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3" r:id="rId37"/>
    <p:sldId id="294" r:id="rId38"/>
    <p:sldId id="292" r:id="rId39"/>
    <p:sldId id="295" r:id="rId40"/>
    <p:sldId id="296" r:id="rId41"/>
    <p:sldId id="297" r:id="rId42"/>
    <p:sldId id="298" r:id="rId43"/>
    <p:sldId id="299" r:id="rId44"/>
    <p:sldId id="300" r:id="rId45"/>
    <p:sldId id="301" r:id="rId46"/>
    <p:sldId id="302" r:id="rId47"/>
    <p:sldId id="303" r:id="rId48"/>
    <p:sldId id="304"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9"/>
    <p:restoredTop sz="94646"/>
  </p:normalViewPr>
  <p:slideViewPr>
    <p:cSldViewPr snapToGrid="0" snapToObjects="1">
      <p:cViewPr varScale="1">
        <p:scale>
          <a:sx n="92" d="100"/>
          <a:sy n="92" d="100"/>
        </p:scale>
        <p:origin x="712" y="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51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5552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4E4D4A-C7B4-0A4F-B336-7568CF39A4C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BF826369-A491-FF49-B2BE-064E0024F40D}"/>
              </a:ext>
            </a:extLst>
          </p:cNvPr>
          <p:cNvSpPr txBox="1"/>
          <p:nvPr userDrawn="1"/>
        </p:nvSpPr>
        <p:spPr>
          <a:xfrm>
            <a:off x="743706" y="6250219"/>
            <a:ext cx="1960165" cy="338554"/>
          </a:xfrm>
          <a:prstGeom prst="rect">
            <a:avLst/>
          </a:prstGeom>
          <a:noFill/>
        </p:spPr>
        <p:txBody>
          <a:bodyPr wrap="square" rtlCol="0">
            <a:spAutoFit/>
          </a:bodyPr>
          <a:lstStyle/>
          <a:p>
            <a:r>
              <a:rPr lang="en-US" sz="1600" dirty="0">
                <a:solidFill>
                  <a:srgbClr val="00ACAF"/>
                </a:solidFill>
                <a:latin typeface="Arial" panose="020B0604020202020204" pitchFamily="34" charset="0"/>
                <a:cs typeface="Arial" panose="020B0604020202020204" pitchFamily="34" charset="0"/>
              </a:rPr>
              <a:t>Content created by</a:t>
            </a:r>
          </a:p>
        </p:txBody>
      </p:sp>
    </p:spTree>
    <p:extLst>
      <p:ext uri="{BB962C8B-B14F-4D97-AF65-F5344CB8AC3E}">
        <p14:creationId xmlns:p14="http://schemas.microsoft.com/office/powerpoint/2010/main" val="35655637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21.jpeg"/><Relationship Id="rId4" Type="http://schemas.openxmlformats.org/officeDocument/2006/relationships/image" Target="../media/image5.jpe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22.jpeg"/><Relationship Id="rId4" Type="http://schemas.openxmlformats.org/officeDocument/2006/relationships/image" Target="../media/image5.jpe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26.jpe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4.jpeg"/><Relationship Id="rId5" Type="http://schemas.openxmlformats.org/officeDocument/2006/relationships/image" Target="../media/image7.png"/><Relationship Id="rId10" Type="http://schemas.openxmlformats.org/officeDocument/2006/relationships/image" Target="../media/image23.jpg"/><Relationship Id="rId4" Type="http://schemas.openxmlformats.org/officeDocument/2006/relationships/image" Target="../media/image5.jpe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5.jpe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30.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9.jp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5.jpe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2.jpeg"/><Relationship Id="rId5" Type="http://schemas.openxmlformats.org/officeDocument/2006/relationships/image" Target="../media/image7.png"/><Relationship Id="rId10" Type="http://schemas.openxmlformats.org/officeDocument/2006/relationships/image" Target="../media/image31.jpeg"/><Relationship Id="rId4" Type="http://schemas.openxmlformats.org/officeDocument/2006/relationships/image" Target="../media/image5.jpe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5.jpe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6.png"/><Relationship Id="rId5" Type="http://schemas.openxmlformats.org/officeDocument/2006/relationships/image" Target="../media/image7.png"/><Relationship Id="rId10" Type="http://schemas.openxmlformats.org/officeDocument/2006/relationships/image" Target="../media/image35.jpeg"/><Relationship Id="rId4" Type="http://schemas.openxmlformats.org/officeDocument/2006/relationships/image" Target="../media/image5.jpe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9.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5.jpe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44.jpe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2.jpeg"/><Relationship Id="rId5" Type="http://schemas.openxmlformats.org/officeDocument/2006/relationships/image" Target="../media/image7.png"/><Relationship Id="rId10" Type="http://schemas.openxmlformats.org/officeDocument/2006/relationships/image" Target="../media/image41.jpe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5.jpe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47.png"/><Relationship Id="rId4" Type="http://schemas.openxmlformats.org/officeDocument/2006/relationships/image" Target="../media/image5.jpe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48.jpeg"/><Relationship Id="rId4" Type="http://schemas.openxmlformats.org/officeDocument/2006/relationships/image" Target="../media/image5.jpe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49.png"/><Relationship Id="rId4" Type="http://schemas.openxmlformats.org/officeDocument/2006/relationships/image" Target="../media/image5.jpe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50.jpe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53.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1.png"/><Relationship Id="rId5" Type="http://schemas.openxmlformats.org/officeDocument/2006/relationships/image" Target="../media/image7.png"/><Relationship Id="rId10" Type="http://schemas.openxmlformats.org/officeDocument/2006/relationships/hyperlink" Target="V6%20Toyota%20SORA%20FC%20bus%20Assembly%20Plant.mp4" TargetMode="External"/><Relationship Id="rId4" Type="http://schemas.openxmlformats.org/officeDocument/2006/relationships/image" Target="../media/image5.jpe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5.png"/><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5.jpeg"/><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56.png"/><Relationship Id="rId4" Type="http://schemas.openxmlformats.org/officeDocument/2006/relationships/image" Target="../media/image5.jpeg"/><Relationship Id="rId9"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57.jpeg"/><Relationship Id="rId4" Type="http://schemas.openxmlformats.org/officeDocument/2006/relationships/image" Target="../media/image5.jpeg"/><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8.jpeg"/><Relationship Id="rId5" Type="http://schemas.openxmlformats.org/officeDocument/2006/relationships/image" Target="../media/image7.png"/><Relationship Id="rId10" Type="http://schemas.openxmlformats.org/officeDocument/2006/relationships/hyperlink" Target="https://www.google.be/url?sa=i&amp;rct=j&amp;q=&amp;esrc=s&amp;source=images&amp;cd=&amp;ved=2ahUKEwiOkvmcvYHgAhWIzqQKHZbiAMUQjRx6BAgBEAU&amp;url=https://www.bnsf.com/communities/environmental/fuel.html&amp;psig=AOvVaw1csvEt0pmd50-EdKGbmJWA&amp;ust=1548248743837722" TargetMode="External"/><Relationship Id="rId4" Type="http://schemas.openxmlformats.org/officeDocument/2006/relationships/image" Target="../media/image5.jpeg"/><Relationship Id="rId9"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0.png"/><Relationship Id="rId5" Type="http://schemas.openxmlformats.org/officeDocument/2006/relationships/image" Target="../media/image7.png"/><Relationship Id="rId10" Type="http://schemas.openxmlformats.org/officeDocument/2006/relationships/image" Target="../media/image59.jpeg"/><Relationship Id="rId4" Type="http://schemas.openxmlformats.org/officeDocument/2006/relationships/image" Target="../media/image5.jpe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1.png"/><Relationship Id="rId5" Type="http://schemas.openxmlformats.org/officeDocument/2006/relationships/image" Target="../media/image7.png"/><Relationship Id="rId10" Type="http://schemas.openxmlformats.org/officeDocument/2006/relationships/image" Target="../media/image59.jpeg"/><Relationship Id="rId4" Type="http://schemas.openxmlformats.org/officeDocument/2006/relationships/image" Target="../media/image5.jpeg"/><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e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2.jpeg"/><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62.jpeg"/><Relationship Id="rId4" Type="http://schemas.openxmlformats.org/officeDocument/2006/relationships/image" Target="../media/image5.jpeg"/><Relationship Id="rId9"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3.png"/><Relationship Id="rId5" Type="http://schemas.openxmlformats.org/officeDocument/2006/relationships/image" Target="../media/image7.png"/><Relationship Id="rId10" Type="http://schemas.openxmlformats.org/officeDocument/2006/relationships/hyperlink" Target="https://c1cleantechnicacom-wpengine.netdna-ssl.com/files/2018/04/Vitovalor-PT2-Fuel-Cell-e1525108526362.png" TargetMode="External"/><Relationship Id="rId4" Type="http://schemas.openxmlformats.org/officeDocument/2006/relationships/image" Target="../media/image5.jpeg"/><Relationship Id="rId9"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4.png"/><Relationship Id="rId5" Type="http://schemas.openxmlformats.org/officeDocument/2006/relationships/image" Target="../media/image7.png"/><Relationship Id="rId10" Type="http://schemas.openxmlformats.org/officeDocument/2006/relationships/hyperlink" Target="https://c1cleantechnicacom-wpengine.netdna-ssl.com/files/2018/04/vitovalor-e1525108577458.png" TargetMode="External"/><Relationship Id="rId4" Type="http://schemas.openxmlformats.org/officeDocument/2006/relationships/image" Target="../media/image5.jpeg"/><Relationship Id="rId9"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68.jpeg"/><Relationship Id="rId18" Type="http://schemas.openxmlformats.org/officeDocument/2006/relationships/hyperlink" Target="https://auto.pege.org/2006-hannover/formel-zero_print.jpg" TargetMode="External"/><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67.jpeg"/><Relationship Id="rId17" Type="http://schemas.openxmlformats.org/officeDocument/2006/relationships/image" Target="../media/image72.png"/><Relationship Id="rId2" Type="http://schemas.openxmlformats.org/officeDocument/2006/relationships/image" Target="../media/image6.png"/><Relationship Id="rId16"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6.jpeg"/><Relationship Id="rId5" Type="http://schemas.openxmlformats.org/officeDocument/2006/relationships/image" Target="../media/image7.png"/><Relationship Id="rId15" Type="http://schemas.openxmlformats.org/officeDocument/2006/relationships/image" Target="../media/image70.png"/><Relationship Id="rId10" Type="http://schemas.openxmlformats.org/officeDocument/2006/relationships/image" Target="../media/image65.jpeg"/><Relationship Id="rId19" Type="http://schemas.openxmlformats.org/officeDocument/2006/relationships/image" Target="../media/image73.jpe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5.png"/><Relationship Id="rId5" Type="http://schemas.openxmlformats.org/officeDocument/2006/relationships/image" Target="../media/image7.png"/><Relationship Id="rId10" Type="http://schemas.openxmlformats.org/officeDocument/2006/relationships/image" Target="../media/image74.png"/><Relationship Id="rId4" Type="http://schemas.openxmlformats.org/officeDocument/2006/relationships/image" Target="../media/image5.jpeg"/><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76.png"/><Relationship Id="rId4" Type="http://schemas.openxmlformats.org/officeDocument/2006/relationships/image" Target="../media/image5.jpeg"/><Relationship Id="rId9"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80.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7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8.png"/><Relationship Id="rId5" Type="http://schemas.openxmlformats.org/officeDocument/2006/relationships/image" Target="../media/image7.png"/><Relationship Id="rId10" Type="http://schemas.openxmlformats.org/officeDocument/2006/relationships/image" Target="../media/image77.png"/><Relationship Id="rId4" Type="http://schemas.openxmlformats.org/officeDocument/2006/relationships/image" Target="../media/image5.jpeg"/><Relationship Id="rId9"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8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2.png"/><Relationship Id="rId5" Type="http://schemas.openxmlformats.org/officeDocument/2006/relationships/image" Target="../media/image7.png"/><Relationship Id="rId10" Type="http://schemas.openxmlformats.org/officeDocument/2006/relationships/image" Target="../media/image81.png"/><Relationship Id="rId4" Type="http://schemas.openxmlformats.org/officeDocument/2006/relationships/image" Target="../media/image5.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6.jpeg"/><Relationship Id="rId4" Type="http://schemas.openxmlformats.org/officeDocument/2006/relationships/image" Target="../media/image5.jpe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8.jpe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5.jpe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9.jpeg"/><Relationship Id="rId4" Type="http://schemas.openxmlformats.org/officeDocument/2006/relationships/image" Target="../media/image5.jpe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20.jpg"/><Relationship Id="rId4" Type="http://schemas.openxmlformats.org/officeDocument/2006/relationships/image" Target="../media/image5.jpe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1BAC356-1C44-F44B-B830-43C409DA0D87}"/>
              </a:ext>
            </a:extLst>
          </p:cNvPr>
          <p:cNvSpPr txBox="1">
            <a:spLocks/>
          </p:cNvSpPr>
          <p:nvPr/>
        </p:nvSpPr>
        <p:spPr>
          <a:xfrm>
            <a:off x="2600634" y="6260486"/>
            <a:ext cx="4114800" cy="365125"/>
          </a:xfrm>
          <a:prstGeom prst="rect">
            <a:avLst/>
          </a:prstGeom>
        </p:spPr>
        <p:txBody>
          <a:bodyPr/>
          <a:lstStyle>
            <a:defPPr>
              <a:defRPr lang="en-US"/>
            </a:defPPr>
            <a:lvl1pPr marL="0" algn="l" defTabSz="914400" rtl="0" eaLnBrk="1" latinLnBrk="0" hangingPunct="1">
              <a:defRPr sz="1600" kern="1200">
                <a:solidFill>
                  <a:srgbClr val="00ACAF"/>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&lt;Partner logo&gt;</a:t>
            </a:r>
          </a:p>
        </p:txBody>
      </p:sp>
      <p:pic>
        <p:nvPicPr>
          <p:cNvPr id="6" name="Picture 5">
            <a:extLst>
              <a:ext uri="{FF2B5EF4-FFF2-40B4-BE49-F238E27FC236}">
                <a16:creationId xmlns:a16="http://schemas.microsoft.com/office/drawing/2014/main" id="{154EB3AC-D2CD-9040-93EF-FB25EB2C1CBE}"/>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74E6FDB-7A33-184B-BFA9-D72881DB13F0}"/>
              </a:ext>
            </a:extLst>
          </p:cNvPr>
          <p:cNvSpPr txBox="1">
            <a:spLocks/>
          </p:cNvSpPr>
          <p:nvPr/>
        </p:nvSpPr>
        <p:spPr>
          <a:xfrm>
            <a:off x="779208" y="1980148"/>
            <a:ext cx="6064044" cy="755752"/>
          </a:xfrm>
          <a:prstGeom prst="rect">
            <a:avLst/>
          </a:prstGeom>
        </p:spPr>
        <p:txBody>
          <a:bodyPr/>
          <a:lstStyle>
            <a:lvl1pPr algn="l" defTabSz="914400" rtl="0" eaLnBrk="1" latinLnBrk="0" hangingPunct="1">
              <a:lnSpc>
                <a:spcPct val="90000"/>
              </a:lnSpc>
              <a:spcBef>
                <a:spcPct val="0"/>
              </a:spcBef>
              <a:buNone/>
              <a:defRPr sz="3600" kern="1200">
                <a:solidFill>
                  <a:srgbClr val="00ACAF"/>
                </a:solidFill>
                <a:latin typeface="Arial" panose="020B0604020202020204" pitchFamily="34" charset="0"/>
                <a:ea typeface="+mj-ea"/>
                <a:cs typeface="Arial" panose="020B0604020202020204" pitchFamily="34" charset="0"/>
              </a:defRPr>
            </a:lvl1pPr>
          </a:lstStyle>
          <a:p>
            <a:r>
              <a:rPr lang="en-US" b="1" dirty="0" smtClean="0"/>
              <a:t>Hydrogen Applications</a:t>
            </a:r>
            <a:endParaRPr lang="en-US" b="1" dirty="0"/>
          </a:p>
        </p:txBody>
      </p:sp>
      <p:sp>
        <p:nvSpPr>
          <p:cNvPr id="8" name="Content Placeholder 2">
            <a:extLst>
              <a:ext uri="{FF2B5EF4-FFF2-40B4-BE49-F238E27FC236}">
                <a16:creationId xmlns:a16="http://schemas.microsoft.com/office/drawing/2014/main" id="{B553EABC-DF2E-8044-9EB9-8629F76FF197}"/>
              </a:ext>
            </a:extLst>
          </p:cNvPr>
          <p:cNvSpPr txBox="1">
            <a:spLocks/>
          </p:cNvSpPr>
          <p:nvPr/>
        </p:nvSpPr>
        <p:spPr>
          <a:xfrm>
            <a:off x="838199" y="2879027"/>
            <a:ext cx="4516315" cy="1828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a:p>
            <a:pPr marL="0" indent="0">
              <a:buNone/>
            </a:pPr>
            <a:endParaRPr lang="en-US" sz="2400" dirty="0"/>
          </a:p>
          <a:p>
            <a:pPr marL="0" indent="0">
              <a:buNone/>
            </a:pPr>
            <a:r>
              <a:rPr lang="en-US" sz="2400" dirty="0" smtClean="0"/>
              <a:t>Extra Information </a:t>
            </a:r>
            <a:r>
              <a:rPr lang="en-US" sz="2400" dirty="0"/>
              <a:t>F</a:t>
            </a:r>
            <a:r>
              <a:rPr lang="en-US" sz="2400" dirty="0" smtClean="0"/>
              <a:t>or Teachers</a:t>
            </a:r>
            <a:endParaRPr lang="en-US" sz="2400" dirty="0"/>
          </a:p>
        </p:txBody>
      </p:sp>
      <p:sp>
        <p:nvSpPr>
          <p:cNvPr id="9" name="TextBox 8">
            <a:extLst>
              <a:ext uri="{FF2B5EF4-FFF2-40B4-BE49-F238E27FC236}">
                <a16:creationId xmlns:a16="http://schemas.microsoft.com/office/drawing/2014/main" id="{5C85300E-B0BF-4E44-9488-125A96BBBF49}"/>
              </a:ext>
            </a:extLst>
          </p:cNvPr>
          <p:cNvSpPr txBox="1"/>
          <p:nvPr/>
        </p:nvSpPr>
        <p:spPr>
          <a:xfrm>
            <a:off x="743706" y="6250219"/>
            <a:ext cx="1960165" cy="338554"/>
          </a:xfrm>
          <a:prstGeom prst="rect">
            <a:avLst/>
          </a:prstGeom>
          <a:noFill/>
        </p:spPr>
        <p:txBody>
          <a:bodyPr wrap="square" rtlCol="0">
            <a:spAutoFit/>
          </a:bodyPr>
          <a:lstStyle/>
          <a:p>
            <a:r>
              <a:rPr lang="en-US" sz="1600" dirty="0">
                <a:solidFill>
                  <a:srgbClr val="00ACAF"/>
                </a:solidFill>
                <a:latin typeface="Arial" panose="020B0604020202020204" pitchFamily="34" charset="0"/>
                <a:cs typeface="Arial" panose="020B0604020202020204" pitchFamily="34" charset="0"/>
              </a:rPr>
              <a:t>Content created by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2" name="TextBox 1"/>
          <p:cNvSpPr txBox="1"/>
          <p:nvPr/>
        </p:nvSpPr>
        <p:spPr>
          <a:xfrm>
            <a:off x="10438646" y="6578579"/>
            <a:ext cx="1620570" cy="215444"/>
          </a:xfrm>
          <a:prstGeom prst="rect">
            <a:avLst/>
          </a:prstGeom>
          <a:noFill/>
        </p:spPr>
        <p:txBody>
          <a:bodyPr wrap="square" rtlCol="0">
            <a:spAutoFit/>
          </a:bodyPr>
          <a:lstStyle/>
          <a:p>
            <a:r>
              <a:rPr lang="en-GB" sz="800" dirty="0" smtClean="0"/>
              <a:t>Last updated 18</a:t>
            </a:r>
            <a:r>
              <a:rPr lang="en-GB" sz="800" baseline="30000" dirty="0" smtClean="0"/>
              <a:t>th</a:t>
            </a:r>
            <a:r>
              <a:rPr lang="en-GB" sz="800" dirty="0" smtClean="0"/>
              <a:t> October 2019</a:t>
            </a:r>
            <a:endParaRPr lang="en-GB" sz="800" dirty="0"/>
          </a:p>
        </p:txBody>
      </p:sp>
    </p:spTree>
    <p:extLst>
      <p:ext uri="{BB962C8B-B14F-4D97-AF65-F5344CB8AC3E}">
        <p14:creationId xmlns:p14="http://schemas.microsoft.com/office/powerpoint/2010/main" val="191565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Image 9" descr="Figure_10_U5.jp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66792" y="971436"/>
            <a:ext cx="8360229" cy="4383024"/>
          </a:xfrm>
          <a:prstGeom prst="rect">
            <a:avLst/>
          </a:prstGeom>
        </p:spPr>
      </p:pic>
      <p:sp>
        <p:nvSpPr>
          <p:cNvPr id="16" name="ZoneTexte 11"/>
          <p:cNvSpPr txBox="1"/>
          <p:nvPr/>
        </p:nvSpPr>
        <p:spPr>
          <a:xfrm>
            <a:off x="171744" y="5507941"/>
            <a:ext cx="2026890" cy="276999"/>
          </a:xfrm>
          <a:prstGeom prst="rect">
            <a:avLst/>
          </a:prstGeom>
          <a:noFill/>
        </p:spPr>
        <p:txBody>
          <a:bodyPr wrap="square" rtlCol="0">
            <a:spAutoFit/>
          </a:bodyPr>
          <a:lstStyle/>
          <a:p>
            <a:r>
              <a:rPr lang="fr-BE" sz="1200" dirty="0"/>
              <a:t>Source: Audi - </a:t>
            </a:r>
            <a:r>
              <a:rPr lang="fr-BE" sz="1200" dirty="0" err="1"/>
              <a:t>Educam</a:t>
            </a:r>
            <a:endParaRPr lang="fr-BE" sz="1200" dirty="0"/>
          </a:p>
        </p:txBody>
      </p:sp>
      <p:sp>
        <p:nvSpPr>
          <p:cNvPr id="17" name="Accolade ouvrante 16"/>
          <p:cNvSpPr/>
          <p:nvPr/>
        </p:nvSpPr>
        <p:spPr>
          <a:xfrm>
            <a:off x="5036613" y="4972818"/>
            <a:ext cx="360040" cy="8906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18" name="ZoneTexte 17"/>
          <p:cNvSpPr txBox="1"/>
          <p:nvPr/>
        </p:nvSpPr>
        <p:spPr>
          <a:xfrm>
            <a:off x="5366986" y="4584610"/>
            <a:ext cx="3268949" cy="369332"/>
          </a:xfrm>
          <a:prstGeom prst="rect">
            <a:avLst/>
          </a:prstGeom>
          <a:noFill/>
        </p:spPr>
        <p:txBody>
          <a:bodyPr wrap="square" rtlCol="0">
            <a:spAutoFit/>
          </a:bodyPr>
          <a:lstStyle/>
          <a:p>
            <a:r>
              <a:rPr lang="fr-BE" dirty="0"/>
              <a:t>It </a:t>
            </a:r>
            <a:r>
              <a:rPr lang="fr-BE" dirty="0" err="1"/>
              <a:t>could</a:t>
            </a:r>
            <a:r>
              <a:rPr lang="fr-BE" dirty="0"/>
              <a:t> </a:t>
            </a:r>
            <a:r>
              <a:rPr lang="fr-BE" dirty="0" err="1"/>
              <a:t>be</a:t>
            </a:r>
            <a:r>
              <a:rPr lang="fr-BE" dirty="0"/>
              <a:t> a standard </a:t>
            </a:r>
            <a:r>
              <a:rPr lang="fr-BE" dirty="0" err="1"/>
              <a:t>chassis</a:t>
            </a:r>
            <a:r>
              <a:rPr lang="fr-BE" dirty="0"/>
              <a:t>…</a:t>
            </a:r>
          </a:p>
        </p:txBody>
      </p:sp>
      <p:sp>
        <p:nvSpPr>
          <p:cNvPr id="19" name="ZoneTexte 18"/>
          <p:cNvSpPr txBox="1"/>
          <p:nvPr/>
        </p:nvSpPr>
        <p:spPr>
          <a:xfrm>
            <a:off x="5281518" y="4944650"/>
            <a:ext cx="3901893" cy="923330"/>
          </a:xfrm>
          <a:prstGeom prst="rect">
            <a:avLst/>
          </a:prstGeom>
          <a:noFill/>
        </p:spPr>
        <p:txBody>
          <a:bodyPr wrap="square" rtlCol="0">
            <a:spAutoFit/>
          </a:bodyPr>
          <a:lstStyle/>
          <a:p>
            <a:pPr>
              <a:buFontTx/>
              <a:buChar char="-"/>
            </a:pPr>
            <a:r>
              <a:rPr lang="en-GB" dirty="0"/>
              <a:t>  Tanks and HV Battery at the rear</a:t>
            </a:r>
          </a:p>
          <a:p>
            <a:pPr>
              <a:buFontTx/>
              <a:buChar char="-"/>
            </a:pPr>
            <a:r>
              <a:rPr lang="en-GB" dirty="0"/>
              <a:t>  Central position for the Fuel Cell</a:t>
            </a:r>
          </a:p>
          <a:p>
            <a:pPr>
              <a:buFontTx/>
              <a:buChar char="-"/>
            </a:pPr>
            <a:r>
              <a:rPr lang="en-GB" dirty="0"/>
              <a:t>  Inverter &amp; </a:t>
            </a:r>
            <a:r>
              <a:rPr lang="en-GB" dirty="0" smtClean="0"/>
              <a:t>e-Motor </a:t>
            </a:r>
            <a:r>
              <a:rPr lang="en-GB" dirty="0"/>
              <a:t>in front</a:t>
            </a:r>
          </a:p>
        </p:txBody>
      </p:sp>
      <p:sp>
        <p:nvSpPr>
          <p:cNvPr id="20" name="ZoneTexte 19"/>
          <p:cNvSpPr txBox="1"/>
          <p:nvPr/>
        </p:nvSpPr>
        <p:spPr>
          <a:xfrm>
            <a:off x="529596" y="144854"/>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
        <p:nvSpPr>
          <p:cNvPr id="21" name="ZoneTexte 20"/>
          <p:cNvSpPr txBox="1"/>
          <p:nvPr/>
        </p:nvSpPr>
        <p:spPr>
          <a:xfrm>
            <a:off x="3566786" y="556643"/>
            <a:ext cx="2038150" cy="369332"/>
          </a:xfrm>
          <a:prstGeom prst="rect">
            <a:avLst/>
          </a:prstGeom>
          <a:noFill/>
        </p:spPr>
        <p:txBody>
          <a:bodyPr wrap="square" rtlCol="0">
            <a:spAutoFit/>
          </a:bodyPr>
          <a:lstStyle/>
          <a:p>
            <a:r>
              <a:rPr lang="en-GB" dirty="0"/>
              <a:t>AUDI FCV concept</a:t>
            </a:r>
          </a:p>
        </p:txBody>
      </p:sp>
    </p:spTree>
    <p:extLst>
      <p:ext uri="{BB962C8B-B14F-4D97-AF65-F5344CB8AC3E}">
        <p14:creationId xmlns:p14="http://schemas.microsoft.com/office/powerpoint/2010/main" val="131726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2" descr="http://www.tisztajovo.hu/media/2013/02/hyundai-ix35-hydrogen-fuel-cell-electric-vehicle-photo-333881-s-1280x78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86105" y="1128488"/>
            <a:ext cx="7002148" cy="4277578"/>
          </a:xfrm>
          <a:prstGeom prst="rect">
            <a:avLst/>
          </a:prstGeom>
          <a:noFill/>
        </p:spPr>
      </p:pic>
      <p:sp>
        <p:nvSpPr>
          <p:cNvPr id="16" name="ZoneTexte 15"/>
          <p:cNvSpPr txBox="1"/>
          <p:nvPr/>
        </p:nvSpPr>
        <p:spPr>
          <a:xfrm>
            <a:off x="1770182" y="5396774"/>
            <a:ext cx="6194379" cy="338554"/>
          </a:xfrm>
          <a:prstGeom prst="rect">
            <a:avLst/>
          </a:prstGeom>
          <a:noFill/>
        </p:spPr>
        <p:txBody>
          <a:bodyPr wrap="square" rtlCol="0">
            <a:spAutoFit/>
          </a:bodyPr>
          <a:lstStyle/>
          <a:p>
            <a:r>
              <a:rPr lang="en-GB" sz="1600" dirty="0"/>
              <a:t>Another standard for a SUV, the fuel cell is located under the </a:t>
            </a:r>
            <a:r>
              <a:rPr lang="en-GB" sz="1600" dirty="0" smtClean="0"/>
              <a:t>bonnet</a:t>
            </a:r>
            <a:endParaRPr lang="en-GB" sz="1600" dirty="0"/>
          </a:p>
        </p:txBody>
      </p:sp>
      <p:sp>
        <p:nvSpPr>
          <p:cNvPr id="17" name="ZoneTexte 13"/>
          <p:cNvSpPr txBox="1"/>
          <p:nvPr/>
        </p:nvSpPr>
        <p:spPr>
          <a:xfrm>
            <a:off x="1095145" y="4037914"/>
            <a:ext cx="1035079" cy="369332"/>
          </a:xfrm>
          <a:prstGeom prst="rect">
            <a:avLst/>
          </a:prstGeom>
          <a:solidFill>
            <a:schemeClr val="bg1"/>
          </a:solidFill>
        </p:spPr>
        <p:txBody>
          <a:bodyPr wrap="square" rtlCol="0">
            <a:spAutoFit/>
          </a:bodyPr>
          <a:lstStyle/>
          <a:p>
            <a:r>
              <a:rPr lang="en-GB" dirty="0"/>
              <a:t>Fuel cell</a:t>
            </a:r>
          </a:p>
        </p:txBody>
      </p:sp>
      <p:cxnSp>
        <p:nvCxnSpPr>
          <p:cNvPr id="18" name="Connecteur droit avec flèche 2"/>
          <p:cNvCxnSpPr/>
          <p:nvPr/>
        </p:nvCxnSpPr>
        <p:spPr>
          <a:xfrm flipV="1">
            <a:off x="1612683" y="2533286"/>
            <a:ext cx="1942978" cy="150462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ZoneTexte 1"/>
          <p:cNvSpPr txBox="1"/>
          <p:nvPr/>
        </p:nvSpPr>
        <p:spPr>
          <a:xfrm>
            <a:off x="-4681" y="5705132"/>
            <a:ext cx="1810866" cy="276999"/>
          </a:xfrm>
          <a:prstGeom prst="rect">
            <a:avLst/>
          </a:prstGeom>
          <a:noFill/>
        </p:spPr>
        <p:txBody>
          <a:bodyPr wrap="square" rtlCol="0">
            <a:spAutoFit/>
          </a:bodyPr>
          <a:lstStyle/>
          <a:p>
            <a:r>
              <a:rPr lang="en-GB" sz="1200" dirty="0"/>
              <a:t>Source: autocarhire.com</a:t>
            </a:r>
          </a:p>
        </p:txBody>
      </p:sp>
      <p:sp>
        <p:nvSpPr>
          <p:cNvPr id="20" name="ZoneTexte 3"/>
          <p:cNvSpPr txBox="1"/>
          <p:nvPr/>
        </p:nvSpPr>
        <p:spPr>
          <a:xfrm>
            <a:off x="1014097" y="664109"/>
            <a:ext cx="6408712" cy="369332"/>
          </a:xfrm>
          <a:prstGeom prst="rect">
            <a:avLst/>
          </a:prstGeom>
          <a:noFill/>
        </p:spPr>
        <p:txBody>
          <a:bodyPr wrap="square" rtlCol="0">
            <a:spAutoFit/>
          </a:bodyPr>
          <a:lstStyle/>
          <a:p>
            <a:r>
              <a:rPr lang="en-GB" dirty="0"/>
              <a:t>Another chassis design proposed by Hyundai with the IX35 FCV</a:t>
            </a:r>
          </a:p>
        </p:txBody>
      </p:sp>
      <p:sp>
        <p:nvSpPr>
          <p:cNvPr id="21" name="ZoneTexte 16"/>
          <p:cNvSpPr txBox="1"/>
          <p:nvPr/>
        </p:nvSpPr>
        <p:spPr>
          <a:xfrm>
            <a:off x="425179" y="259004"/>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Tree>
    <p:extLst>
      <p:ext uri="{BB962C8B-B14F-4D97-AF65-F5344CB8AC3E}">
        <p14:creationId xmlns:p14="http://schemas.microsoft.com/office/powerpoint/2010/main" val="3482246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2"/>
          <p:cNvSpPr txBox="1"/>
          <p:nvPr/>
        </p:nvSpPr>
        <p:spPr>
          <a:xfrm>
            <a:off x="395092" y="395372"/>
            <a:ext cx="4235384" cy="369332"/>
          </a:xfrm>
          <a:prstGeom prst="rect">
            <a:avLst/>
          </a:prstGeom>
          <a:noFill/>
        </p:spPr>
        <p:txBody>
          <a:bodyPr wrap="square" rtlCol="0">
            <a:spAutoFit/>
          </a:bodyPr>
          <a:lstStyle/>
          <a:p>
            <a:r>
              <a:rPr lang="en-GB" dirty="0"/>
              <a:t>Other pictures of the Hyundai IX 35 FCV</a:t>
            </a:r>
          </a:p>
        </p:txBody>
      </p:sp>
      <p:pic>
        <p:nvPicPr>
          <p:cNvPr id="16" name="Image 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74127" y="804768"/>
            <a:ext cx="3840000" cy="2542933"/>
          </a:xfrm>
          <a:prstGeom prst="rect">
            <a:avLst/>
          </a:prstGeom>
        </p:spPr>
      </p:pic>
      <p:pic>
        <p:nvPicPr>
          <p:cNvPr id="17" name="Image 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2488" y="3347940"/>
            <a:ext cx="3840000" cy="2160000"/>
          </a:xfrm>
          <a:prstGeom prst="rect">
            <a:avLst/>
          </a:prstGeom>
        </p:spPr>
      </p:pic>
      <p:pic>
        <p:nvPicPr>
          <p:cNvPr id="18" name="Image 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2489" y="786450"/>
            <a:ext cx="3840000" cy="2561250"/>
          </a:xfrm>
          <a:prstGeom prst="rect">
            <a:avLst/>
          </a:prstGeom>
        </p:spPr>
      </p:pic>
      <p:pic>
        <p:nvPicPr>
          <p:cNvPr id="19" name="Image 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74127" y="3347940"/>
            <a:ext cx="3840000" cy="2160000"/>
          </a:xfrm>
          <a:prstGeom prst="rect">
            <a:avLst/>
          </a:prstGeom>
        </p:spPr>
      </p:pic>
      <p:sp>
        <p:nvSpPr>
          <p:cNvPr id="20" name="ZoneTexte 2"/>
          <p:cNvSpPr txBox="1"/>
          <p:nvPr/>
        </p:nvSpPr>
        <p:spPr>
          <a:xfrm>
            <a:off x="-12234" y="5579949"/>
            <a:ext cx="3395042" cy="276999"/>
          </a:xfrm>
          <a:prstGeom prst="rect">
            <a:avLst/>
          </a:prstGeom>
          <a:noFill/>
        </p:spPr>
        <p:txBody>
          <a:bodyPr wrap="square" rtlCol="0">
            <a:spAutoFit/>
          </a:bodyPr>
          <a:lstStyle/>
          <a:p>
            <a:r>
              <a:rPr lang="fr-BE" sz="1200" dirty="0"/>
              <a:t>Source: </a:t>
            </a:r>
            <a:r>
              <a:rPr lang="fr-BE" sz="1200" dirty="0" err="1"/>
              <a:t>Waterstoffnet</a:t>
            </a:r>
            <a:r>
              <a:rPr lang="fr-BE" sz="1200" dirty="0"/>
              <a:t> @ campus </a:t>
            </a:r>
            <a:r>
              <a:rPr lang="fr-BE" sz="1200" dirty="0" err="1"/>
              <a:t>francorchamps</a:t>
            </a:r>
            <a:endParaRPr lang="fr-BE" sz="1200" dirty="0"/>
          </a:p>
        </p:txBody>
      </p:sp>
      <p:sp>
        <p:nvSpPr>
          <p:cNvPr id="21" name="ZoneTexte 14"/>
          <p:cNvSpPr txBox="1"/>
          <p:nvPr/>
        </p:nvSpPr>
        <p:spPr>
          <a:xfrm>
            <a:off x="345618" y="144854"/>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Tree>
    <p:extLst>
      <p:ext uri="{BB962C8B-B14F-4D97-AF65-F5344CB8AC3E}">
        <p14:creationId xmlns:p14="http://schemas.microsoft.com/office/powerpoint/2010/main" val="891641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2"/>
          <p:cNvSpPr txBox="1"/>
          <p:nvPr/>
        </p:nvSpPr>
        <p:spPr>
          <a:xfrm>
            <a:off x="407326" y="413011"/>
            <a:ext cx="4139844" cy="369332"/>
          </a:xfrm>
          <a:prstGeom prst="rect">
            <a:avLst/>
          </a:prstGeom>
          <a:noFill/>
        </p:spPr>
        <p:txBody>
          <a:bodyPr wrap="square" rtlCol="0">
            <a:spAutoFit/>
          </a:bodyPr>
          <a:lstStyle/>
          <a:p>
            <a:r>
              <a:rPr lang="en-GB" dirty="0"/>
              <a:t>Other pictures of the Hyundai IX 35 FCV</a:t>
            </a:r>
          </a:p>
        </p:txBody>
      </p:sp>
      <p:sp>
        <p:nvSpPr>
          <p:cNvPr id="16" name="ZoneTexte 2"/>
          <p:cNvSpPr txBox="1"/>
          <p:nvPr/>
        </p:nvSpPr>
        <p:spPr>
          <a:xfrm>
            <a:off x="0" y="5381564"/>
            <a:ext cx="5483274" cy="461665"/>
          </a:xfrm>
          <a:prstGeom prst="rect">
            <a:avLst/>
          </a:prstGeom>
          <a:noFill/>
        </p:spPr>
        <p:txBody>
          <a:bodyPr wrap="square" rtlCol="0">
            <a:spAutoFit/>
          </a:bodyPr>
          <a:lstStyle/>
          <a:p>
            <a:r>
              <a:rPr lang="fr-BE" sz="1200" dirty="0"/>
              <a:t>Source: Hyundai emergency </a:t>
            </a:r>
            <a:r>
              <a:rPr lang="fr-BE" sz="1200" dirty="0" err="1"/>
              <a:t>response</a:t>
            </a:r>
            <a:r>
              <a:rPr lang="fr-BE" sz="1200" dirty="0"/>
              <a:t> guide</a:t>
            </a:r>
          </a:p>
          <a:p>
            <a:r>
              <a:rPr lang="fr-BE" sz="1200" dirty="0"/>
              <a:t>Source: https://h2tools.org/sites/default/files/ix35%20FCEV%20ERG_Eng.pdf</a:t>
            </a:r>
          </a:p>
        </p:txBody>
      </p:sp>
      <p:sp>
        <p:nvSpPr>
          <p:cNvPr id="17" name="ZoneTexte 14"/>
          <p:cNvSpPr txBox="1"/>
          <p:nvPr/>
        </p:nvSpPr>
        <p:spPr>
          <a:xfrm>
            <a:off x="357852" y="162493"/>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7611" y="968483"/>
            <a:ext cx="7320363" cy="420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1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2"/>
          <p:cNvSpPr txBox="1"/>
          <p:nvPr/>
        </p:nvSpPr>
        <p:spPr>
          <a:xfrm>
            <a:off x="2369121" y="706825"/>
            <a:ext cx="1686470" cy="369332"/>
          </a:xfrm>
          <a:prstGeom prst="rect">
            <a:avLst/>
          </a:prstGeom>
          <a:noFill/>
        </p:spPr>
        <p:txBody>
          <a:bodyPr wrap="square" rtlCol="0">
            <a:spAutoFit/>
          </a:bodyPr>
          <a:lstStyle/>
          <a:p>
            <a:r>
              <a:rPr lang="en-GB" dirty="0"/>
              <a:t>Hyundai NEXO</a:t>
            </a:r>
          </a:p>
        </p:txBody>
      </p:sp>
      <p:sp>
        <p:nvSpPr>
          <p:cNvPr id="16" name="ZoneTexte 15"/>
          <p:cNvSpPr txBox="1"/>
          <p:nvPr/>
        </p:nvSpPr>
        <p:spPr>
          <a:xfrm>
            <a:off x="311175" y="4235218"/>
            <a:ext cx="5544616" cy="1077218"/>
          </a:xfrm>
          <a:prstGeom prst="rect">
            <a:avLst/>
          </a:prstGeom>
          <a:noFill/>
        </p:spPr>
        <p:txBody>
          <a:bodyPr wrap="square" rtlCol="0">
            <a:spAutoFit/>
          </a:bodyPr>
          <a:lstStyle/>
          <a:p>
            <a:pPr algn="just"/>
            <a:r>
              <a:rPr lang="en-GB" sz="1600" dirty="0"/>
              <a:t>The new Hyundai NEXO is based on the same chassis design as the previous IX 35 FCV, the Fuel Cell is also located under the </a:t>
            </a:r>
            <a:r>
              <a:rPr lang="en-GB" sz="1600" dirty="0" smtClean="0"/>
              <a:t>bonnet </a:t>
            </a:r>
            <a:r>
              <a:rPr lang="en-GB" sz="1600" dirty="0"/>
              <a:t>(SUV) and the high voltage battery is in </a:t>
            </a:r>
            <a:r>
              <a:rPr lang="en-GB" sz="1600" dirty="0" smtClean="0"/>
              <a:t>a central </a:t>
            </a:r>
            <a:r>
              <a:rPr lang="en-GB" sz="1600" dirty="0"/>
              <a:t>position.</a:t>
            </a:r>
          </a:p>
        </p:txBody>
      </p:sp>
      <p:sp>
        <p:nvSpPr>
          <p:cNvPr id="17" name="AutoShape 2" descr="Hyundai Nexo cutaway"/>
          <p:cNvSpPr>
            <a:spLocks noChangeAspect="1" noChangeArrowheads="1"/>
          </p:cNvSpPr>
          <p:nvPr/>
        </p:nvSpPr>
        <p:spPr bwMode="auto">
          <a:xfrm>
            <a:off x="267171" y="-4824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8" name="Picture 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26095" y="3333154"/>
            <a:ext cx="3203848" cy="230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Image 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11175" y="1131935"/>
            <a:ext cx="5716116" cy="3031274"/>
          </a:xfrm>
          <a:prstGeom prst="rect">
            <a:avLst/>
          </a:prstGeom>
        </p:spPr>
      </p:pic>
      <p:pic>
        <p:nvPicPr>
          <p:cNvPr id="20" name="Image 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59847" y="994858"/>
            <a:ext cx="2483768" cy="1659985"/>
          </a:xfrm>
          <a:prstGeom prst="rect">
            <a:avLst/>
          </a:prstGeom>
        </p:spPr>
      </p:pic>
      <p:sp>
        <p:nvSpPr>
          <p:cNvPr id="21" name="ZoneTexte 2"/>
          <p:cNvSpPr txBox="1"/>
          <p:nvPr/>
        </p:nvSpPr>
        <p:spPr>
          <a:xfrm>
            <a:off x="239167" y="5531362"/>
            <a:ext cx="2118518" cy="276999"/>
          </a:xfrm>
          <a:prstGeom prst="rect">
            <a:avLst/>
          </a:prstGeom>
          <a:noFill/>
        </p:spPr>
        <p:txBody>
          <a:bodyPr wrap="square" rtlCol="0">
            <a:spAutoFit/>
          </a:bodyPr>
          <a:lstStyle/>
          <a:p>
            <a:r>
              <a:rPr lang="en-GB" sz="1200" dirty="0"/>
              <a:t>Source: www.auto-data.net</a:t>
            </a:r>
          </a:p>
        </p:txBody>
      </p:sp>
      <p:sp>
        <p:nvSpPr>
          <p:cNvPr id="22" name="ZoneTexte 16"/>
          <p:cNvSpPr txBox="1"/>
          <p:nvPr/>
        </p:nvSpPr>
        <p:spPr>
          <a:xfrm>
            <a:off x="658361" y="168275"/>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Tree>
    <p:extLst>
      <p:ext uri="{BB962C8B-B14F-4D97-AF65-F5344CB8AC3E}">
        <p14:creationId xmlns:p14="http://schemas.microsoft.com/office/powerpoint/2010/main" val="2641938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5"/>
          <p:cNvSpPr txBox="1"/>
          <p:nvPr/>
        </p:nvSpPr>
        <p:spPr>
          <a:xfrm>
            <a:off x="2699666" y="4643844"/>
            <a:ext cx="3130272" cy="923330"/>
          </a:xfrm>
          <a:prstGeom prst="rect">
            <a:avLst/>
          </a:prstGeom>
          <a:noFill/>
        </p:spPr>
        <p:txBody>
          <a:bodyPr wrap="square" rtlCol="0">
            <a:spAutoFit/>
          </a:bodyPr>
          <a:lstStyle/>
          <a:p>
            <a:r>
              <a:rPr lang="en-GB" dirty="0"/>
              <a:t>Fuel cell under the </a:t>
            </a:r>
            <a:r>
              <a:rPr lang="en-GB" dirty="0" smtClean="0"/>
              <a:t>bonnet</a:t>
            </a:r>
            <a:endParaRPr lang="en-GB" dirty="0"/>
          </a:p>
          <a:p>
            <a:r>
              <a:rPr lang="en-GB" dirty="0"/>
              <a:t>(</a:t>
            </a:r>
            <a:r>
              <a:rPr lang="en-GB" dirty="0" smtClean="0"/>
              <a:t>An </a:t>
            </a:r>
            <a:r>
              <a:rPr lang="en-GB" dirty="0"/>
              <a:t>exception for sedan or a future trend</a:t>
            </a:r>
            <a:r>
              <a:rPr lang="en-GB" dirty="0" smtClean="0"/>
              <a:t>?)</a:t>
            </a:r>
            <a:endParaRPr lang="en-GB" dirty="0"/>
          </a:p>
        </p:txBody>
      </p:sp>
      <p:pic>
        <p:nvPicPr>
          <p:cNvPr id="16" name="Picture 2" descr="http://imagesvc.timeincapp.com/v3/foundry/image/?q=60&amp;url=https%3A%2F%2Fs3.amazonaws.com%2Fthe-drive-staging%2Fmessage-editor%252F1492469927379-cfc17_104.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504039" y="601084"/>
            <a:ext cx="7775523" cy="3322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Résultat de recherche d'images pour &quot;honda clarity fuel cell 2018&quot;"/>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108155" y="3959255"/>
            <a:ext cx="2619672" cy="17385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The fuel cell powertrain"/>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46348" y="3600711"/>
            <a:ext cx="2162576" cy="2221828"/>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
          <p:cNvSpPr txBox="1"/>
          <p:nvPr/>
        </p:nvSpPr>
        <p:spPr>
          <a:xfrm>
            <a:off x="3694818" y="5545541"/>
            <a:ext cx="2258169" cy="276999"/>
          </a:xfrm>
          <a:prstGeom prst="rect">
            <a:avLst/>
          </a:prstGeom>
          <a:noFill/>
        </p:spPr>
        <p:txBody>
          <a:bodyPr wrap="square" rtlCol="0">
            <a:spAutoFit/>
          </a:bodyPr>
          <a:lstStyle/>
          <a:p>
            <a:r>
              <a:rPr lang="en-GB" sz="1200" dirty="0"/>
              <a:t>Source: automobilemag.com</a:t>
            </a:r>
          </a:p>
        </p:txBody>
      </p:sp>
      <p:sp>
        <p:nvSpPr>
          <p:cNvPr id="20" name="ZoneTexte 12"/>
          <p:cNvSpPr txBox="1"/>
          <p:nvPr/>
        </p:nvSpPr>
        <p:spPr>
          <a:xfrm>
            <a:off x="2927264" y="502139"/>
            <a:ext cx="2508707" cy="369332"/>
          </a:xfrm>
          <a:prstGeom prst="rect">
            <a:avLst/>
          </a:prstGeom>
          <a:noFill/>
        </p:spPr>
        <p:txBody>
          <a:bodyPr wrap="square" rtlCol="0">
            <a:spAutoFit/>
          </a:bodyPr>
          <a:lstStyle/>
          <a:p>
            <a:r>
              <a:rPr lang="en-GB" dirty="0"/>
              <a:t>Honda Clarity FCX 2017</a:t>
            </a:r>
          </a:p>
        </p:txBody>
      </p:sp>
      <p:sp>
        <p:nvSpPr>
          <p:cNvPr id="21" name="ZoneTexte 2"/>
          <p:cNvSpPr txBox="1"/>
          <p:nvPr/>
        </p:nvSpPr>
        <p:spPr>
          <a:xfrm>
            <a:off x="504038" y="827421"/>
            <a:ext cx="1619564" cy="646331"/>
          </a:xfrm>
          <a:prstGeom prst="rect">
            <a:avLst/>
          </a:prstGeom>
          <a:noFill/>
        </p:spPr>
        <p:txBody>
          <a:bodyPr wrap="square" rtlCol="0">
            <a:spAutoFit/>
          </a:bodyPr>
          <a:lstStyle/>
          <a:p>
            <a:r>
              <a:rPr lang="en-GB" dirty="0"/>
              <a:t>Only available in the USA !</a:t>
            </a:r>
          </a:p>
        </p:txBody>
      </p:sp>
      <p:cxnSp>
        <p:nvCxnSpPr>
          <p:cNvPr id="22" name="Connecteur droit avec flèche 6"/>
          <p:cNvCxnSpPr/>
          <p:nvPr/>
        </p:nvCxnSpPr>
        <p:spPr>
          <a:xfrm flipH="1" flipV="1">
            <a:off x="2508924" y="3275692"/>
            <a:ext cx="766806"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ZoneTexte 7"/>
          <p:cNvSpPr txBox="1"/>
          <p:nvPr/>
        </p:nvSpPr>
        <p:spPr>
          <a:xfrm>
            <a:off x="3995810" y="3785265"/>
            <a:ext cx="1656184" cy="646331"/>
          </a:xfrm>
          <a:prstGeom prst="rect">
            <a:avLst/>
          </a:prstGeom>
          <a:noFill/>
        </p:spPr>
        <p:txBody>
          <a:bodyPr wrap="square" rtlCol="0">
            <a:spAutoFit/>
          </a:bodyPr>
          <a:lstStyle/>
          <a:p>
            <a:r>
              <a:rPr lang="en-GB" dirty="0"/>
              <a:t>High voltage battery</a:t>
            </a:r>
          </a:p>
        </p:txBody>
      </p:sp>
      <p:cxnSp>
        <p:nvCxnSpPr>
          <p:cNvPr id="24" name="Connecteur droit avec flèche 14"/>
          <p:cNvCxnSpPr/>
          <p:nvPr/>
        </p:nvCxnSpPr>
        <p:spPr>
          <a:xfrm flipH="1" flipV="1">
            <a:off x="4181616" y="3131676"/>
            <a:ext cx="642286" cy="653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19"/>
          <p:cNvCxnSpPr>
            <a:stCxn id="26" idx="0"/>
          </p:cNvCxnSpPr>
          <p:nvPr/>
        </p:nvCxnSpPr>
        <p:spPr>
          <a:xfrm flipH="1" flipV="1">
            <a:off x="6714856" y="2406080"/>
            <a:ext cx="1457418" cy="725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ZoneTexte 3"/>
          <p:cNvSpPr txBox="1"/>
          <p:nvPr/>
        </p:nvSpPr>
        <p:spPr>
          <a:xfrm>
            <a:off x="7452194" y="3131677"/>
            <a:ext cx="1440160" cy="646331"/>
          </a:xfrm>
          <a:prstGeom prst="rect">
            <a:avLst/>
          </a:prstGeom>
          <a:noFill/>
        </p:spPr>
        <p:txBody>
          <a:bodyPr wrap="square" rtlCol="0">
            <a:spAutoFit/>
          </a:bodyPr>
          <a:lstStyle/>
          <a:p>
            <a:r>
              <a:rPr lang="fr-BE" dirty="0"/>
              <a:t>H</a:t>
            </a:r>
            <a:r>
              <a:rPr lang="fr-BE" baseline="-25000" dirty="0"/>
              <a:t>2</a:t>
            </a:r>
            <a:r>
              <a:rPr lang="fr-BE" dirty="0"/>
              <a:t> pressure tank</a:t>
            </a:r>
          </a:p>
        </p:txBody>
      </p:sp>
      <p:sp>
        <p:nvSpPr>
          <p:cNvPr id="27" name="ZoneTexte 23"/>
          <p:cNvSpPr txBox="1"/>
          <p:nvPr/>
        </p:nvSpPr>
        <p:spPr>
          <a:xfrm>
            <a:off x="310548" y="144854"/>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Tree>
    <p:extLst>
      <p:ext uri="{BB962C8B-B14F-4D97-AF65-F5344CB8AC3E}">
        <p14:creationId xmlns:p14="http://schemas.microsoft.com/office/powerpoint/2010/main" val="3783759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0"/>
          <p:cNvSpPr txBox="1"/>
          <p:nvPr/>
        </p:nvSpPr>
        <p:spPr>
          <a:xfrm>
            <a:off x="1521490" y="140294"/>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
        <p:nvSpPr>
          <p:cNvPr id="16" name="ZoneTexte 4"/>
          <p:cNvSpPr txBox="1"/>
          <p:nvPr/>
        </p:nvSpPr>
        <p:spPr>
          <a:xfrm>
            <a:off x="1521490" y="750852"/>
            <a:ext cx="8221766" cy="3831818"/>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All </a:t>
            </a:r>
            <a:r>
              <a:rPr lang="en-GB" dirty="0" smtClean="0"/>
              <a:t>kinds </a:t>
            </a:r>
            <a:r>
              <a:rPr lang="en-GB" dirty="0"/>
              <a:t>of cars can be </a:t>
            </a:r>
            <a:r>
              <a:rPr lang="en-GB" dirty="0" smtClean="0"/>
              <a:t>powered by </a:t>
            </a:r>
            <a:r>
              <a:rPr lang="en-GB" dirty="0"/>
              <a:t>a hydrogen </a:t>
            </a:r>
            <a:r>
              <a:rPr lang="en-GB" dirty="0" smtClean="0"/>
              <a:t>powertrain, including </a:t>
            </a:r>
            <a:r>
              <a:rPr lang="en-GB" dirty="0"/>
              <a:t>racing cars like the following </a:t>
            </a:r>
            <a:r>
              <a:rPr lang="en-GB" dirty="0" smtClean="0"/>
              <a:t>LMP (Le Mans* Prototype)</a:t>
            </a:r>
            <a:endParaRPr lang="en-GB" dirty="0"/>
          </a:p>
          <a:p>
            <a:pPr marL="285750" indent="-285750">
              <a:lnSpc>
                <a:spcPct val="150000"/>
              </a:lnSpc>
              <a:buFont typeface="Arial" panose="020B0604020202020204" pitchFamily="34" charset="0"/>
              <a:buChar char="•"/>
            </a:pPr>
            <a:r>
              <a:rPr lang="en-US" dirty="0"/>
              <a:t>The components are distributed to balance the masses</a:t>
            </a:r>
          </a:p>
          <a:p>
            <a:pPr marL="285750" indent="-285750">
              <a:lnSpc>
                <a:spcPct val="150000"/>
              </a:lnSpc>
              <a:buFont typeface="Arial" panose="020B0604020202020204" pitchFamily="34" charset="0"/>
              <a:buChar char="•"/>
            </a:pPr>
            <a:r>
              <a:rPr lang="en-US" dirty="0"/>
              <a:t>The power of the motor is huge in order to get high performances</a:t>
            </a:r>
          </a:p>
          <a:p>
            <a:pPr marL="285750" indent="-285750">
              <a:lnSpc>
                <a:spcPct val="150000"/>
              </a:lnSpc>
              <a:buFont typeface="Arial" panose="020B0604020202020204" pitchFamily="34" charset="0"/>
              <a:buChar char="•"/>
            </a:pPr>
            <a:r>
              <a:rPr lang="en-US" dirty="0"/>
              <a:t>The cooling system is very important</a:t>
            </a:r>
          </a:p>
          <a:p>
            <a:pPr marL="285750" indent="-285750">
              <a:lnSpc>
                <a:spcPct val="150000"/>
              </a:lnSpc>
              <a:buFont typeface="Arial" panose="020B0604020202020204" pitchFamily="34" charset="0"/>
              <a:buChar char="•"/>
            </a:pPr>
            <a:r>
              <a:rPr lang="en-US" dirty="0"/>
              <a:t>The chassis is as light as possible, using composite materials like carbon</a:t>
            </a:r>
          </a:p>
          <a:p>
            <a:pPr marL="285750" indent="-285750">
              <a:lnSpc>
                <a:spcPct val="150000"/>
              </a:lnSpc>
              <a:buFont typeface="Arial" panose="020B0604020202020204" pitchFamily="34" charset="0"/>
              <a:buChar char="•"/>
            </a:pPr>
            <a:r>
              <a:rPr lang="en-US" dirty="0"/>
              <a:t>The height of the car is as small as possible to reduce the front surface</a:t>
            </a:r>
          </a:p>
          <a:p>
            <a:pPr marL="285750" indent="-285750">
              <a:lnSpc>
                <a:spcPct val="150000"/>
              </a:lnSpc>
              <a:buFont typeface="Arial" panose="020B0604020202020204" pitchFamily="34" charset="0"/>
              <a:buChar char="•"/>
            </a:pPr>
            <a:r>
              <a:rPr lang="en-US" dirty="0"/>
              <a:t>The driving range must be the same </a:t>
            </a:r>
            <a:r>
              <a:rPr lang="en-US" dirty="0" smtClean="0"/>
              <a:t>as </a:t>
            </a:r>
            <a:r>
              <a:rPr lang="en-US" dirty="0"/>
              <a:t>with other </a:t>
            </a:r>
            <a:r>
              <a:rPr lang="en-US" dirty="0" smtClean="0"/>
              <a:t>fuels </a:t>
            </a:r>
            <a:r>
              <a:rPr lang="en-US" dirty="0"/>
              <a:t>in order to compete in the same conditions</a:t>
            </a:r>
            <a:endParaRPr lang="en-GB" dirty="0"/>
          </a:p>
        </p:txBody>
      </p:sp>
      <p:sp>
        <p:nvSpPr>
          <p:cNvPr id="17" name="TextBox 16"/>
          <p:cNvSpPr txBox="1"/>
          <p:nvPr/>
        </p:nvSpPr>
        <p:spPr>
          <a:xfrm>
            <a:off x="83127" y="5677773"/>
            <a:ext cx="3782291" cy="369332"/>
          </a:xfrm>
          <a:prstGeom prst="rect">
            <a:avLst/>
          </a:prstGeom>
          <a:noFill/>
        </p:spPr>
        <p:txBody>
          <a:bodyPr wrap="square" rtlCol="0">
            <a:spAutoFit/>
          </a:bodyPr>
          <a:lstStyle/>
          <a:p>
            <a:r>
              <a:rPr lang="en-GB" dirty="0" smtClean="0"/>
              <a:t>* A 24 hour sports car endurance race</a:t>
            </a:r>
            <a:endParaRPr lang="en-GB" dirty="0"/>
          </a:p>
        </p:txBody>
      </p:sp>
    </p:spTree>
    <p:extLst>
      <p:ext uri="{BB962C8B-B14F-4D97-AF65-F5344CB8AC3E}">
        <p14:creationId xmlns:p14="http://schemas.microsoft.com/office/powerpoint/2010/main" val="3444016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5"/>
          <p:cNvSpPr txBox="1"/>
          <p:nvPr/>
        </p:nvSpPr>
        <p:spPr>
          <a:xfrm>
            <a:off x="558398" y="257214"/>
            <a:ext cx="4591332" cy="369332"/>
          </a:xfrm>
          <a:prstGeom prst="rect">
            <a:avLst/>
          </a:prstGeom>
          <a:noFill/>
        </p:spPr>
        <p:txBody>
          <a:bodyPr wrap="square" rtlCol="0">
            <a:spAutoFit/>
          </a:bodyPr>
          <a:lstStyle/>
          <a:p>
            <a:r>
              <a:rPr lang="en-GB" dirty="0">
                <a:solidFill>
                  <a:srgbClr val="FF0000"/>
                </a:solidFill>
              </a:rPr>
              <a:t>Niche product, racing: Mission H24 by ACO</a:t>
            </a:r>
          </a:p>
        </p:txBody>
      </p:sp>
      <p:grpSp>
        <p:nvGrpSpPr>
          <p:cNvPr id="16" name="Groupe 3"/>
          <p:cNvGrpSpPr/>
          <p:nvPr/>
        </p:nvGrpSpPr>
        <p:grpSpPr>
          <a:xfrm>
            <a:off x="558398" y="658708"/>
            <a:ext cx="8039100" cy="4824536"/>
            <a:chOff x="511583" y="1052736"/>
            <a:chExt cx="8039100" cy="4824536"/>
          </a:xfrm>
        </p:grpSpPr>
        <p:pic>
          <p:nvPicPr>
            <p:cNvPr id="17" name="Picture 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11583" y="1052736"/>
              <a:ext cx="8039100" cy="469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6012160" y="4509120"/>
              <a:ext cx="2538523"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ZoneTexte 4"/>
          <p:cNvSpPr txBox="1"/>
          <p:nvPr/>
        </p:nvSpPr>
        <p:spPr>
          <a:xfrm>
            <a:off x="486390" y="2893401"/>
            <a:ext cx="864096" cy="307777"/>
          </a:xfrm>
          <a:prstGeom prst="rect">
            <a:avLst/>
          </a:prstGeom>
          <a:noFill/>
        </p:spPr>
        <p:txBody>
          <a:bodyPr wrap="square" rtlCol="0">
            <a:spAutoFit/>
          </a:bodyPr>
          <a:lstStyle/>
          <a:p>
            <a:r>
              <a:rPr lang="en-GB" sz="1400" dirty="0"/>
              <a:t>radiators</a:t>
            </a:r>
          </a:p>
        </p:txBody>
      </p:sp>
      <p:sp>
        <p:nvSpPr>
          <p:cNvPr id="20" name="ZoneTexte 26"/>
          <p:cNvSpPr txBox="1"/>
          <p:nvPr/>
        </p:nvSpPr>
        <p:spPr>
          <a:xfrm>
            <a:off x="5526950" y="4271452"/>
            <a:ext cx="576065" cy="307777"/>
          </a:xfrm>
          <a:prstGeom prst="rect">
            <a:avLst/>
          </a:prstGeom>
          <a:noFill/>
        </p:spPr>
        <p:txBody>
          <a:bodyPr wrap="square" rtlCol="0">
            <a:spAutoFit/>
          </a:bodyPr>
          <a:lstStyle/>
          <a:p>
            <a:r>
              <a:rPr lang="en-GB" sz="1400" dirty="0"/>
              <a:t>tanks</a:t>
            </a:r>
          </a:p>
        </p:txBody>
      </p:sp>
      <p:sp>
        <p:nvSpPr>
          <p:cNvPr id="21" name="ZoneTexte 27"/>
          <p:cNvSpPr txBox="1"/>
          <p:nvPr/>
        </p:nvSpPr>
        <p:spPr>
          <a:xfrm>
            <a:off x="4230806" y="1084692"/>
            <a:ext cx="1514905" cy="307777"/>
          </a:xfrm>
          <a:prstGeom prst="rect">
            <a:avLst/>
          </a:prstGeom>
          <a:noFill/>
        </p:spPr>
        <p:txBody>
          <a:bodyPr wrap="square" rtlCol="0">
            <a:spAutoFit/>
          </a:bodyPr>
          <a:lstStyle/>
          <a:p>
            <a:r>
              <a:rPr lang="en-GB" sz="1400" dirty="0"/>
              <a:t>Air compressor</a:t>
            </a:r>
          </a:p>
        </p:txBody>
      </p:sp>
      <p:cxnSp>
        <p:nvCxnSpPr>
          <p:cNvPr id="22" name="Connecteur droit 6"/>
          <p:cNvCxnSpPr/>
          <p:nvPr/>
        </p:nvCxnSpPr>
        <p:spPr>
          <a:xfrm>
            <a:off x="4725717" y="1429381"/>
            <a:ext cx="468052" cy="320526"/>
          </a:xfrm>
          <a:prstGeom prst="line">
            <a:avLst/>
          </a:prstGeom>
          <a:ln w="19050"/>
        </p:spPr>
        <p:style>
          <a:lnRef idx="2">
            <a:schemeClr val="dk1"/>
          </a:lnRef>
          <a:fillRef idx="0">
            <a:schemeClr val="dk1"/>
          </a:fillRef>
          <a:effectRef idx="1">
            <a:schemeClr val="dk1"/>
          </a:effectRef>
          <a:fontRef idx="minor">
            <a:schemeClr val="tx1"/>
          </a:fontRef>
        </p:style>
      </p:cxnSp>
      <p:cxnSp>
        <p:nvCxnSpPr>
          <p:cNvPr id="23" name="Connecteur droit 8"/>
          <p:cNvCxnSpPr/>
          <p:nvPr/>
        </p:nvCxnSpPr>
        <p:spPr>
          <a:xfrm>
            <a:off x="1278478" y="3070977"/>
            <a:ext cx="527099" cy="317971"/>
          </a:xfrm>
          <a:prstGeom prst="line">
            <a:avLst/>
          </a:prstGeom>
          <a:ln w="19050"/>
        </p:spPr>
        <p:style>
          <a:lnRef idx="2">
            <a:schemeClr val="dk1"/>
          </a:lnRef>
          <a:fillRef idx="0">
            <a:schemeClr val="dk1"/>
          </a:fillRef>
          <a:effectRef idx="1">
            <a:schemeClr val="dk1"/>
          </a:effectRef>
          <a:fontRef idx="minor">
            <a:schemeClr val="tx1"/>
          </a:fontRef>
        </p:style>
      </p:cxnSp>
      <p:sp>
        <p:nvSpPr>
          <p:cNvPr id="24" name="ZoneTexte 30"/>
          <p:cNvSpPr txBox="1"/>
          <p:nvPr/>
        </p:nvSpPr>
        <p:spPr>
          <a:xfrm>
            <a:off x="7183134" y="3729243"/>
            <a:ext cx="1008112" cy="307777"/>
          </a:xfrm>
          <a:prstGeom prst="rect">
            <a:avLst/>
          </a:prstGeom>
          <a:noFill/>
        </p:spPr>
        <p:txBody>
          <a:bodyPr wrap="square" rtlCol="0">
            <a:spAutoFit/>
          </a:bodyPr>
          <a:lstStyle/>
          <a:p>
            <a:r>
              <a:rPr lang="en-GB" sz="1400" dirty="0"/>
              <a:t>humidifier</a:t>
            </a:r>
          </a:p>
        </p:txBody>
      </p:sp>
      <p:cxnSp>
        <p:nvCxnSpPr>
          <p:cNvPr id="25" name="Connecteur droit 12"/>
          <p:cNvCxnSpPr/>
          <p:nvPr/>
        </p:nvCxnSpPr>
        <p:spPr>
          <a:xfrm flipH="1" flipV="1">
            <a:off x="6463054" y="3047287"/>
            <a:ext cx="1080120" cy="701700"/>
          </a:xfrm>
          <a:prstGeom prst="line">
            <a:avLst/>
          </a:prstGeom>
          <a:ln w="19050"/>
        </p:spPr>
        <p:style>
          <a:lnRef idx="2">
            <a:schemeClr val="dk1"/>
          </a:lnRef>
          <a:fillRef idx="0">
            <a:schemeClr val="dk1"/>
          </a:fillRef>
          <a:effectRef idx="1">
            <a:schemeClr val="dk1"/>
          </a:effectRef>
          <a:fontRef idx="minor">
            <a:schemeClr val="tx1"/>
          </a:fontRef>
        </p:style>
      </p:cxnSp>
      <p:cxnSp>
        <p:nvCxnSpPr>
          <p:cNvPr id="26" name="Connecteur droit 34"/>
          <p:cNvCxnSpPr>
            <a:endCxn id="20" idx="0"/>
          </p:cNvCxnSpPr>
          <p:nvPr/>
        </p:nvCxnSpPr>
        <p:spPr>
          <a:xfrm>
            <a:off x="5676442" y="3769007"/>
            <a:ext cx="138541" cy="502445"/>
          </a:xfrm>
          <a:prstGeom prst="line">
            <a:avLst/>
          </a:prstGeom>
          <a:ln w="19050"/>
        </p:spPr>
        <p:style>
          <a:lnRef idx="2">
            <a:schemeClr val="dk1"/>
          </a:lnRef>
          <a:fillRef idx="0">
            <a:schemeClr val="dk1"/>
          </a:fillRef>
          <a:effectRef idx="1">
            <a:schemeClr val="dk1"/>
          </a:effectRef>
          <a:fontRef idx="minor">
            <a:schemeClr val="tx1"/>
          </a:fontRef>
        </p:style>
      </p:cxnSp>
      <p:sp>
        <p:nvSpPr>
          <p:cNvPr id="27" name="ZoneTexte 36"/>
          <p:cNvSpPr txBox="1"/>
          <p:nvPr/>
        </p:nvSpPr>
        <p:spPr>
          <a:xfrm>
            <a:off x="6300180" y="3945267"/>
            <a:ext cx="756083" cy="307777"/>
          </a:xfrm>
          <a:prstGeom prst="rect">
            <a:avLst/>
          </a:prstGeom>
          <a:noFill/>
        </p:spPr>
        <p:txBody>
          <a:bodyPr wrap="square" rtlCol="0">
            <a:spAutoFit/>
          </a:bodyPr>
          <a:lstStyle/>
          <a:p>
            <a:r>
              <a:rPr lang="en-GB" sz="1400" dirty="0"/>
              <a:t>battery</a:t>
            </a:r>
          </a:p>
        </p:txBody>
      </p:sp>
      <p:cxnSp>
        <p:nvCxnSpPr>
          <p:cNvPr id="28" name="Connecteur droit 37"/>
          <p:cNvCxnSpPr/>
          <p:nvPr/>
        </p:nvCxnSpPr>
        <p:spPr>
          <a:xfrm>
            <a:off x="5598957" y="3070976"/>
            <a:ext cx="936104" cy="892424"/>
          </a:xfrm>
          <a:prstGeom prst="line">
            <a:avLst/>
          </a:prstGeom>
          <a:ln w="19050"/>
        </p:spPr>
        <p:style>
          <a:lnRef idx="2">
            <a:schemeClr val="dk1"/>
          </a:lnRef>
          <a:fillRef idx="0">
            <a:schemeClr val="dk1"/>
          </a:fillRef>
          <a:effectRef idx="1">
            <a:schemeClr val="dk1"/>
          </a:effectRef>
          <a:fontRef idx="minor">
            <a:schemeClr val="tx1"/>
          </a:fontRef>
        </p:style>
      </p:cxnSp>
      <p:cxnSp>
        <p:nvCxnSpPr>
          <p:cNvPr id="29" name="Connecteur droit 41"/>
          <p:cNvCxnSpPr/>
          <p:nvPr/>
        </p:nvCxnSpPr>
        <p:spPr>
          <a:xfrm flipH="1" flipV="1">
            <a:off x="3628821" y="1749907"/>
            <a:ext cx="529977" cy="198880"/>
          </a:xfrm>
          <a:prstGeom prst="line">
            <a:avLst/>
          </a:prstGeom>
          <a:ln w="19050"/>
        </p:spPr>
        <p:style>
          <a:lnRef idx="2">
            <a:schemeClr val="dk1"/>
          </a:lnRef>
          <a:fillRef idx="0">
            <a:schemeClr val="dk1"/>
          </a:fillRef>
          <a:effectRef idx="1">
            <a:schemeClr val="dk1"/>
          </a:effectRef>
          <a:fontRef idx="minor">
            <a:schemeClr val="tx1"/>
          </a:fontRef>
        </p:style>
      </p:cxnSp>
      <p:sp>
        <p:nvSpPr>
          <p:cNvPr id="30" name="ZoneTexte 46"/>
          <p:cNvSpPr txBox="1"/>
          <p:nvPr/>
        </p:nvSpPr>
        <p:spPr>
          <a:xfrm>
            <a:off x="3078678" y="1496995"/>
            <a:ext cx="1152128" cy="307777"/>
          </a:xfrm>
          <a:prstGeom prst="rect">
            <a:avLst/>
          </a:prstGeom>
          <a:noFill/>
        </p:spPr>
        <p:txBody>
          <a:bodyPr wrap="square" rtlCol="0">
            <a:spAutoFit/>
          </a:bodyPr>
          <a:lstStyle/>
          <a:p>
            <a:r>
              <a:rPr lang="en-GB" sz="1400" dirty="0"/>
              <a:t>Air intake</a:t>
            </a:r>
          </a:p>
        </p:txBody>
      </p:sp>
      <p:sp>
        <p:nvSpPr>
          <p:cNvPr id="31" name="ZoneTexte 42"/>
          <p:cNvSpPr txBox="1"/>
          <p:nvPr/>
        </p:nvSpPr>
        <p:spPr>
          <a:xfrm>
            <a:off x="6300179" y="4495779"/>
            <a:ext cx="2650758" cy="369332"/>
          </a:xfrm>
          <a:prstGeom prst="rect">
            <a:avLst/>
          </a:prstGeom>
          <a:noFill/>
        </p:spPr>
        <p:txBody>
          <a:bodyPr wrap="square" rtlCol="0">
            <a:spAutoFit/>
          </a:bodyPr>
          <a:lstStyle/>
          <a:p>
            <a:r>
              <a:rPr lang="en-GB" u="sng" dirty="0"/>
              <a:t>3 and 4 Fuel cell module</a:t>
            </a:r>
          </a:p>
        </p:txBody>
      </p:sp>
      <p:sp>
        <p:nvSpPr>
          <p:cNvPr id="32" name="ZoneTexte 48"/>
          <p:cNvSpPr txBox="1"/>
          <p:nvPr/>
        </p:nvSpPr>
        <p:spPr>
          <a:xfrm>
            <a:off x="8191247" y="3298559"/>
            <a:ext cx="861347" cy="307777"/>
          </a:xfrm>
          <a:prstGeom prst="rect">
            <a:avLst/>
          </a:prstGeom>
          <a:noFill/>
        </p:spPr>
        <p:txBody>
          <a:bodyPr wrap="square" rtlCol="0">
            <a:spAutoFit/>
          </a:bodyPr>
          <a:lstStyle/>
          <a:p>
            <a:r>
              <a:rPr lang="en-GB" sz="1400" dirty="0"/>
              <a:t>radiators</a:t>
            </a:r>
          </a:p>
        </p:txBody>
      </p:sp>
      <p:cxnSp>
        <p:nvCxnSpPr>
          <p:cNvPr id="33" name="Connecteur droit 49"/>
          <p:cNvCxnSpPr/>
          <p:nvPr/>
        </p:nvCxnSpPr>
        <p:spPr>
          <a:xfrm flipH="1" flipV="1">
            <a:off x="8047229" y="2524851"/>
            <a:ext cx="504056" cy="773708"/>
          </a:xfrm>
          <a:prstGeom prst="line">
            <a:avLst/>
          </a:prstGeom>
          <a:ln w="19050"/>
        </p:spPr>
        <p:style>
          <a:lnRef idx="2">
            <a:schemeClr val="dk1"/>
          </a:lnRef>
          <a:fillRef idx="0">
            <a:schemeClr val="dk1"/>
          </a:fillRef>
          <a:effectRef idx="1">
            <a:schemeClr val="dk1"/>
          </a:effectRef>
          <a:fontRef idx="minor">
            <a:schemeClr val="tx1"/>
          </a:fontRef>
        </p:style>
      </p:cxnSp>
      <p:sp>
        <p:nvSpPr>
          <p:cNvPr id="34" name="ZoneTexte 55"/>
          <p:cNvSpPr txBox="1"/>
          <p:nvPr/>
        </p:nvSpPr>
        <p:spPr>
          <a:xfrm>
            <a:off x="7831206" y="871293"/>
            <a:ext cx="792089" cy="307777"/>
          </a:xfrm>
          <a:prstGeom prst="rect">
            <a:avLst/>
          </a:prstGeom>
          <a:noFill/>
        </p:spPr>
        <p:txBody>
          <a:bodyPr wrap="square" rtlCol="0">
            <a:spAutoFit/>
          </a:bodyPr>
          <a:lstStyle/>
          <a:p>
            <a:r>
              <a:rPr lang="en-GB" sz="1400" dirty="0"/>
              <a:t>exhaust</a:t>
            </a:r>
          </a:p>
        </p:txBody>
      </p:sp>
      <p:cxnSp>
        <p:nvCxnSpPr>
          <p:cNvPr id="35" name="Connecteur droit 56"/>
          <p:cNvCxnSpPr/>
          <p:nvPr/>
        </p:nvCxnSpPr>
        <p:spPr>
          <a:xfrm flipH="1">
            <a:off x="7255141" y="1124205"/>
            <a:ext cx="926960" cy="680566"/>
          </a:xfrm>
          <a:prstGeom prst="line">
            <a:avLst/>
          </a:prstGeom>
          <a:ln w="19050"/>
        </p:spPr>
        <p:style>
          <a:lnRef idx="2">
            <a:schemeClr val="dk1"/>
          </a:lnRef>
          <a:fillRef idx="0">
            <a:schemeClr val="dk1"/>
          </a:fillRef>
          <a:effectRef idx="1">
            <a:schemeClr val="dk1"/>
          </a:effectRef>
          <a:fontRef idx="minor">
            <a:schemeClr val="tx1"/>
          </a:fontRef>
        </p:style>
      </p:cxnSp>
      <p:sp>
        <p:nvSpPr>
          <p:cNvPr id="36" name="ZoneTexte 5"/>
          <p:cNvSpPr txBox="1"/>
          <p:nvPr/>
        </p:nvSpPr>
        <p:spPr>
          <a:xfrm>
            <a:off x="90855" y="5693204"/>
            <a:ext cx="3707904" cy="276999"/>
          </a:xfrm>
          <a:prstGeom prst="rect">
            <a:avLst/>
          </a:prstGeom>
          <a:noFill/>
        </p:spPr>
        <p:txBody>
          <a:bodyPr wrap="square" rtlCol="0">
            <a:spAutoFit/>
          </a:bodyPr>
          <a:lstStyle/>
          <a:p>
            <a:r>
              <a:rPr lang="en-GB" sz="1200" dirty="0"/>
              <a:t>Source: press conference </a:t>
            </a:r>
            <a:r>
              <a:rPr lang="en-GB" sz="1200" dirty="0" err="1"/>
              <a:t>greengt</a:t>
            </a:r>
            <a:r>
              <a:rPr lang="en-GB" sz="1200" dirty="0"/>
              <a:t> @ spa </a:t>
            </a:r>
            <a:r>
              <a:rPr lang="en-GB" sz="1200" dirty="0" err="1"/>
              <a:t>francorchamps</a:t>
            </a:r>
            <a:endParaRPr lang="en-GB" sz="1200" dirty="0"/>
          </a:p>
        </p:txBody>
      </p:sp>
      <p:cxnSp>
        <p:nvCxnSpPr>
          <p:cNvPr id="37" name="Connecteur droit 31"/>
          <p:cNvCxnSpPr/>
          <p:nvPr/>
        </p:nvCxnSpPr>
        <p:spPr>
          <a:xfrm>
            <a:off x="6031006" y="2524851"/>
            <a:ext cx="1297230" cy="1970928"/>
          </a:xfrm>
          <a:prstGeom prst="line">
            <a:avLst/>
          </a:prstGeom>
          <a:ln w="19050"/>
        </p:spPr>
        <p:style>
          <a:lnRef idx="2">
            <a:schemeClr val="dk1"/>
          </a:lnRef>
          <a:fillRef idx="0">
            <a:schemeClr val="dk1"/>
          </a:fillRef>
          <a:effectRef idx="1">
            <a:schemeClr val="dk1"/>
          </a:effectRef>
          <a:fontRef idx="minor">
            <a:schemeClr val="tx1"/>
          </a:fontRef>
        </p:style>
      </p:cxnSp>
      <p:sp>
        <p:nvSpPr>
          <p:cNvPr id="38" name="ZoneTexte 10"/>
          <p:cNvSpPr txBox="1"/>
          <p:nvPr/>
        </p:nvSpPr>
        <p:spPr>
          <a:xfrm>
            <a:off x="558398" y="1411467"/>
            <a:ext cx="2339876" cy="369332"/>
          </a:xfrm>
          <a:prstGeom prst="rect">
            <a:avLst/>
          </a:prstGeom>
          <a:solidFill>
            <a:schemeClr val="bg1"/>
          </a:solidFill>
        </p:spPr>
        <p:txBody>
          <a:bodyPr wrap="square" rtlCol="0">
            <a:spAutoFit/>
          </a:bodyPr>
          <a:lstStyle/>
          <a:p>
            <a:r>
              <a:rPr lang="fr-BE" dirty="0"/>
              <a:t>How </a:t>
            </a:r>
            <a:r>
              <a:rPr lang="fr-BE" dirty="0" err="1"/>
              <a:t>does</a:t>
            </a:r>
            <a:r>
              <a:rPr lang="fr-BE" dirty="0"/>
              <a:t> </a:t>
            </a:r>
            <a:r>
              <a:rPr lang="fr-BE" dirty="0" err="1"/>
              <a:t>it</a:t>
            </a:r>
            <a:r>
              <a:rPr lang="fr-BE" dirty="0"/>
              <a:t> </a:t>
            </a:r>
            <a:r>
              <a:rPr lang="fr-BE" dirty="0" err="1"/>
              <a:t>work</a:t>
            </a:r>
            <a:r>
              <a:rPr lang="fr-BE" dirty="0"/>
              <a:t> ?</a:t>
            </a:r>
          </a:p>
        </p:txBody>
      </p:sp>
    </p:spTree>
    <p:extLst>
      <p:ext uri="{BB962C8B-B14F-4D97-AF65-F5344CB8AC3E}">
        <p14:creationId xmlns:p14="http://schemas.microsoft.com/office/powerpoint/2010/main" val="2162146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Image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9518" y="4433761"/>
            <a:ext cx="2339752" cy="1562519"/>
          </a:xfrm>
          <a:prstGeom prst="rect">
            <a:avLst/>
          </a:prstGeom>
        </p:spPr>
      </p:pic>
      <p:pic>
        <p:nvPicPr>
          <p:cNvPr id="16" name="Picture 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647079" y="97862"/>
            <a:ext cx="2808408" cy="181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2974850" y="4433760"/>
            <a:ext cx="2278827" cy="156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2"/>
          <p:cNvSpPr txBox="1"/>
          <p:nvPr/>
        </p:nvSpPr>
        <p:spPr>
          <a:xfrm>
            <a:off x="5744183" y="5715817"/>
            <a:ext cx="3707904" cy="276999"/>
          </a:xfrm>
          <a:prstGeom prst="rect">
            <a:avLst/>
          </a:prstGeom>
          <a:noFill/>
        </p:spPr>
        <p:txBody>
          <a:bodyPr wrap="square" rtlCol="0">
            <a:spAutoFit/>
          </a:bodyPr>
          <a:lstStyle/>
          <a:p>
            <a:r>
              <a:rPr lang="en-GB" sz="1200" dirty="0"/>
              <a:t>Source: press conference </a:t>
            </a:r>
            <a:r>
              <a:rPr lang="en-GB" sz="1200" dirty="0" err="1"/>
              <a:t>greengt</a:t>
            </a:r>
            <a:r>
              <a:rPr lang="en-GB" sz="1200" dirty="0"/>
              <a:t> @ spa </a:t>
            </a:r>
            <a:r>
              <a:rPr lang="en-GB" sz="1200" dirty="0" err="1"/>
              <a:t>francorchamps</a:t>
            </a:r>
            <a:endParaRPr lang="en-GB" sz="1200" dirty="0"/>
          </a:p>
        </p:txBody>
      </p:sp>
      <p:sp>
        <p:nvSpPr>
          <p:cNvPr id="19" name="ZoneTexte 16"/>
          <p:cNvSpPr txBox="1"/>
          <p:nvPr/>
        </p:nvSpPr>
        <p:spPr>
          <a:xfrm>
            <a:off x="753747" y="44936"/>
            <a:ext cx="4913146" cy="369332"/>
          </a:xfrm>
          <a:prstGeom prst="rect">
            <a:avLst/>
          </a:prstGeom>
          <a:noFill/>
        </p:spPr>
        <p:txBody>
          <a:bodyPr wrap="square" rtlCol="0">
            <a:spAutoFit/>
          </a:bodyPr>
          <a:lstStyle/>
          <a:p>
            <a:r>
              <a:rPr lang="en-GB" dirty="0">
                <a:solidFill>
                  <a:srgbClr val="FF0000"/>
                </a:solidFill>
              </a:rPr>
              <a:t>Niche product, racing: Mission H24 by ACO</a:t>
            </a:r>
          </a:p>
        </p:txBody>
      </p:sp>
      <p:sp>
        <p:nvSpPr>
          <p:cNvPr id="20" name="ZoneTexte 2"/>
          <p:cNvSpPr txBox="1"/>
          <p:nvPr/>
        </p:nvSpPr>
        <p:spPr>
          <a:xfrm>
            <a:off x="535354" y="805666"/>
            <a:ext cx="5940276" cy="369332"/>
          </a:xfrm>
          <a:prstGeom prst="rect">
            <a:avLst/>
          </a:prstGeom>
          <a:noFill/>
        </p:spPr>
        <p:txBody>
          <a:bodyPr wrap="square" rtlCol="0">
            <a:spAutoFit/>
          </a:bodyPr>
          <a:lstStyle/>
          <a:p>
            <a:r>
              <a:rPr lang="en-GB" dirty="0"/>
              <a:t>Some technical characteristics of the LMPH2G Hydrogen</a:t>
            </a:r>
          </a:p>
        </p:txBody>
      </p:sp>
      <p:sp>
        <p:nvSpPr>
          <p:cNvPr id="21" name="ZoneTexte 3"/>
          <p:cNvSpPr txBox="1"/>
          <p:nvPr/>
        </p:nvSpPr>
        <p:spPr>
          <a:xfrm>
            <a:off x="944462" y="1381730"/>
            <a:ext cx="4091009"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600" dirty="0"/>
              <a:t>LMP chassis in carbon &amp; steel</a:t>
            </a:r>
          </a:p>
          <a:p>
            <a:pPr marL="285750" indent="-285750">
              <a:lnSpc>
                <a:spcPct val="150000"/>
              </a:lnSpc>
              <a:buFont typeface="Arial" panose="020B0604020202020204" pitchFamily="34" charset="0"/>
              <a:buChar char="•"/>
            </a:pPr>
            <a:r>
              <a:rPr lang="en-GB" sz="1600" dirty="0"/>
              <a:t>FC assembly of 4 stacks</a:t>
            </a:r>
          </a:p>
          <a:p>
            <a:pPr marL="285750" indent="-285750">
              <a:lnSpc>
                <a:spcPct val="150000"/>
              </a:lnSpc>
              <a:buFont typeface="Arial" panose="020B0604020202020204" pitchFamily="34" charset="0"/>
              <a:buChar char="•"/>
            </a:pPr>
            <a:r>
              <a:rPr lang="en-GB" sz="1600" dirty="0"/>
              <a:t>FC total power of 250 kW</a:t>
            </a:r>
          </a:p>
          <a:p>
            <a:pPr marL="285750" indent="-285750">
              <a:lnSpc>
                <a:spcPct val="150000"/>
              </a:lnSpc>
              <a:buFont typeface="Arial" panose="020B0604020202020204" pitchFamily="34" charset="0"/>
              <a:buChar char="•"/>
            </a:pPr>
            <a:r>
              <a:rPr lang="en-GB" sz="1600" dirty="0"/>
              <a:t>4 electric motors of 120 kW each</a:t>
            </a:r>
          </a:p>
          <a:p>
            <a:pPr marL="285750" indent="-285750">
              <a:lnSpc>
                <a:spcPct val="150000"/>
              </a:lnSpc>
              <a:buFont typeface="Arial" panose="020B0604020202020204" pitchFamily="34" charset="0"/>
              <a:buChar char="•"/>
            </a:pPr>
            <a:r>
              <a:rPr lang="en-GB" sz="1600" dirty="0"/>
              <a:t>Electric motor max rpm: 13000</a:t>
            </a:r>
          </a:p>
          <a:p>
            <a:pPr marL="285750" indent="-285750">
              <a:lnSpc>
                <a:spcPct val="150000"/>
              </a:lnSpc>
              <a:buFont typeface="Arial" panose="020B0604020202020204" pitchFamily="34" charset="0"/>
              <a:buChar char="•"/>
            </a:pPr>
            <a:r>
              <a:rPr lang="en-GB" sz="1600" dirty="0"/>
              <a:t>Transmission ratio to the wheels: </a:t>
            </a:r>
            <a:r>
              <a:rPr lang="en-GB" sz="1600" dirty="0" smtClean="0"/>
              <a:t>1:6.3</a:t>
            </a:r>
            <a:endParaRPr lang="en-GB" sz="1600" dirty="0"/>
          </a:p>
          <a:p>
            <a:pPr marL="285750" indent="-285750">
              <a:lnSpc>
                <a:spcPct val="150000"/>
              </a:lnSpc>
              <a:buFont typeface="Arial" panose="020B0604020202020204" pitchFamily="34" charset="0"/>
              <a:buChar char="•"/>
            </a:pPr>
            <a:r>
              <a:rPr lang="en-GB" sz="1600" dirty="0"/>
              <a:t>Hydrogen tank in composite materials</a:t>
            </a:r>
          </a:p>
        </p:txBody>
      </p:sp>
      <p:sp>
        <p:nvSpPr>
          <p:cNvPr id="22" name="ZoneTexte 17"/>
          <p:cNvSpPr txBox="1"/>
          <p:nvPr/>
        </p:nvSpPr>
        <p:spPr>
          <a:xfrm>
            <a:off x="5467518" y="1957794"/>
            <a:ext cx="3888432"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600" dirty="0"/>
              <a:t>Storage: </a:t>
            </a:r>
            <a:r>
              <a:rPr lang="en-GB" sz="1600" dirty="0" smtClean="0"/>
              <a:t>8.6kg </a:t>
            </a:r>
            <a:r>
              <a:rPr lang="en-GB" sz="1600" dirty="0"/>
              <a:t>H2 @ 700 bars</a:t>
            </a:r>
          </a:p>
          <a:p>
            <a:pPr marL="285750" indent="-285750">
              <a:lnSpc>
                <a:spcPct val="150000"/>
              </a:lnSpc>
              <a:buFont typeface="Arial" panose="020B0604020202020204" pitchFamily="34" charset="0"/>
              <a:buChar char="•"/>
            </a:pPr>
            <a:r>
              <a:rPr lang="en-GB" sz="1600" dirty="0"/>
              <a:t>HV battery Li-ion of </a:t>
            </a:r>
            <a:r>
              <a:rPr lang="en-GB" sz="1600" dirty="0" smtClean="0"/>
              <a:t>2.4 </a:t>
            </a:r>
            <a:r>
              <a:rPr lang="en-GB" sz="1600" dirty="0"/>
              <a:t>kWh @ 700 V</a:t>
            </a:r>
          </a:p>
          <a:p>
            <a:pPr marL="285750" indent="-285750">
              <a:lnSpc>
                <a:spcPct val="150000"/>
              </a:lnSpc>
              <a:buFont typeface="Arial" panose="020B0604020202020204" pitchFamily="34" charset="0"/>
              <a:buChar char="•"/>
            </a:pPr>
            <a:r>
              <a:rPr lang="en-GB" sz="1600" dirty="0"/>
              <a:t>Max speed: 300 </a:t>
            </a:r>
            <a:r>
              <a:rPr lang="en-GB" sz="1600" dirty="0" err="1"/>
              <a:t>kph</a:t>
            </a:r>
            <a:endParaRPr lang="en-GB" sz="1600" dirty="0"/>
          </a:p>
          <a:p>
            <a:pPr marL="285750" indent="-285750">
              <a:lnSpc>
                <a:spcPct val="150000"/>
              </a:lnSpc>
              <a:buFont typeface="Arial" panose="020B0604020202020204" pitchFamily="34" charset="0"/>
              <a:buChar char="•"/>
            </a:pPr>
            <a:r>
              <a:rPr lang="en-GB" sz="1600" dirty="0"/>
              <a:t>0 to 100 </a:t>
            </a:r>
            <a:r>
              <a:rPr lang="en-GB" sz="1600" dirty="0" err="1"/>
              <a:t>kph</a:t>
            </a:r>
            <a:r>
              <a:rPr lang="en-GB" sz="1600" dirty="0"/>
              <a:t> in </a:t>
            </a:r>
            <a:r>
              <a:rPr lang="en-GB" sz="1600" dirty="0" smtClean="0"/>
              <a:t>3.4 </a:t>
            </a:r>
            <a:r>
              <a:rPr lang="en-GB" sz="1600" dirty="0"/>
              <a:t>seconds</a:t>
            </a:r>
          </a:p>
          <a:p>
            <a:pPr marL="285750" indent="-285750">
              <a:lnSpc>
                <a:spcPct val="150000"/>
              </a:lnSpc>
              <a:buFont typeface="Arial" panose="020B0604020202020204" pitchFamily="34" charset="0"/>
              <a:buChar char="•"/>
            </a:pPr>
            <a:r>
              <a:rPr lang="en-GB" sz="1600" dirty="0"/>
              <a:t>Breaking energy recovery (max 250 kW)</a:t>
            </a:r>
          </a:p>
          <a:p>
            <a:pPr marL="285750" indent="-285750">
              <a:lnSpc>
                <a:spcPct val="150000"/>
              </a:lnSpc>
              <a:buFont typeface="Arial" panose="020B0604020202020204" pitchFamily="34" charset="0"/>
              <a:buChar char="•"/>
            </a:pPr>
            <a:r>
              <a:rPr lang="en-GB" sz="1600" dirty="0"/>
              <a:t>Length: 4710 mm</a:t>
            </a:r>
          </a:p>
          <a:p>
            <a:pPr marL="285750" indent="-285750">
              <a:lnSpc>
                <a:spcPct val="150000"/>
              </a:lnSpc>
              <a:buFont typeface="Arial" panose="020B0604020202020204" pitchFamily="34" charset="0"/>
              <a:buChar char="•"/>
            </a:pPr>
            <a:r>
              <a:rPr lang="en-GB" sz="1600" dirty="0"/>
              <a:t>Width: 1970 mm</a:t>
            </a:r>
          </a:p>
          <a:p>
            <a:pPr marL="285750" indent="-285750">
              <a:lnSpc>
                <a:spcPct val="150000"/>
              </a:lnSpc>
              <a:buFont typeface="Arial" panose="020B0604020202020204" pitchFamily="34" charset="0"/>
              <a:buChar char="•"/>
            </a:pPr>
            <a:r>
              <a:rPr lang="en-GB" sz="1600" dirty="0"/>
              <a:t>Height: 1070 mm</a:t>
            </a:r>
          </a:p>
          <a:p>
            <a:pPr marL="285750" indent="-285750">
              <a:lnSpc>
                <a:spcPct val="150000"/>
              </a:lnSpc>
              <a:buFont typeface="Arial" panose="020B0604020202020204" pitchFamily="34" charset="0"/>
              <a:buChar char="•"/>
            </a:pPr>
            <a:r>
              <a:rPr lang="en-GB" sz="1600" dirty="0"/>
              <a:t>Weight: 1420 kg</a:t>
            </a:r>
          </a:p>
          <a:p>
            <a:pPr marL="285750" indent="-285750">
              <a:lnSpc>
                <a:spcPct val="150000"/>
              </a:lnSpc>
              <a:buFont typeface="Arial" panose="020B0604020202020204" pitchFamily="34" charset="0"/>
              <a:buChar char="•"/>
            </a:pPr>
            <a:r>
              <a:rPr lang="en-GB" sz="1600" dirty="0"/>
              <a:t>Regular driving range</a:t>
            </a:r>
          </a:p>
        </p:txBody>
      </p:sp>
    </p:spTree>
    <p:extLst>
      <p:ext uri="{BB962C8B-B14F-4D97-AF65-F5344CB8AC3E}">
        <p14:creationId xmlns:p14="http://schemas.microsoft.com/office/powerpoint/2010/main" val="3255078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0"/>
          <p:cNvSpPr txBox="1"/>
          <p:nvPr/>
        </p:nvSpPr>
        <p:spPr>
          <a:xfrm>
            <a:off x="458951" y="168192"/>
            <a:ext cx="6563016" cy="369332"/>
          </a:xfrm>
          <a:prstGeom prst="rect">
            <a:avLst/>
          </a:prstGeom>
          <a:noFill/>
        </p:spPr>
        <p:txBody>
          <a:bodyPr wrap="square" rtlCol="0">
            <a:spAutoFit/>
          </a:bodyPr>
          <a:lstStyle/>
          <a:p>
            <a:r>
              <a:rPr lang="en-GB" dirty="0">
                <a:solidFill>
                  <a:srgbClr val="FF0000"/>
                </a:solidFill>
              </a:rPr>
              <a:t>Electric vehicles improved by a hydrogen FC range extender</a:t>
            </a:r>
          </a:p>
        </p:txBody>
      </p:sp>
      <p:sp>
        <p:nvSpPr>
          <p:cNvPr id="16" name="ZoneTexte 4"/>
          <p:cNvSpPr txBox="1"/>
          <p:nvPr/>
        </p:nvSpPr>
        <p:spPr>
          <a:xfrm>
            <a:off x="458951" y="788968"/>
            <a:ext cx="8372876" cy="4662815"/>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The hydrogen fuel cell is basically a simple way to produce </a:t>
            </a:r>
            <a:r>
              <a:rPr lang="en-GB" dirty="0" smtClean="0"/>
              <a:t>electricity. It </a:t>
            </a:r>
            <a:r>
              <a:rPr lang="en-GB" dirty="0"/>
              <a:t>works as a power </a:t>
            </a:r>
            <a:r>
              <a:rPr lang="en-GB" dirty="0" smtClean="0"/>
              <a:t>generator and </a:t>
            </a:r>
            <a:r>
              <a:rPr lang="en-GB" dirty="0"/>
              <a:t>can be </a:t>
            </a:r>
            <a:r>
              <a:rPr lang="en-GB" dirty="0" smtClean="0"/>
              <a:t>connected </a:t>
            </a:r>
            <a:r>
              <a:rPr lang="en-GB" dirty="0"/>
              <a:t>to a big battery in order to charge it permanently</a:t>
            </a:r>
          </a:p>
          <a:p>
            <a:pPr marL="285750" indent="-285750">
              <a:lnSpc>
                <a:spcPct val="150000"/>
              </a:lnSpc>
              <a:buFont typeface="Arial" panose="020B0604020202020204" pitchFamily="34" charset="0"/>
              <a:buChar char="•"/>
            </a:pPr>
            <a:r>
              <a:rPr lang="en-GB" dirty="0"/>
              <a:t>The fuel cell plays therefore the role of a range extender</a:t>
            </a:r>
          </a:p>
          <a:p>
            <a:pPr marL="285750" indent="-285750">
              <a:lnSpc>
                <a:spcPct val="150000"/>
              </a:lnSpc>
              <a:buFont typeface="Arial" panose="020B0604020202020204" pitchFamily="34" charset="0"/>
              <a:buChar char="•"/>
            </a:pPr>
            <a:r>
              <a:rPr lang="en-GB" dirty="0"/>
              <a:t>It reduces the discharge of the battery when driving</a:t>
            </a:r>
          </a:p>
          <a:p>
            <a:pPr marL="285750" indent="-285750">
              <a:lnSpc>
                <a:spcPct val="150000"/>
              </a:lnSpc>
              <a:buFont typeface="Arial" panose="020B0604020202020204" pitchFamily="34" charset="0"/>
              <a:buChar char="•"/>
            </a:pPr>
            <a:r>
              <a:rPr lang="en-GB" dirty="0"/>
              <a:t>It charges the battery when the powertrain is not used</a:t>
            </a:r>
          </a:p>
          <a:p>
            <a:pPr marL="285750" indent="-285750">
              <a:lnSpc>
                <a:spcPct val="150000"/>
              </a:lnSpc>
              <a:buFont typeface="Arial" panose="020B0604020202020204" pitchFamily="34" charset="0"/>
              <a:buChar char="•"/>
            </a:pPr>
            <a:r>
              <a:rPr lang="en-GB" dirty="0"/>
              <a:t>The range of the electric car is easily doubled</a:t>
            </a:r>
          </a:p>
          <a:p>
            <a:pPr marL="285750" indent="-285750">
              <a:lnSpc>
                <a:spcPct val="150000"/>
              </a:lnSpc>
              <a:buFont typeface="Arial" panose="020B0604020202020204" pitchFamily="34" charset="0"/>
              <a:buChar char="•"/>
            </a:pPr>
            <a:r>
              <a:rPr lang="en-GB" dirty="0"/>
              <a:t>In this case it is not necessary to use a big fuel cell, a small stack of 5 to 10 kW is enough </a:t>
            </a:r>
            <a:r>
              <a:rPr lang="en-GB" dirty="0" smtClean="0"/>
              <a:t>for sufficient </a:t>
            </a:r>
            <a:r>
              <a:rPr lang="en-GB" dirty="0"/>
              <a:t>power, </a:t>
            </a:r>
            <a:r>
              <a:rPr lang="en-GB" dirty="0">
                <a:solidFill>
                  <a:srgbClr val="FF0000"/>
                </a:solidFill>
              </a:rPr>
              <a:t>as the main energy comes from the </a:t>
            </a:r>
            <a:r>
              <a:rPr lang="en-GB" dirty="0" smtClean="0">
                <a:solidFill>
                  <a:srgbClr val="FF0000"/>
                </a:solidFill>
              </a:rPr>
              <a:t>battery</a:t>
            </a:r>
            <a:endParaRPr lang="en-GB" dirty="0">
              <a:solidFill>
                <a:srgbClr val="FF0000"/>
              </a:solidFill>
            </a:endParaRPr>
          </a:p>
          <a:p>
            <a:pPr marL="285750" indent="-285750">
              <a:lnSpc>
                <a:spcPct val="150000"/>
              </a:lnSpc>
              <a:buFont typeface="Arial" panose="020B0604020202020204" pitchFamily="34" charset="0"/>
              <a:buChar char="•"/>
            </a:pPr>
            <a:r>
              <a:rPr lang="en-GB" dirty="0"/>
              <a:t>This solution is </a:t>
            </a:r>
            <a:r>
              <a:rPr lang="en-GB" dirty="0" smtClean="0"/>
              <a:t>ideally suited to </a:t>
            </a:r>
            <a:r>
              <a:rPr lang="en-GB" dirty="0"/>
              <a:t>captive fleets when the driving cycle is known and well defined beforehand</a:t>
            </a:r>
          </a:p>
        </p:txBody>
      </p:sp>
    </p:spTree>
    <p:extLst>
      <p:ext uri="{BB962C8B-B14F-4D97-AF65-F5344CB8AC3E}">
        <p14:creationId xmlns:p14="http://schemas.microsoft.com/office/powerpoint/2010/main" val="3669019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1991544" y="620688"/>
            <a:ext cx="8362588" cy="4967514"/>
          </a:xfrm>
          <a:prstGeom prst="rect">
            <a:avLst/>
          </a:prstGeom>
          <a:noFill/>
        </p:spPr>
        <p:txBody>
          <a:bodyPr wrap="square" rtlCol="0">
            <a:spAutoFit/>
          </a:bodyPr>
          <a:lstStyle/>
          <a:p>
            <a:pPr algn="ctr"/>
            <a:r>
              <a:rPr lang="en-GB" dirty="0"/>
              <a:t>Applications of hydrogen fuel cells</a:t>
            </a:r>
            <a:endParaRPr lang="fr-BE" sz="1400" dirty="0"/>
          </a:p>
          <a:p>
            <a:r>
              <a:rPr lang="en-GB" dirty="0"/>
              <a:t> </a:t>
            </a:r>
            <a:endParaRPr lang="fr-BE" sz="1400" dirty="0"/>
          </a:p>
          <a:p>
            <a:pPr marL="342900" indent="-342900">
              <a:lnSpc>
                <a:spcPct val="130000"/>
              </a:lnSpc>
              <a:buFont typeface="+mj-lt"/>
              <a:buAutoNum type="arabicPeriod"/>
            </a:pPr>
            <a:r>
              <a:rPr lang="en-GB" dirty="0"/>
              <a:t>Automotive using a fuel cell as main energy producer (≈100 kW)</a:t>
            </a:r>
            <a:endParaRPr lang="fr-BE" dirty="0"/>
          </a:p>
          <a:p>
            <a:pPr lvl="1">
              <a:lnSpc>
                <a:spcPct val="130000"/>
              </a:lnSpc>
            </a:pPr>
            <a:r>
              <a:rPr lang="en-GB" dirty="0"/>
              <a:t>1.1 Chassis architectures of FCV: Toyota, Hyundai, Honda, Mercedes, Audi…</a:t>
            </a:r>
            <a:endParaRPr lang="fr-BE" dirty="0"/>
          </a:p>
          <a:p>
            <a:pPr marL="342900" indent="-342900">
              <a:lnSpc>
                <a:spcPct val="130000"/>
              </a:lnSpc>
              <a:buFont typeface="+mj-lt"/>
              <a:buAutoNum type="arabicPeriod"/>
            </a:pPr>
            <a:r>
              <a:rPr lang="en-GB" dirty="0"/>
              <a:t>Automotive with a low power fuel cell (≈10 kW): niche products or range extender</a:t>
            </a:r>
            <a:endParaRPr lang="fr-BE" dirty="0"/>
          </a:p>
          <a:p>
            <a:pPr lvl="1">
              <a:lnSpc>
                <a:spcPct val="130000"/>
              </a:lnSpc>
            </a:pPr>
            <a:r>
              <a:rPr lang="en-GB" dirty="0"/>
              <a:t>2.1 Chassis architectures of FCV: </a:t>
            </a:r>
            <a:r>
              <a:rPr lang="en-GB" dirty="0" err="1"/>
              <a:t>Symbio</a:t>
            </a:r>
            <a:r>
              <a:rPr lang="en-GB" dirty="0"/>
              <a:t>, Micro cab, </a:t>
            </a:r>
            <a:r>
              <a:rPr lang="en-GB" dirty="0" err="1"/>
              <a:t>Riversimple</a:t>
            </a:r>
            <a:r>
              <a:rPr lang="en-GB" dirty="0"/>
              <a:t>…</a:t>
            </a:r>
            <a:endParaRPr lang="fr-BE" dirty="0"/>
          </a:p>
          <a:p>
            <a:pPr marL="342900" indent="-342900">
              <a:lnSpc>
                <a:spcPct val="130000"/>
              </a:lnSpc>
              <a:buFont typeface="+mj-lt"/>
              <a:buAutoNum type="arabicPeriod"/>
            </a:pPr>
            <a:r>
              <a:rPr lang="en-GB" dirty="0"/>
              <a:t>Handling sector: Fork lift</a:t>
            </a:r>
            <a:endParaRPr lang="fr-BE" dirty="0"/>
          </a:p>
          <a:p>
            <a:pPr marL="342900" indent="-342900">
              <a:lnSpc>
                <a:spcPct val="130000"/>
              </a:lnSpc>
              <a:buFont typeface="+mj-lt"/>
              <a:buAutoNum type="arabicPeriod"/>
            </a:pPr>
            <a:r>
              <a:rPr lang="en-GB" dirty="0"/>
              <a:t>Bus &amp; coach</a:t>
            </a:r>
            <a:endParaRPr lang="fr-BE" dirty="0"/>
          </a:p>
          <a:p>
            <a:pPr marL="342900" indent="-342900">
              <a:lnSpc>
                <a:spcPct val="130000"/>
              </a:lnSpc>
              <a:buFont typeface="+mj-lt"/>
              <a:buAutoNum type="arabicPeriod"/>
            </a:pPr>
            <a:r>
              <a:rPr lang="en-GB" dirty="0"/>
              <a:t>Railway: hydrogen trains</a:t>
            </a:r>
            <a:endParaRPr lang="fr-BE" dirty="0"/>
          </a:p>
          <a:p>
            <a:pPr marL="342900" indent="-342900">
              <a:lnSpc>
                <a:spcPct val="130000"/>
              </a:lnSpc>
              <a:buFont typeface="+mj-lt"/>
              <a:buAutoNum type="arabicPeriod"/>
            </a:pPr>
            <a:r>
              <a:rPr lang="en-GB" dirty="0"/>
              <a:t>Space industry</a:t>
            </a:r>
            <a:endParaRPr lang="fr-BE" dirty="0"/>
          </a:p>
          <a:p>
            <a:pPr marL="342900" indent="-342900">
              <a:lnSpc>
                <a:spcPct val="130000"/>
              </a:lnSpc>
              <a:buFont typeface="+mj-lt"/>
              <a:buAutoNum type="arabicPeriod"/>
            </a:pPr>
            <a:r>
              <a:rPr lang="en-GB" dirty="0"/>
              <a:t>Combined Heat Power (CHP) for the energy sector</a:t>
            </a:r>
            <a:endParaRPr lang="fr-BE" dirty="0"/>
          </a:p>
          <a:p>
            <a:pPr marL="342900" indent="-342900">
              <a:lnSpc>
                <a:spcPct val="130000"/>
              </a:lnSpc>
              <a:buFont typeface="+mj-lt"/>
              <a:buAutoNum type="arabicPeriod"/>
            </a:pPr>
            <a:r>
              <a:rPr lang="en-GB" dirty="0"/>
              <a:t>Small CHP for houses</a:t>
            </a:r>
            <a:endParaRPr lang="fr-BE" dirty="0"/>
          </a:p>
          <a:p>
            <a:pPr marL="342900" indent="-342900">
              <a:lnSpc>
                <a:spcPct val="130000"/>
              </a:lnSpc>
              <a:buFont typeface="+mj-lt"/>
              <a:buAutoNum type="arabicPeriod"/>
            </a:pPr>
            <a:r>
              <a:rPr lang="en-GB" dirty="0"/>
              <a:t>Light electric vehicles like bicycles, </a:t>
            </a:r>
            <a:r>
              <a:rPr lang="en-GB" dirty="0" smtClean="0"/>
              <a:t>scooters, drones…</a:t>
            </a:r>
            <a:endParaRPr lang="fr-BE" dirty="0"/>
          </a:p>
          <a:p>
            <a:pPr marL="342900" indent="-342900">
              <a:lnSpc>
                <a:spcPct val="130000"/>
              </a:lnSpc>
              <a:buFont typeface="+mj-lt"/>
              <a:buAutoNum type="arabicPeriod"/>
            </a:pPr>
            <a:r>
              <a:rPr lang="en-GB" dirty="0"/>
              <a:t>Didactic demonstrations</a:t>
            </a:r>
            <a:endParaRPr lang="fr-BE" dirty="0"/>
          </a:p>
        </p:txBody>
      </p:sp>
    </p:spTree>
    <p:extLst>
      <p:ext uri="{BB962C8B-B14F-4D97-AF65-F5344CB8AC3E}">
        <p14:creationId xmlns:p14="http://schemas.microsoft.com/office/powerpoint/2010/main" val="2906593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3056" y="3922910"/>
            <a:ext cx="2375568" cy="191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0"/>
          <p:cNvSpPr txBox="1"/>
          <p:nvPr/>
        </p:nvSpPr>
        <p:spPr>
          <a:xfrm>
            <a:off x="873260" y="82022"/>
            <a:ext cx="6563016" cy="646331"/>
          </a:xfrm>
          <a:prstGeom prst="rect">
            <a:avLst/>
          </a:prstGeom>
          <a:noFill/>
        </p:spPr>
        <p:txBody>
          <a:bodyPr wrap="square" rtlCol="0">
            <a:spAutoFit/>
          </a:bodyPr>
          <a:lstStyle/>
          <a:p>
            <a:r>
              <a:rPr lang="en-GB" dirty="0">
                <a:solidFill>
                  <a:srgbClr val="FF0000"/>
                </a:solidFill>
              </a:rPr>
              <a:t>Electric vehicles improved by a hydrogen FC range extender</a:t>
            </a:r>
          </a:p>
          <a:p>
            <a:r>
              <a:rPr lang="en-GB" dirty="0">
                <a:solidFill>
                  <a:schemeClr val="tx1">
                    <a:lumMod val="65000"/>
                    <a:lumOff val="35000"/>
                  </a:schemeClr>
                </a:solidFill>
              </a:rPr>
              <a:t>Example of the Renault </a:t>
            </a:r>
            <a:r>
              <a:rPr lang="en-GB" dirty="0" err="1">
                <a:solidFill>
                  <a:schemeClr val="tx1">
                    <a:lumMod val="65000"/>
                    <a:lumOff val="35000"/>
                  </a:schemeClr>
                </a:solidFill>
              </a:rPr>
              <a:t>Kangoo</a:t>
            </a:r>
            <a:r>
              <a:rPr lang="en-GB" dirty="0">
                <a:solidFill>
                  <a:schemeClr val="tx1">
                    <a:lumMod val="65000"/>
                    <a:lumOff val="35000"/>
                  </a:schemeClr>
                </a:solidFill>
              </a:rPr>
              <a:t> ZE Fuel Cell by </a:t>
            </a:r>
            <a:r>
              <a:rPr lang="en-GB" dirty="0" err="1">
                <a:solidFill>
                  <a:schemeClr val="tx1">
                    <a:lumMod val="65000"/>
                    <a:lumOff val="35000"/>
                  </a:schemeClr>
                </a:solidFill>
              </a:rPr>
              <a:t>Symbio</a:t>
            </a:r>
            <a:r>
              <a:rPr lang="en-GB" dirty="0">
                <a:solidFill>
                  <a:schemeClr val="tx1">
                    <a:lumMod val="65000"/>
                    <a:lumOff val="35000"/>
                  </a:schemeClr>
                </a:solidFill>
              </a:rPr>
              <a:t> FC (France)</a:t>
            </a:r>
          </a:p>
        </p:txBody>
      </p:sp>
      <p:pic>
        <p:nvPicPr>
          <p:cNvPr id="1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8986" y="898574"/>
            <a:ext cx="6997017" cy="282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
          <p:cNvSpPr txBox="1"/>
          <p:nvPr/>
        </p:nvSpPr>
        <p:spPr>
          <a:xfrm>
            <a:off x="1506472" y="3653167"/>
            <a:ext cx="5760640" cy="307777"/>
          </a:xfrm>
          <a:prstGeom prst="rect">
            <a:avLst/>
          </a:prstGeom>
          <a:noFill/>
        </p:spPr>
        <p:txBody>
          <a:bodyPr wrap="square" rtlCol="0">
            <a:spAutoFit/>
          </a:bodyPr>
          <a:lstStyle/>
          <a:p>
            <a:r>
              <a:rPr lang="en-GB" sz="1400" dirty="0"/>
              <a:t>Kit « range extender » from </a:t>
            </a:r>
            <a:r>
              <a:rPr lang="en-GB" sz="1400" dirty="0" err="1"/>
              <a:t>Symbio</a:t>
            </a:r>
            <a:r>
              <a:rPr lang="en-GB" sz="1400" dirty="0"/>
              <a:t> to add to the electric Renault </a:t>
            </a:r>
            <a:r>
              <a:rPr lang="en-GB" sz="1400" dirty="0" err="1"/>
              <a:t>Kangoo</a:t>
            </a:r>
            <a:r>
              <a:rPr lang="en-GB" sz="1400" dirty="0"/>
              <a:t> ZE</a:t>
            </a:r>
          </a:p>
        </p:txBody>
      </p:sp>
      <p:pic>
        <p:nvPicPr>
          <p:cNvPr id="1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64840" y="4066927"/>
            <a:ext cx="1997817" cy="1530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2"/>
          <p:cNvSpPr txBox="1"/>
          <p:nvPr/>
        </p:nvSpPr>
        <p:spPr>
          <a:xfrm>
            <a:off x="3343060" y="3994918"/>
            <a:ext cx="3275980" cy="1600438"/>
          </a:xfrm>
          <a:prstGeom prst="rect">
            <a:avLst/>
          </a:prstGeom>
          <a:noFill/>
        </p:spPr>
        <p:txBody>
          <a:bodyPr wrap="square" rtlCol="0">
            <a:spAutoFit/>
          </a:bodyPr>
          <a:lstStyle/>
          <a:p>
            <a:r>
              <a:rPr lang="en-GB" sz="1400" dirty="0"/>
              <a:t>Plug-in hybrid H</a:t>
            </a:r>
            <a:r>
              <a:rPr lang="en-GB" sz="1400" baseline="-25000" dirty="0"/>
              <a:t>2</a:t>
            </a:r>
          </a:p>
          <a:p>
            <a:r>
              <a:rPr lang="en-GB" sz="1400" dirty="0"/>
              <a:t>Battery of 22 kWh</a:t>
            </a:r>
          </a:p>
          <a:p>
            <a:r>
              <a:rPr lang="en-GB" sz="1400" dirty="0"/>
              <a:t>H</a:t>
            </a:r>
            <a:r>
              <a:rPr lang="en-GB" sz="1400" baseline="-25000" dirty="0"/>
              <a:t>2</a:t>
            </a:r>
            <a:r>
              <a:rPr lang="en-GB" sz="1400" dirty="0"/>
              <a:t> tank, storage of 1,78 kg or 26 kWh</a:t>
            </a:r>
          </a:p>
          <a:p>
            <a:r>
              <a:rPr lang="en-GB" sz="1400" dirty="0"/>
              <a:t>Bonus: heat delivered by the fuel cell</a:t>
            </a:r>
          </a:p>
          <a:p>
            <a:r>
              <a:rPr lang="en-GB" sz="1400" dirty="0"/>
              <a:t>Fuel cell of 5 kW</a:t>
            </a:r>
          </a:p>
          <a:p>
            <a:r>
              <a:rPr lang="en-GB" sz="1400" dirty="0"/>
              <a:t>FC </a:t>
            </a:r>
            <a:r>
              <a:rPr lang="en-GB" sz="1400" dirty="0" smtClean="0"/>
              <a:t>start </a:t>
            </a:r>
            <a:r>
              <a:rPr lang="en-GB" sz="1400" dirty="0"/>
              <a:t>at a battery SOC of 80%</a:t>
            </a:r>
          </a:p>
          <a:p>
            <a:r>
              <a:rPr lang="en-GB" sz="1400" dirty="0"/>
              <a:t>Ideal design for a known driving cycle</a:t>
            </a:r>
          </a:p>
        </p:txBody>
      </p:sp>
      <p:sp>
        <p:nvSpPr>
          <p:cNvPr id="21" name="ZoneTexte 3"/>
          <p:cNvSpPr txBox="1"/>
          <p:nvPr/>
        </p:nvSpPr>
        <p:spPr>
          <a:xfrm>
            <a:off x="462864" y="5579095"/>
            <a:ext cx="3455876" cy="307777"/>
          </a:xfrm>
          <a:prstGeom prst="rect">
            <a:avLst/>
          </a:prstGeom>
          <a:noFill/>
        </p:spPr>
        <p:txBody>
          <a:bodyPr wrap="square" rtlCol="0">
            <a:spAutoFit/>
          </a:bodyPr>
          <a:lstStyle/>
          <a:p>
            <a:r>
              <a:rPr lang="en-GB" sz="1400" dirty="0"/>
              <a:t>Source : https://www.symbio.one/</a:t>
            </a:r>
          </a:p>
        </p:txBody>
      </p:sp>
      <p:sp>
        <p:nvSpPr>
          <p:cNvPr id="22" name="ZoneTexte 5"/>
          <p:cNvSpPr txBox="1"/>
          <p:nvPr/>
        </p:nvSpPr>
        <p:spPr>
          <a:xfrm>
            <a:off x="3305528" y="1159175"/>
            <a:ext cx="1296144" cy="307777"/>
          </a:xfrm>
          <a:prstGeom prst="rect">
            <a:avLst/>
          </a:prstGeom>
          <a:solidFill>
            <a:schemeClr val="bg1"/>
          </a:solidFill>
        </p:spPr>
        <p:txBody>
          <a:bodyPr wrap="square" rtlCol="0">
            <a:spAutoFit/>
          </a:bodyPr>
          <a:lstStyle/>
          <a:p>
            <a:r>
              <a:rPr lang="en-GB" sz="1400" dirty="0"/>
              <a:t>Cooling system</a:t>
            </a:r>
          </a:p>
        </p:txBody>
      </p:sp>
      <p:sp>
        <p:nvSpPr>
          <p:cNvPr id="23" name="ZoneTexte 16"/>
          <p:cNvSpPr txBox="1"/>
          <p:nvPr/>
        </p:nvSpPr>
        <p:spPr>
          <a:xfrm>
            <a:off x="2470008" y="2787926"/>
            <a:ext cx="1152128" cy="523220"/>
          </a:xfrm>
          <a:prstGeom prst="rect">
            <a:avLst/>
          </a:prstGeom>
          <a:solidFill>
            <a:schemeClr val="bg1"/>
          </a:solidFill>
        </p:spPr>
        <p:txBody>
          <a:bodyPr wrap="square" rtlCol="0">
            <a:spAutoFit/>
          </a:bodyPr>
          <a:lstStyle/>
          <a:p>
            <a:r>
              <a:rPr lang="en-GB" sz="1400" dirty="0"/>
              <a:t>Air filter &amp; compressor</a:t>
            </a:r>
          </a:p>
        </p:txBody>
      </p:sp>
      <p:sp>
        <p:nvSpPr>
          <p:cNvPr id="24" name="ZoneTexte 17"/>
          <p:cNvSpPr txBox="1"/>
          <p:nvPr/>
        </p:nvSpPr>
        <p:spPr>
          <a:xfrm>
            <a:off x="4154768" y="2084677"/>
            <a:ext cx="1008112" cy="338554"/>
          </a:xfrm>
          <a:prstGeom prst="rect">
            <a:avLst/>
          </a:prstGeom>
          <a:solidFill>
            <a:schemeClr val="bg1"/>
          </a:solidFill>
        </p:spPr>
        <p:txBody>
          <a:bodyPr wrap="square" rtlCol="0">
            <a:spAutoFit/>
          </a:bodyPr>
          <a:lstStyle/>
          <a:p>
            <a:r>
              <a:rPr lang="en-GB" sz="1600" dirty="0"/>
              <a:t>Fuel cell</a:t>
            </a:r>
          </a:p>
        </p:txBody>
      </p:sp>
      <p:sp>
        <p:nvSpPr>
          <p:cNvPr id="25" name="ZoneTexte 19"/>
          <p:cNvSpPr txBox="1"/>
          <p:nvPr/>
        </p:nvSpPr>
        <p:spPr>
          <a:xfrm>
            <a:off x="7213392" y="1482326"/>
            <a:ext cx="864096" cy="307777"/>
          </a:xfrm>
          <a:prstGeom prst="rect">
            <a:avLst/>
          </a:prstGeom>
          <a:solidFill>
            <a:schemeClr val="bg1"/>
          </a:solidFill>
        </p:spPr>
        <p:txBody>
          <a:bodyPr wrap="square" rtlCol="0">
            <a:spAutoFit/>
          </a:bodyPr>
          <a:lstStyle/>
          <a:p>
            <a:r>
              <a:rPr lang="en-GB" sz="1400" dirty="0"/>
              <a:t>H</a:t>
            </a:r>
            <a:r>
              <a:rPr lang="en-GB" sz="1400" baseline="-25000" dirty="0"/>
              <a:t>2</a:t>
            </a:r>
            <a:r>
              <a:rPr lang="en-GB" sz="1400" dirty="0"/>
              <a:t> Tank</a:t>
            </a:r>
          </a:p>
        </p:txBody>
      </p:sp>
      <p:sp>
        <p:nvSpPr>
          <p:cNvPr id="26" name="ZoneTexte 20"/>
          <p:cNvSpPr txBox="1"/>
          <p:nvPr/>
        </p:nvSpPr>
        <p:spPr>
          <a:xfrm>
            <a:off x="6691048" y="3066502"/>
            <a:ext cx="1296144" cy="307777"/>
          </a:xfrm>
          <a:prstGeom prst="rect">
            <a:avLst/>
          </a:prstGeom>
          <a:solidFill>
            <a:schemeClr val="bg1"/>
          </a:solidFill>
        </p:spPr>
        <p:txBody>
          <a:bodyPr wrap="square" rtlCol="0">
            <a:spAutoFit/>
          </a:bodyPr>
          <a:lstStyle/>
          <a:p>
            <a:r>
              <a:rPr lang="en-GB" sz="1400" dirty="0"/>
              <a:t>Filling plug</a:t>
            </a:r>
          </a:p>
        </p:txBody>
      </p:sp>
    </p:spTree>
    <p:extLst>
      <p:ext uri="{BB962C8B-B14F-4D97-AF65-F5344CB8AC3E}">
        <p14:creationId xmlns:p14="http://schemas.microsoft.com/office/powerpoint/2010/main" val="6348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7544" y="944096"/>
            <a:ext cx="3243827" cy="2156800"/>
          </a:xfrm>
          <a:prstGeom prst="rect">
            <a:avLst/>
          </a:prstGeom>
        </p:spPr>
      </p:pic>
      <p:pic>
        <p:nvPicPr>
          <p:cNvPr id="16" name="Imag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77952" y="3464673"/>
            <a:ext cx="2703060" cy="2027296"/>
          </a:xfrm>
          <a:prstGeom prst="rect">
            <a:avLst/>
          </a:prstGeom>
        </p:spPr>
      </p:pic>
      <p:pic>
        <p:nvPicPr>
          <p:cNvPr id="17" name="Imag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7574" y="3464673"/>
            <a:ext cx="2703061" cy="2027296"/>
          </a:xfrm>
          <a:prstGeom prst="rect">
            <a:avLst/>
          </a:prstGeom>
        </p:spPr>
      </p:pic>
      <p:pic>
        <p:nvPicPr>
          <p:cNvPr id="18" name="Imag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80893" y="193503"/>
            <a:ext cx="2286000" cy="1714500"/>
          </a:xfrm>
          <a:prstGeom prst="rect">
            <a:avLst/>
          </a:prstGeom>
        </p:spPr>
      </p:pic>
      <p:pic>
        <p:nvPicPr>
          <p:cNvPr id="19" name="Imag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1010" y="3464673"/>
            <a:ext cx="2699676" cy="2024757"/>
          </a:xfrm>
          <a:prstGeom prst="rect">
            <a:avLst/>
          </a:prstGeom>
        </p:spPr>
      </p:pic>
      <p:cxnSp>
        <p:nvCxnSpPr>
          <p:cNvPr id="20" name="Connecteur droit avec flèche 23"/>
          <p:cNvCxnSpPr/>
          <p:nvPr/>
        </p:nvCxnSpPr>
        <p:spPr>
          <a:xfrm flipV="1">
            <a:off x="2874072" y="2567496"/>
            <a:ext cx="966978" cy="8971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4"/>
          <p:cNvCxnSpPr/>
          <p:nvPr/>
        </p:nvCxnSpPr>
        <p:spPr>
          <a:xfrm flipH="1" flipV="1">
            <a:off x="6289322" y="2788480"/>
            <a:ext cx="1296144" cy="12241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ZoneTexte 25"/>
          <p:cNvSpPr txBox="1"/>
          <p:nvPr/>
        </p:nvSpPr>
        <p:spPr>
          <a:xfrm>
            <a:off x="716738" y="160804"/>
            <a:ext cx="6076641" cy="646331"/>
          </a:xfrm>
          <a:prstGeom prst="rect">
            <a:avLst/>
          </a:prstGeom>
          <a:noFill/>
        </p:spPr>
        <p:txBody>
          <a:bodyPr wrap="square" rtlCol="0">
            <a:spAutoFit/>
          </a:bodyPr>
          <a:lstStyle/>
          <a:p>
            <a:r>
              <a:rPr lang="en-GB" dirty="0">
                <a:solidFill>
                  <a:srgbClr val="FF0000"/>
                </a:solidFill>
              </a:rPr>
              <a:t>Electric vehicles improved by a hydrogen FC range extender</a:t>
            </a:r>
          </a:p>
          <a:p>
            <a:r>
              <a:rPr lang="en-GB" dirty="0">
                <a:solidFill>
                  <a:schemeClr val="tx1">
                    <a:lumMod val="65000"/>
                    <a:lumOff val="35000"/>
                  </a:schemeClr>
                </a:solidFill>
              </a:rPr>
              <a:t>Example of the </a:t>
            </a:r>
            <a:r>
              <a:rPr lang="en-GB" dirty="0" err="1">
                <a:solidFill>
                  <a:schemeClr val="tx1">
                    <a:lumMod val="65000"/>
                    <a:lumOff val="35000"/>
                  </a:schemeClr>
                </a:solidFill>
              </a:rPr>
              <a:t>Microcab</a:t>
            </a:r>
            <a:r>
              <a:rPr lang="en-GB" dirty="0">
                <a:solidFill>
                  <a:schemeClr val="tx1">
                    <a:lumMod val="65000"/>
                    <a:lumOff val="35000"/>
                  </a:schemeClr>
                </a:solidFill>
              </a:rPr>
              <a:t> (England)</a:t>
            </a:r>
          </a:p>
        </p:txBody>
      </p:sp>
      <p:sp>
        <p:nvSpPr>
          <p:cNvPr id="23" name="ZoneTexte 1"/>
          <p:cNvSpPr txBox="1"/>
          <p:nvPr/>
        </p:nvSpPr>
        <p:spPr>
          <a:xfrm>
            <a:off x="192658" y="5546271"/>
            <a:ext cx="2681414" cy="307777"/>
          </a:xfrm>
          <a:prstGeom prst="rect">
            <a:avLst/>
          </a:prstGeom>
          <a:noFill/>
        </p:spPr>
        <p:txBody>
          <a:bodyPr wrap="square" rtlCol="0">
            <a:spAutoFit/>
          </a:bodyPr>
          <a:lstStyle/>
          <a:p>
            <a:r>
              <a:rPr lang="en-GB" sz="1400" dirty="0"/>
              <a:t>http://www.microcab.co.uk/</a:t>
            </a:r>
          </a:p>
        </p:txBody>
      </p:sp>
      <p:sp>
        <p:nvSpPr>
          <p:cNvPr id="24" name="ZoneTexte 4"/>
          <p:cNvSpPr txBox="1"/>
          <p:nvPr/>
        </p:nvSpPr>
        <p:spPr>
          <a:xfrm>
            <a:off x="7459753" y="5480209"/>
            <a:ext cx="905727" cy="307777"/>
          </a:xfrm>
          <a:prstGeom prst="rect">
            <a:avLst/>
          </a:prstGeom>
          <a:noFill/>
        </p:spPr>
        <p:txBody>
          <a:bodyPr wrap="square" rtlCol="0">
            <a:spAutoFit/>
          </a:bodyPr>
          <a:lstStyle/>
          <a:p>
            <a:r>
              <a:rPr lang="en-GB" sz="1400" dirty="0" smtClean="0"/>
              <a:t>E-Motor</a:t>
            </a:r>
            <a:endParaRPr lang="en-GB" sz="1400" dirty="0"/>
          </a:p>
        </p:txBody>
      </p:sp>
      <p:sp>
        <p:nvSpPr>
          <p:cNvPr id="25" name="ZoneTexte 26"/>
          <p:cNvSpPr txBox="1"/>
          <p:nvPr/>
        </p:nvSpPr>
        <p:spPr>
          <a:xfrm>
            <a:off x="3982606" y="5508328"/>
            <a:ext cx="1874668" cy="276999"/>
          </a:xfrm>
          <a:prstGeom prst="rect">
            <a:avLst/>
          </a:prstGeom>
          <a:noFill/>
        </p:spPr>
        <p:txBody>
          <a:bodyPr wrap="square" rtlCol="0">
            <a:spAutoFit/>
          </a:bodyPr>
          <a:lstStyle/>
          <a:p>
            <a:r>
              <a:rPr lang="en-GB" sz="1200" dirty="0"/>
              <a:t>The fuel cell of  5 - 10 kW</a:t>
            </a:r>
          </a:p>
        </p:txBody>
      </p:sp>
      <p:sp>
        <p:nvSpPr>
          <p:cNvPr id="26" name="ZoneTexte 6"/>
          <p:cNvSpPr txBox="1"/>
          <p:nvPr/>
        </p:nvSpPr>
        <p:spPr>
          <a:xfrm>
            <a:off x="421055" y="916273"/>
            <a:ext cx="2983862" cy="2246769"/>
          </a:xfrm>
          <a:prstGeom prst="rect">
            <a:avLst/>
          </a:prstGeom>
          <a:noFill/>
        </p:spPr>
        <p:txBody>
          <a:bodyPr wrap="square" rtlCol="0">
            <a:spAutoFit/>
          </a:bodyPr>
          <a:lstStyle/>
          <a:p>
            <a:pPr algn="just"/>
            <a:r>
              <a:rPr lang="en-GB" sz="1400" dirty="0"/>
              <a:t>This kind of niche product is dedicated to short travels in cities. It is designed to keep a maximum internal volume for goods. The fuel cell and pressure tanks are located at the rear of the vehicle, under the chassis and for safety reasons outside the car volume. There is no connection between the hydrogen tank and the passenger compartment. </a:t>
            </a:r>
          </a:p>
        </p:txBody>
      </p:sp>
    </p:spTree>
    <p:extLst>
      <p:ext uri="{BB962C8B-B14F-4D97-AF65-F5344CB8AC3E}">
        <p14:creationId xmlns:p14="http://schemas.microsoft.com/office/powerpoint/2010/main" val="2419474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0"/>
          <p:cNvSpPr txBox="1"/>
          <p:nvPr/>
        </p:nvSpPr>
        <p:spPr>
          <a:xfrm>
            <a:off x="572903" y="209277"/>
            <a:ext cx="6563016" cy="369332"/>
          </a:xfrm>
          <a:prstGeom prst="rect">
            <a:avLst/>
          </a:prstGeom>
          <a:noFill/>
        </p:spPr>
        <p:txBody>
          <a:bodyPr wrap="square" rtlCol="0">
            <a:spAutoFit/>
          </a:bodyPr>
          <a:lstStyle/>
          <a:p>
            <a:r>
              <a:rPr lang="en-GB" dirty="0">
                <a:solidFill>
                  <a:srgbClr val="FF0000"/>
                </a:solidFill>
              </a:rPr>
              <a:t>Electric vehicles improved by a hydrogen FC range extender</a:t>
            </a:r>
          </a:p>
        </p:txBody>
      </p:sp>
      <p:sp>
        <p:nvSpPr>
          <p:cNvPr id="16" name="ZoneTexte 4"/>
          <p:cNvSpPr txBox="1"/>
          <p:nvPr/>
        </p:nvSpPr>
        <p:spPr>
          <a:xfrm>
            <a:off x="572903" y="780176"/>
            <a:ext cx="8372876" cy="4662815"/>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The hydrogen fuel cell is basically a simple way to produce </a:t>
            </a:r>
            <a:r>
              <a:rPr lang="en-GB" dirty="0" smtClean="0"/>
              <a:t>electricity.  It </a:t>
            </a:r>
            <a:r>
              <a:rPr lang="en-GB" dirty="0"/>
              <a:t>works as a power </a:t>
            </a:r>
            <a:r>
              <a:rPr lang="en-GB" dirty="0" smtClean="0"/>
              <a:t>generator and </a:t>
            </a:r>
            <a:r>
              <a:rPr lang="en-GB" dirty="0"/>
              <a:t>can be </a:t>
            </a:r>
            <a:r>
              <a:rPr lang="en-GB" dirty="0" smtClean="0"/>
              <a:t>connected </a:t>
            </a:r>
            <a:r>
              <a:rPr lang="en-GB" dirty="0"/>
              <a:t>to supercapacitors in order to keep them charged</a:t>
            </a:r>
          </a:p>
          <a:p>
            <a:pPr marL="285750" indent="-285750">
              <a:lnSpc>
                <a:spcPct val="150000"/>
              </a:lnSpc>
              <a:buFont typeface="Arial" panose="020B0604020202020204" pitchFamily="34" charset="0"/>
              <a:buChar char="•"/>
            </a:pPr>
            <a:r>
              <a:rPr lang="en-GB" dirty="0"/>
              <a:t>The fuel cell plays therefore the role of a permanent charger delivering a constant nominal current to the supercapacitors, except when they are charged</a:t>
            </a:r>
          </a:p>
          <a:p>
            <a:pPr marL="285750" indent="-285750">
              <a:lnSpc>
                <a:spcPct val="150000"/>
              </a:lnSpc>
              <a:buFont typeface="Arial" panose="020B0604020202020204" pitchFamily="34" charset="0"/>
              <a:buChar char="•"/>
            </a:pPr>
            <a:r>
              <a:rPr lang="en-GB" dirty="0"/>
              <a:t>The maximum power will be delivered to the </a:t>
            </a:r>
            <a:r>
              <a:rPr lang="en-GB" dirty="0" smtClean="0"/>
              <a:t>e-motor </a:t>
            </a:r>
            <a:r>
              <a:rPr lang="en-GB" dirty="0"/>
              <a:t>by discharging the supercapacitors which can deliver high currents during a short time</a:t>
            </a:r>
          </a:p>
          <a:p>
            <a:pPr marL="285750" indent="-285750">
              <a:lnSpc>
                <a:spcPct val="150000"/>
              </a:lnSpc>
              <a:buFont typeface="Arial" panose="020B0604020202020204" pitchFamily="34" charset="0"/>
              <a:buChar char="•"/>
            </a:pPr>
            <a:r>
              <a:rPr lang="en-GB" dirty="0"/>
              <a:t>The range of the car depends only on the tank size</a:t>
            </a:r>
          </a:p>
          <a:p>
            <a:pPr marL="285750" indent="-285750">
              <a:lnSpc>
                <a:spcPct val="150000"/>
              </a:lnSpc>
              <a:buFont typeface="Arial" panose="020B0604020202020204" pitchFamily="34" charset="0"/>
              <a:buChar char="•"/>
            </a:pPr>
            <a:r>
              <a:rPr lang="en-GB" dirty="0"/>
              <a:t>In this case it is not necessary to use a big fuel cell, a small stack of 10 kW is enough to provide significant energy, instant power being delivered by supercapacitors</a:t>
            </a:r>
          </a:p>
          <a:p>
            <a:pPr marL="285750" indent="-285750">
              <a:lnSpc>
                <a:spcPct val="150000"/>
              </a:lnSpc>
              <a:buFont typeface="Arial" panose="020B0604020202020204" pitchFamily="34" charset="0"/>
              <a:buChar char="•"/>
            </a:pPr>
            <a:r>
              <a:rPr lang="en-GB" dirty="0"/>
              <a:t>This solution is well </a:t>
            </a:r>
            <a:r>
              <a:rPr lang="en-GB" dirty="0" smtClean="0"/>
              <a:t>suited </a:t>
            </a:r>
            <a:r>
              <a:rPr lang="en-GB" dirty="0"/>
              <a:t>for light vehicles</a:t>
            </a:r>
          </a:p>
        </p:txBody>
      </p:sp>
    </p:spTree>
    <p:extLst>
      <p:ext uri="{BB962C8B-B14F-4D97-AF65-F5344CB8AC3E}">
        <p14:creationId xmlns:p14="http://schemas.microsoft.com/office/powerpoint/2010/main" val="135961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5"/>
          <p:cNvSpPr txBox="1"/>
          <p:nvPr/>
        </p:nvSpPr>
        <p:spPr>
          <a:xfrm>
            <a:off x="836071" y="190126"/>
            <a:ext cx="7588809" cy="646331"/>
          </a:xfrm>
          <a:prstGeom prst="rect">
            <a:avLst/>
          </a:prstGeom>
          <a:noFill/>
        </p:spPr>
        <p:txBody>
          <a:bodyPr wrap="square" rtlCol="0">
            <a:spAutoFit/>
          </a:bodyPr>
          <a:lstStyle/>
          <a:p>
            <a:r>
              <a:rPr lang="en-GB" dirty="0">
                <a:solidFill>
                  <a:srgbClr val="FF0000"/>
                </a:solidFill>
              </a:rPr>
              <a:t>Electric vehicle using a small power fuel cell</a:t>
            </a:r>
          </a:p>
          <a:p>
            <a:r>
              <a:rPr lang="en-GB" dirty="0">
                <a:solidFill>
                  <a:schemeClr val="tx1">
                    <a:lumMod val="65000"/>
                    <a:lumOff val="35000"/>
                  </a:schemeClr>
                </a:solidFill>
              </a:rPr>
              <a:t>Example of the RASA from </a:t>
            </a:r>
            <a:r>
              <a:rPr lang="en-GB" dirty="0" err="1">
                <a:solidFill>
                  <a:schemeClr val="tx1">
                    <a:lumMod val="65000"/>
                    <a:lumOff val="35000"/>
                  </a:schemeClr>
                </a:solidFill>
              </a:rPr>
              <a:t>Riversimple</a:t>
            </a:r>
            <a:r>
              <a:rPr lang="en-GB" dirty="0">
                <a:solidFill>
                  <a:schemeClr val="tx1">
                    <a:lumMod val="65000"/>
                    <a:lumOff val="35000"/>
                  </a:schemeClr>
                </a:solidFill>
              </a:rPr>
              <a:t>, a light electric vehicle (England)</a:t>
            </a:r>
          </a:p>
        </p:txBody>
      </p:sp>
      <p:sp>
        <p:nvSpPr>
          <p:cNvPr id="16" name="ZoneTexte 1"/>
          <p:cNvSpPr txBox="1"/>
          <p:nvPr/>
        </p:nvSpPr>
        <p:spPr>
          <a:xfrm>
            <a:off x="439803" y="5580395"/>
            <a:ext cx="3160540" cy="307777"/>
          </a:xfrm>
          <a:prstGeom prst="rect">
            <a:avLst/>
          </a:prstGeom>
          <a:noFill/>
        </p:spPr>
        <p:txBody>
          <a:bodyPr wrap="square" rtlCol="0">
            <a:spAutoFit/>
          </a:bodyPr>
          <a:lstStyle/>
          <a:p>
            <a:r>
              <a:rPr lang="en-GB" sz="1400" dirty="0"/>
              <a:t>Source: https://www.riversimple.com/</a:t>
            </a:r>
          </a:p>
        </p:txBody>
      </p:sp>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7423" y="1264334"/>
            <a:ext cx="7519544" cy="414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2"/>
          <p:cNvSpPr txBox="1"/>
          <p:nvPr/>
        </p:nvSpPr>
        <p:spPr>
          <a:xfrm>
            <a:off x="8424881" y="357898"/>
            <a:ext cx="3341872" cy="1384995"/>
          </a:xfrm>
          <a:prstGeom prst="rect">
            <a:avLst/>
          </a:prstGeom>
          <a:noFill/>
          <a:ln w="28575">
            <a:solidFill>
              <a:srgbClr val="00B050"/>
            </a:solidFill>
          </a:ln>
        </p:spPr>
        <p:txBody>
          <a:bodyPr wrap="square" rtlCol="0">
            <a:spAutoFit/>
          </a:bodyPr>
          <a:lstStyle/>
          <a:p>
            <a:pPr algn="just"/>
            <a:r>
              <a:rPr lang="en-GB" sz="1400" dirty="0" smtClean="0"/>
              <a:t>Eco-friendly, </a:t>
            </a:r>
            <a:r>
              <a:rPr lang="en-GB" sz="1400" dirty="0"/>
              <a:t>light vehicle designed around a fuel cell powertrain associated to </a:t>
            </a:r>
            <a:r>
              <a:rPr lang="en-GB" sz="1400" dirty="0" err="1" smtClean="0"/>
              <a:t>supercapacitors</a:t>
            </a:r>
            <a:r>
              <a:rPr lang="en-GB" sz="1400" dirty="0" smtClean="0"/>
              <a:t> </a:t>
            </a:r>
            <a:r>
              <a:rPr lang="en-GB" sz="1400" dirty="0"/>
              <a:t>for braking energy recovery. In this case, the FC keeps the </a:t>
            </a:r>
            <a:r>
              <a:rPr lang="en-GB" sz="1400" dirty="0" err="1" smtClean="0"/>
              <a:t>supercapacitors</a:t>
            </a:r>
            <a:r>
              <a:rPr lang="en-GB" sz="1400" dirty="0" smtClean="0"/>
              <a:t> constantly </a:t>
            </a:r>
            <a:r>
              <a:rPr lang="en-GB" sz="1400" dirty="0"/>
              <a:t>at </a:t>
            </a:r>
            <a:r>
              <a:rPr lang="en-GB" sz="1400" dirty="0" smtClean="0"/>
              <a:t>a maximum </a:t>
            </a:r>
            <a:r>
              <a:rPr lang="en-GB" sz="1400" dirty="0"/>
              <a:t>state of charge.</a:t>
            </a:r>
          </a:p>
        </p:txBody>
      </p:sp>
    </p:spTree>
    <p:extLst>
      <p:ext uri="{BB962C8B-B14F-4D97-AF65-F5344CB8AC3E}">
        <p14:creationId xmlns:p14="http://schemas.microsoft.com/office/powerpoint/2010/main" val="3065974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2"/>
          <p:cNvSpPr txBox="1"/>
          <p:nvPr/>
        </p:nvSpPr>
        <p:spPr>
          <a:xfrm>
            <a:off x="575853" y="328625"/>
            <a:ext cx="6652705" cy="369332"/>
          </a:xfrm>
          <a:prstGeom prst="rect">
            <a:avLst/>
          </a:prstGeom>
          <a:noFill/>
        </p:spPr>
        <p:txBody>
          <a:bodyPr wrap="square" rtlCol="0">
            <a:spAutoFit/>
          </a:bodyPr>
          <a:lstStyle/>
          <a:p>
            <a:r>
              <a:rPr lang="en-GB" dirty="0">
                <a:solidFill>
                  <a:srgbClr val="FF0000"/>
                </a:solidFill>
              </a:rPr>
              <a:t>Electric vehicle using a fuel cell, </a:t>
            </a:r>
            <a:r>
              <a:rPr lang="en-GB" dirty="0">
                <a:solidFill>
                  <a:schemeClr val="tx1">
                    <a:lumMod val="65000"/>
                    <a:lumOff val="35000"/>
                  </a:schemeClr>
                </a:solidFill>
              </a:rPr>
              <a:t>Example of the forklift</a:t>
            </a:r>
          </a:p>
        </p:txBody>
      </p:sp>
      <p:sp>
        <p:nvSpPr>
          <p:cNvPr id="16" name="ZoneTexte 2"/>
          <p:cNvSpPr txBox="1"/>
          <p:nvPr/>
        </p:nvSpPr>
        <p:spPr>
          <a:xfrm>
            <a:off x="575853" y="1084095"/>
            <a:ext cx="8236881" cy="4247317"/>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Many companies are using forklifts for handling material</a:t>
            </a:r>
          </a:p>
          <a:p>
            <a:pPr marL="285750" indent="-285750">
              <a:lnSpc>
                <a:spcPct val="150000"/>
              </a:lnSpc>
              <a:buFont typeface="Arial" panose="020B0604020202020204" pitchFamily="34" charset="0"/>
              <a:buChar char="•"/>
            </a:pPr>
            <a:r>
              <a:rPr lang="en-GB" dirty="0"/>
              <a:t>For the food industry or </a:t>
            </a:r>
            <a:r>
              <a:rPr lang="en-GB" dirty="0" smtClean="0"/>
              <a:t>solely </a:t>
            </a:r>
            <a:r>
              <a:rPr lang="en-GB" dirty="0"/>
              <a:t>indoor use it is mandatory to use electric forklifts</a:t>
            </a:r>
          </a:p>
          <a:p>
            <a:pPr marL="285750" indent="-285750">
              <a:lnSpc>
                <a:spcPct val="150000"/>
              </a:lnSpc>
              <a:buFont typeface="Arial" panose="020B0604020202020204" pitchFamily="34" charset="0"/>
              <a:buChar char="•"/>
            </a:pPr>
            <a:r>
              <a:rPr lang="en-GB" dirty="0"/>
              <a:t>Battery electric forklifts are often used in this case</a:t>
            </a:r>
          </a:p>
          <a:p>
            <a:pPr marL="285750" indent="-285750">
              <a:lnSpc>
                <a:spcPct val="150000"/>
              </a:lnSpc>
              <a:buFont typeface="Arial" panose="020B0604020202020204" pitchFamily="34" charset="0"/>
              <a:buChar char="•"/>
            </a:pPr>
            <a:r>
              <a:rPr lang="en-GB" dirty="0"/>
              <a:t>The range of a battery forklift is limited when the company works in 2 or 3 shifts, half of the forklifts are then permanently blocked for charging the battery</a:t>
            </a:r>
          </a:p>
          <a:p>
            <a:pPr marL="285750" indent="-285750">
              <a:lnSpc>
                <a:spcPct val="150000"/>
              </a:lnSpc>
              <a:buFont typeface="Arial" panose="020B0604020202020204" pitchFamily="34" charset="0"/>
              <a:buChar char="•"/>
            </a:pPr>
            <a:r>
              <a:rPr lang="en-GB" dirty="0"/>
              <a:t>Hydrogen forklifts are more profitable in this particular case</a:t>
            </a:r>
          </a:p>
          <a:p>
            <a:pPr marL="285750" indent="-285750">
              <a:lnSpc>
                <a:spcPct val="150000"/>
              </a:lnSpc>
              <a:buFont typeface="Arial" panose="020B0604020202020204" pitchFamily="34" charset="0"/>
              <a:buChar char="•"/>
            </a:pPr>
            <a:r>
              <a:rPr lang="en-GB" dirty="0"/>
              <a:t>The hydrogen forklift is based on a fuel cell included in a </a:t>
            </a:r>
            <a:r>
              <a:rPr lang="en-GB" dirty="0" err="1"/>
              <a:t>powerpack</a:t>
            </a:r>
            <a:endParaRPr lang="en-GB" dirty="0"/>
          </a:p>
          <a:p>
            <a:pPr marL="285750" indent="-285750">
              <a:lnSpc>
                <a:spcPct val="150000"/>
              </a:lnSpc>
              <a:buFont typeface="Arial" panose="020B0604020202020204" pitchFamily="34" charset="0"/>
              <a:buChar char="•"/>
            </a:pPr>
            <a:r>
              <a:rPr lang="en-GB" dirty="0"/>
              <a:t>The </a:t>
            </a:r>
            <a:r>
              <a:rPr lang="en-GB" dirty="0" err="1"/>
              <a:t>powerpack</a:t>
            </a:r>
            <a:r>
              <a:rPr lang="en-GB" dirty="0"/>
              <a:t> occupies the same volume </a:t>
            </a:r>
            <a:r>
              <a:rPr lang="en-GB" dirty="0" smtClean="0"/>
              <a:t>as </a:t>
            </a:r>
            <a:r>
              <a:rPr lang="en-GB" dirty="0"/>
              <a:t>the classical lead acid battery pack</a:t>
            </a:r>
          </a:p>
          <a:p>
            <a:pPr marL="285750" indent="-285750">
              <a:lnSpc>
                <a:spcPct val="150000"/>
              </a:lnSpc>
              <a:buFont typeface="Arial" panose="020B0604020202020204" pitchFamily="34" charset="0"/>
              <a:buChar char="•"/>
            </a:pPr>
            <a:r>
              <a:rPr lang="en-GB" dirty="0"/>
              <a:t>The </a:t>
            </a:r>
            <a:r>
              <a:rPr lang="en-GB" dirty="0" err="1"/>
              <a:t>powerpack</a:t>
            </a:r>
            <a:r>
              <a:rPr lang="en-GB" dirty="0"/>
              <a:t> is lighter than the </a:t>
            </a:r>
            <a:r>
              <a:rPr lang="en-GB" dirty="0" smtClean="0"/>
              <a:t>classical lead acid battery </a:t>
            </a:r>
            <a:r>
              <a:rPr lang="en-GB" dirty="0"/>
              <a:t>pack</a:t>
            </a:r>
          </a:p>
          <a:p>
            <a:pPr marL="285750" indent="-285750">
              <a:lnSpc>
                <a:spcPct val="150000"/>
              </a:lnSpc>
              <a:buFont typeface="Arial" panose="020B0604020202020204" pitchFamily="34" charset="0"/>
              <a:buChar char="•"/>
            </a:pPr>
            <a:r>
              <a:rPr lang="en-GB" dirty="0"/>
              <a:t>Performances of the hydrogen forklift are similar to the electric battery model</a:t>
            </a:r>
          </a:p>
        </p:txBody>
      </p:sp>
    </p:spTree>
    <p:extLst>
      <p:ext uri="{BB962C8B-B14F-4D97-AF65-F5344CB8AC3E}">
        <p14:creationId xmlns:p14="http://schemas.microsoft.com/office/powerpoint/2010/main" val="3237992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Imagen 3"/>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4747" y="1003892"/>
            <a:ext cx="7386399" cy="4367423"/>
          </a:xfrm>
          <a:prstGeom prst="rect">
            <a:avLst/>
          </a:prstGeom>
          <a:noFill/>
          <a:ln w="9525">
            <a:noFill/>
            <a:miter lim="800000"/>
            <a:headEnd/>
            <a:tailEnd/>
          </a:ln>
        </p:spPr>
      </p:pic>
      <p:sp>
        <p:nvSpPr>
          <p:cNvPr id="16" name="ZoneTexte 8"/>
          <p:cNvSpPr txBox="1"/>
          <p:nvPr/>
        </p:nvSpPr>
        <p:spPr>
          <a:xfrm>
            <a:off x="277162" y="5623437"/>
            <a:ext cx="1691680" cy="276999"/>
          </a:xfrm>
          <a:prstGeom prst="rect">
            <a:avLst/>
          </a:prstGeom>
          <a:noFill/>
        </p:spPr>
        <p:txBody>
          <a:bodyPr wrap="square" rtlCol="0">
            <a:spAutoFit/>
          </a:bodyPr>
          <a:lstStyle/>
          <a:p>
            <a:r>
              <a:rPr lang="fr-BE" sz="1200" dirty="0"/>
              <a:t>Source: FHA </a:t>
            </a:r>
            <a:r>
              <a:rPr lang="fr-BE" sz="1200" dirty="0" err="1"/>
              <a:t>fundacion</a:t>
            </a:r>
            <a:endParaRPr lang="fr-BE" sz="1200" dirty="0"/>
          </a:p>
        </p:txBody>
      </p:sp>
      <p:sp>
        <p:nvSpPr>
          <p:cNvPr id="17" name="ZoneTexte 12"/>
          <p:cNvSpPr txBox="1"/>
          <p:nvPr/>
        </p:nvSpPr>
        <p:spPr>
          <a:xfrm>
            <a:off x="716738" y="248423"/>
            <a:ext cx="3628369" cy="646331"/>
          </a:xfrm>
          <a:prstGeom prst="rect">
            <a:avLst/>
          </a:prstGeom>
          <a:noFill/>
        </p:spPr>
        <p:txBody>
          <a:bodyPr wrap="square" rtlCol="0">
            <a:spAutoFit/>
          </a:bodyPr>
          <a:lstStyle/>
          <a:p>
            <a:r>
              <a:rPr lang="en-GB" dirty="0">
                <a:solidFill>
                  <a:srgbClr val="FF0000"/>
                </a:solidFill>
              </a:rPr>
              <a:t>Electric vehicle using a fuel cell</a:t>
            </a:r>
          </a:p>
          <a:p>
            <a:r>
              <a:rPr lang="en-GB" dirty="0">
                <a:solidFill>
                  <a:schemeClr val="tx1">
                    <a:lumMod val="65000"/>
                    <a:lumOff val="35000"/>
                  </a:schemeClr>
                </a:solidFill>
              </a:rPr>
              <a:t>Example of the fork lift</a:t>
            </a:r>
          </a:p>
        </p:txBody>
      </p:sp>
      <p:sp>
        <p:nvSpPr>
          <p:cNvPr id="18" name="ZoneTexte 1"/>
          <p:cNvSpPr txBox="1"/>
          <p:nvPr/>
        </p:nvSpPr>
        <p:spPr>
          <a:xfrm>
            <a:off x="3264986" y="5345857"/>
            <a:ext cx="3096344" cy="338554"/>
          </a:xfrm>
          <a:prstGeom prst="rect">
            <a:avLst/>
          </a:prstGeom>
          <a:noFill/>
        </p:spPr>
        <p:txBody>
          <a:bodyPr wrap="square" rtlCol="0">
            <a:spAutoFit/>
          </a:bodyPr>
          <a:lstStyle/>
          <a:p>
            <a:r>
              <a:rPr lang="fr-BE" sz="1600" dirty="0" err="1"/>
              <a:t>Forklift</a:t>
            </a:r>
            <a:r>
              <a:rPr lang="fr-BE" sz="1600" dirty="0"/>
              <a:t> &amp; </a:t>
            </a:r>
            <a:r>
              <a:rPr lang="fr-BE" sz="1600" dirty="0" err="1"/>
              <a:t>hydrogen</a:t>
            </a:r>
            <a:r>
              <a:rPr lang="fr-BE" sz="1600" dirty="0"/>
              <a:t> </a:t>
            </a:r>
            <a:r>
              <a:rPr lang="fr-BE" sz="1600" dirty="0" err="1"/>
              <a:t>powerpack</a:t>
            </a:r>
            <a:endParaRPr lang="fr-BE" sz="1600" dirty="0"/>
          </a:p>
        </p:txBody>
      </p:sp>
    </p:spTree>
    <p:extLst>
      <p:ext uri="{BB962C8B-B14F-4D97-AF65-F5344CB8AC3E}">
        <p14:creationId xmlns:p14="http://schemas.microsoft.com/office/powerpoint/2010/main" val="1271815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5 Imagen" descr="Brennstoffzelle_04_en copia.jpg"/>
          <p:cNvPicPr/>
          <p:nvPr/>
        </p:nvPicPr>
        <p:blipFill>
          <a:blip r:embed="rId10" cstate="print">
            <a:extLst>
              <a:ext uri="{28A0092B-C50C-407E-A947-70E740481C1C}">
                <a14:useLocalDpi xmlns:a14="http://schemas.microsoft.com/office/drawing/2010/main" val="0"/>
              </a:ext>
            </a:extLst>
          </a:blip>
          <a:stretch>
            <a:fillRect/>
          </a:stretch>
        </p:blipFill>
        <p:spPr>
          <a:xfrm>
            <a:off x="1788578" y="657563"/>
            <a:ext cx="5799136" cy="4505923"/>
          </a:xfrm>
          <a:prstGeom prst="rect">
            <a:avLst/>
          </a:prstGeom>
        </p:spPr>
      </p:pic>
      <p:sp>
        <p:nvSpPr>
          <p:cNvPr id="16" name="ZoneTexte 1"/>
          <p:cNvSpPr txBox="1"/>
          <p:nvPr/>
        </p:nvSpPr>
        <p:spPr>
          <a:xfrm>
            <a:off x="1640639" y="5122058"/>
            <a:ext cx="6169645" cy="369332"/>
          </a:xfrm>
          <a:prstGeom prst="rect">
            <a:avLst/>
          </a:prstGeom>
          <a:noFill/>
        </p:spPr>
        <p:txBody>
          <a:bodyPr wrap="square" rtlCol="0">
            <a:spAutoFit/>
          </a:bodyPr>
          <a:lstStyle/>
          <a:p>
            <a:r>
              <a:rPr lang="fr-BE" dirty="0" err="1"/>
              <a:t>Schematic</a:t>
            </a:r>
            <a:r>
              <a:rPr lang="fr-BE" dirty="0"/>
              <a:t> 3D </a:t>
            </a:r>
            <a:r>
              <a:rPr lang="fr-BE" dirty="0" err="1"/>
              <a:t>view</a:t>
            </a:r>
            <a:r>
              <a:rPr lang="fr-BE" dirty="0"/>
              <a:t> of the </a:t>
            </a:r>
            <a:r>
              <a:rPr lang="fr-BE" dirty="0" err="1"/>
              <a:t>hydrogen</a:t>
            </a:r>
            <a:r>
              <a:rPr lang="fr-BE" dirty="0"/>
              <a:t> </a:t>
            </a:r>
            <a:r>
              <a:rPr lang="fr-BE" dirty="0" err="1"/>
              <a:t>powerpack</a:t>
            </a:r>
            <a:r>
              <a:rPr lang="fr-BE" dirty="0"/>
              <a:t> of the fork lift</a:t>
            </a:r>
          </a:p>
        </p:txBody>
      </p:sp>
      <p:sp>
        <p:nvSpPr>
          <p:cNvPr id="17" name="ZoneTexte 2"/>
          <p:cNvSpPr txBox="1"/>
          <p:nvPr/>
        </p:nvSpPr>
        <p:spPr>
          <a:xfrm>
            <a:off x="285955" y="5565140"/>
            <a:ext cx="1691680" cy="276999"/>
          </a:xfrm>
          <a:prstGeom prst="rect">
            <a:avLst/>
          </a:prstGeom>
          <a:noFill/>
        </p:spPr>
        <p:txBody>
          <a:bodyPr wrap="square" rtlCol="0">
            <a:spAutoFit/>
          </a:bodyPr>
          <a:lstStyle/>
          <a:p>
            <a:r>
              <a:rPr lang="fr-BE" sz="1200" dirty="0"/>
              <a:t>Source: FHA </a:t>
            </a:r>
            <a:r>
              <a:rPr lang="fr-BE" sz="1200" dirty="0" err="1"/>
              <a:t>fundacion</a:t>
            </a:r>
            <a:endParaRPr lang="fr-BE" sz="1200" dirty="0"/>
          </a:p>
        </p:txBody>
      </p:sp>
      <p:sp>
        <p:nvSpPr>
          <p:cNvPr id="18" name="ZoneTexte 12"/>
          <p:cNvSpPr txBox="1"/>
          <p:nvPr/>
        </p:nvSpPr>
        <p:spPr>
          <a:xfrm>
            <a:off x="725531" y="190126"/>
            <a:ext cx="3700377" cy="646331"/>
          </a:xfrm>
          <a:prstGeom prst="rect">
            <a:avLst/>
          </a:prstGeom>
          <a:noFill/>
        </p:spPr>
        <p:txBody>
          <a:bodyPr wrap="square" rtlCol="0">
            <a:spAutoFit/>
          </a:bodyPr>
          <a:lstStyle/>
          <a:p>
            <a:r>
              <a:rPr lang="en-GB" dirty="0">
                <a:solidFill>
                  <a:srgbClr val="FF0000"/>
                </a:solidFill>
              </a:rPr>
              <a:t>Electric vehicle using a fuel cell</a:t>
            </a:r>
          </a:p>
          <a:p>
            <a:r>
              <a:rPr lang="en-GB" dirty="0">
                <a:solidFill>
                  <a:schemeClr val="tx1">
                    <a:lumMod val="65000"/>
                    <a:lumOff val="35000"/>
                  </a:schemeClr>
                </a:solidFill>
              </a:rPr>
              <a:t>Example of the fork lift</a:t>
            </a:r>
          </a:p>
        </p:txBody>
      </p:sp>
    </p:spTree>
    <p:extLst>
      <p:ext uri="{BB962C8B-B14F-4D97-AF65-F5344CB8AC3E}">
        <p14:creationId xmlns:p14="http://schemas.microsoft.com/office/powerpoint/2010/main" val="128665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9"/>
          <p:cNvSpPr txBox="1"/>
          <p:nvPr/>
        </p:nvSpPr>
        <p:spPr>
          <a:xfrm>
            <a:off x="1007901" y="214353"/>
            <a:ext cx="5788609" cy="369332"/>
          </a:xfrm>
          <a:prstGeom prst="rect">
            <a:avLst/>
          </a:prstGeom>
          <a:noFill/>
        </p:spPr>
        <p:txBody>
          <a:bodyPr wrap="square" rtlCol="0">
            <a:spAutoFit/>
          </a:bodyPr>
          <a:lstStyle/>
          <a:p>
            <a:r>
              <a:rPr lang="en-GB" dirty="0">
                <a:solidFill>
                  <a:srgbClr val="FF0000"/>
                </a:solidFill>
              </a:rPr>
              <a:t>Electric vehicle using a fuel cell, </a:t>
            </a:r>
            <a:r>
              <a:rPr lang="en-GB" dirty="0">
                <a:solidFill>
                  <a:schemeClr val="tx1">
                    <a:lumMod val="65000"/>
                    <a:lumOff val="35000"/>
                  </a:schemeClr>
                </a:solidFill>
              </a:rPr>
              <a:t>Example of the bus</a:t>
            </a:r>
          </a:p>
        </p:txBody>
      </p:sp>
      <p:sp>
        <p:nvSpPr>
          <p:cNvPr id="16" name="ZoneTexte 1"/>
          <p:cNvSpPr txBox="1"/>
          <p:nvPr/>
        </p:nvSpPr>
        <p:spPr>
          <a:xfrm>
            <a:off x="1007901" y="825807"/>
            <a:ext cx="8092865" cy="4662815"/>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A bus is a good example of </a:t>
            </a:r>
            <a:r>
              <a:rPr lang="en-GB" dirty="0" smtClean="0"/>
              <a:t>the application </a:t>
            </a:r>
            <a:r>
              <a:rPr lang="en-GB" dirty="0"/>
              <a:t>of hydrogen fuel cells</a:t>
            </a:r>
          </a:p>
          <a:p>
            <a:pPr marL="285750" indent="-285750">
              <a:lnSpc>
                <a:spcPct val="150000"/>
              </a:lnSpc>
              <a:buFont typeface="Arial" panose="020B0604020202020204" pitchFamily="34" charset="0"/>
              <a:buChar char="•"/>
            </a:pPr>
            <a:r>
              <a:rPr lang="en-GB" dirty="0"/>
              <a:t>A bus usually runs in </a:t>
            </a:r>
            <a:r>
              <a:rPr lang="en-GB" dirty="0" smtClean="0"/>
              <a:t>towns and </a:t>
            </a:r>
            <a:r>
              <a:rPr lang="en-GB" dirty="0"/>
              <a:t>city </a:t>
            </a:r>
            <a:r>
              <a:rPr lang="en-GB" dirty="0" smtClean="0"/>
              <a:t>centres </a:t>
            </a:r>
            <a:r>
              <a:rPr lang="en-GB" dirty="0"/>
              <a:t>where pollution must be avoided</a:t>
            </a:r>
          </a:p>
          <a:p>
            <a:pPr marL="285750" indent="-285750">
              <a:lnSpc>
                <a:spcPct val="150000"/>
              </a:lnSpc>
              <a:buFont typeface="Arial" panose="020B0604020202020204" pitchFamily="34" charset="0"/>
              <a:buChar char="•"/>
            </a:pPr>
            <a:r>
              <a:rPr lang="en-GB" dirty="0"/>
              <a:t>There is a lot of space for the location of hydrogen components</a:t>
            </a:r>
          </a:p>
          <a:p>
            <a:pPr marL="285750" indent="-285750">
              <a:lnSpc>
                <a:spcPct val="150000"/>
              </a:lnSpc>
              <a:buFont typeface="Arial" panose="020B0604020202020204" pitchFamily="34" charset="0"/>
              <a:buChar char="•"/>
            </a:pPr>
            <a:r>
              <a:rPr lang="en-GB" dirty="0"/>
              <a:t>Hydrogen tanks can be easily located on the roof, this place is well ventilated and there is no connection with the </a:t>
            </a:r>
            <a:r>
              <a:rPr lang="en-GB" dirty="0" smtClean="0"/>
              <a:t>passenger compartment</a:t>
            </a:r>
            <a:endParaRPr lang="en-GB" dirty="0"/>
          </a:p>
          <a:p>
            <a:pPr marL="285750" indent="-285750">
              <a:lnSpc>
                <a:spcPct val="150000"/>
              </a:lnSpc>
              <a:buFont typeface="Arial" panose="020B0604020202020204" pitchFamily="34" charset="0"/>
              <a:buChar char="•"/>
            </a:pPr>
            <a:r>
              <a:rPr lang="en-GB" dirty="0"/>
              <a:t>The fuel cell module is also located on the </a:t>
            </a:r>
            <a:r>
              <a:rPr lang="en-GB" dirty="0" smtClean="0"/>
              <a:t>roof and is made of a differing number of </a:t>
            </a:r>
            <a:r>
              <a:rPr lang="en-GB" dirty="0"/>
              <a:t>fuel cell stacks depending on the power needed. A stack being able to deliver around 100 kW.</a:t>
            </a:r>
          </a:p>
          <a:p>
            <a:pPr marL="285750" indent="-285750">
              <a:lnSpc>
                <a:spcPct val="150000"/>
              </a:lnSpc>
              <a:buFont typeface="Arial" panose="020B0604020202020204" pitchFamily="34" charset="0"/>
              <a:buChar char="•"/>
            </a:pPr>
            <a:r>
              <a:rPr lang="en-GB" dirty="0"/>
              <a:t>The rest of the powertrain: batteries, power electronics and electric motors are located as low as possible to lower the </a:t>
            </a:r>
            <a:r>
              <a:rPr lang="en-GB" dirty="0" smtClean="0"/>
              <a:t>vehicle’s centre of gravity The </a:t>
            </a:r>
            <a:r>
              <a:rPr lang="en-GB" dirty="0"/>
              <a:t>filling of the tanks is performed in only </a:t>
            </a:r>
            <a:r>
              <a:rPr lang="en-GB" dirty="0" smtClean="0"/>
              <a:t>a few </a:t>
            </a:r>
            <a:r>
              <a:rPr lang="en-GB" dirty="0"/>
              <a:t>minutes</a:t>
            </a:r>
          </a:p>
        </p:txBody>
      </p:sp>
    </p:spTree>
    <p:extLst>
      <p:ext uri="{BB962C8B-B14F-4D97-AF65-F5344CB8AC3E}">
        <p14:creationId xmlns:p14="http://schemas.microsoft.com/office/powerpoint/2010/main" val="1554601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5040" y="912257"/>
            <a:ext cx="7706728" cy="4776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ZoneTexte 9"/>
          <p:cNvSpPr txBox="1"/>
          <p:nvPr/>
        </p:nvSpPr>
        <p:spPr>
          <a:xfrm>
            <a:off x="929848" y="181089"/>
            <a:ext cx="3484353" cy="646331"/>
          </a:xfrm>
          <a:prstGeom prst="rect">
            <a:avLst/>
          </a:prstGeom>
          <a:noFill/>
        </p:spPr>
        <p:txBody>
          <a:bodyPr wrap="square" rtlCol="0">
            <a:spAutoFit/>
          </a:bodyPr>
          <a:lstStyle/>
          <a:p>
            <a:r>
              <a:rPr lang="en-GB" dirty="0">
                <a:solidFill>
                  <a:srgbClr val="FF0000"/>
                </a:solidFill>
              </a:rPr>
              <a:t>Electric vehicle using a fuel cell</a:t>
            </a:r>
          </a:p>
          <a:p>
            <a:r>
              <a:rPr lang="en-GB" dirty="0">
                <a:solidFill>
                  <a:schemeClr val="tx1">
                    <a:lumMod val="65000"/>
                    <a:lumOff val="35000"/>
                  </a:schemeClr>
                </a:solidFill>
              </a:rPr>
              <a:t>Example of the bus</a:t>
            </a:r>
          </a:p>
        </p:txBody>
      </p:sp>
      <p:sp>
        <p:nvSpPr>
          <p:cNvPr id="17" name="ZoneTexte 1"/>
          <p:cNvSpPr txBox="1"/>
          <p:nvPr/>
        </p:nvSpPr>
        <p:spPr>
          <a:xfrm>
            <a:off x="6790464" y="495217"/>
            <a:ext cx="2376264" cy="369332"/>
          </a:xfrm>
          <a:prstGeom prst="rect">
            <a:avLst/>
          </a:prstGeom>
          <a:noFill/>
        </p:spPr>
        <p:txBody>
          <a:bodyPr wrap="square" rtlCol="0">
            <a:spAutoFit/>
          </a:bodyPr>
          <a:lstStyle/>
          <a:p>
            <a:r>
              <a:rPr lang="fr-BE" dirty="0"/>
              <a:t>First prototypes: 2005</a:t>
            </a:r>
          </a:p>
        </p:txBody>
      </p:sp>
    </p:spTree>
    <p:extLst>
      <p:ext uri="{BB962C8B-B14F-4D97-AF65-F5344CB8AC3E}">
        <p14:creationId xmlns:p14="http://schemas.microsoft.com/office/powerpoint/2010/main" val="373082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2" descr="Fuel Ce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471" y="1089610"/>
            <a:ext cx="7848872" cy="4414990"/>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
          <p:cNvSpPr txBox="1"/>
          <p:nvPr/>
        </p:nvSpPr>
        <p:spPr>
          <a:xfrm>
            <a:off x="13773" y="5606370"/>
            <a:ext cx="6289308" cy="307777"/>
          </a:xfrm>
          <a:prstGeom prst="rect">
            <a:avLst/>
          </a:prstGeom>
          <a:noFill/>
        </p:spPr>
        <p:txBody>
          <a:bodyPr wrap="square" rtlCol="0">
            <a:spAutoFit/>
          </a:bodyPr>
          <a:lstStyle/>
          <a:p>
            <a:r>
              <a:rPr lang="en-GB" sz="1400" dirty="0"/>
              <a:t>Source: https://www.vanhool.be/fr/transport-public/agamma/hybrid-fuel-cell</a:t>
            </a:r>
          </a:p>
        </p:txBody>
      </p:sp>
      <p:sp>
        <p:nvSpPr>
          <p:cNvPr id="17" name="ZoneTexte 11"/>
          <p:cNvSpPr txBox="1"/>
          <p:nvPr/>
        </p:nvSpPr>
        <p:spPr>
          <a:xfrm>
            <a:off x="489861" y="190126"/>
            <a:ext cx="3412345" cy="646331"/>
          </a:xfrm>
          <a:prstGeom prst="rect">
            <a:avLst/>
          </a:prstGeom>
          <a:noFill/>
        </p:spPr>
        <p:txBody>
          <a:bodyPr wrap="square" rtlCol="0">
            <a:spAutoFit/>
          </a:bodyPr>
          <a:lstStyle/>
          <a:p>
            <a:r>
              <a:rPr lang="en-GB" dirty="0">
                <a:solidFill>
                  <a:srgbClr val="FF0000"/>
                </a:solidFill>
              </a:rPr>
              <a:t>Electric vehicle using a fuel cell</a:t>
            </a:r>
          </a:p>
          <a:p>
            <a:r>
              <a:rPr lang="en-GB" dirty="0">
                <a:solidFill>
                  <a:schemeClr val="tx1">
                    <a:lumMod val="65000"/>
                    <a:lumOff val="35000"/>
                  </a:schemeClr>
                </a:solidFill>
              </a:rPr>
              <a:t>Example of the bus</a:t>
            </a:r>
          </a:p>
        </p:txBody>
      </p:sp>
      <p:sp>
        <p:nvSpPr>
          <p:cNvPr id="18" name="ZoneTexte 2"/>
          <p:cNvSpPr txBox="1"/>
          <p:nvPr/>
        </p:nvSpPr>
        <p:spPr>
          <a:xfrm>
            <a:off x="2318029" y="1089610"/>
            <a:ext cx="1080120" cy="523220"/>
          </a:xfrm>
          <a:prstGeom prst="rect">
            <a:avLst/>
          </a:prstGeom>
          <a:noFill/>
        </p:spPr>
        <p:txBody>
          <a:bodyPr wrap="square" rtlCol="0">
            <a:spAutoFit/>
          </a:bodyPr>
          <a:lstStyle/>
          <a:p>
            <a:r>
              <a:rPr lang="en-GB" sz="1400" dirty="0"/>
              <a:t>Hydrogen tanks</a:t>
            </a:r>
          </a:p>
        </p:txBody>
      </p:sp>
      <p:cxnSp>
        <p:nvCxnSpPr>
          <p:cNvPr id="19" name="Connecteur droit avec flèche 5"/>
          <p:cNvCxnSpPr/>
          <p:nvPr/>
        </p:nvCxnSpPr>
        <p:spPr>
          <a:xfrm flipH="1">
            <a:off x="2196033" y="1612830"/>
            <a:ext cx="266013" cy="219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ZoneTexte 7"/>
          <p:cNvSpPr txBox="1"/>
          <p:nvPr/>
        </p:nvSpPr>
        <p:spPr>
          <a:xfrm>
            <a:off x="3758189" y="1351220"/>
            <a:ext cx="1080120" cy="523220"/>
          </a:xfrm>
          <a:prstGeom prst="rect">
            <a:avLst/>
          </a:prstGeom>
          <a:noFill/>
        </p:spPr>
        <p:txBody>
          <a:bodyPr wrap="square" rtlCol="0">
            <a:spAutoFit/>
          </a:bodyPr>
          <a:lstStyle/>
          <a:p>
            <a:r>
              <a:rPr lang="en-GB" sz="1400" dirty="0"/>
              <a:t>Fuel cell module</a:t>
            </a:r>
          </a:p>
        </p:txBody>
      </p:sp>
      <p:cxnSp>
        <p:nvCxnSpPr>
          <p:cNvPr id="21" name="Connecteur droit avec flèche 13"/>
          <p:cNvCxnSpPr/>
          <p:nvPr/>
        </p:nvCxnSpPr>
        <p:spPr>
          <a:xfrm flipH="1">
            <a:off x="4190237" y="1874440"/>
            <a:ext cx="108012" cy="583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ZoneTexte 16"/>
          <p:cNvSpPr txBox="1"/>
          <p:nvPr/>
        </p:nvSpPr>
        <p:spPr>
          <a:xfrm>
            <a:off x="2534053" y="4837364"/>
            <a:ext cx="720080" cy="523220"/>
          </a:xfrm>
          <a:prstGeom prst="rect">
            <a:avLst/>
          </a:prstGeom>
          <a:noFill/>
        </p:spPr>
        <p:txBody>
          <a:bodyPr wrap="square" rtlCol="0">
            <a:spAutoFit/>
          </a:bodyPr>
          <a:lstStyle/>
          <a:p>
            <a:r>
              <a:rPr lang="en-GB" sz="1400" dirty="0"/>
              <a:t>Battery pack</a:t>
            </a:r>
          </a:p>
        </p:txBody>
      </p:sp>
      <p:cxnSp>
        <p:nvCxnSpPr>
          <p:cNvPr id="23" name="Connecteur droit avec flèche 15"/>
          <p:cNvCxnSpPr/>
          <p:nvPr/>
        </p:nvCxnSpPr>
        <p:spPr>
          <a:xfrm flipV="1">
            <a:off x="3038110" y="4424480"/>
            <a:ext cx="550143" cy="412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ZoneTexte 19"/>
          <p:cNvSpPr txBox="1"/>
          <p:nvPr/>
        </p:nvSpPr>
        <p:spPr>
          <a:xfrm>
            <a:off x="4406261" y="720278"/>
            <a:ext cx="4104456" cy="369332"/>
          </a:xfrm>
          <a:prstGeom prst="rect">
            <a:avLst/>
          </a:prstGeom>
          <a:noFill/>
        </p:spPr>
        <p:txBody>
          <a:bodyPr wrap="square" rtlCol="0">
            <a:spAutoFit/>
          </a:bodyPr>
          <a:lstStyle/>
          <a:p>
            <a:r>
              <a:rPr lang="en-GB" dirty="0"/>
              <a:t>Modern version of a hydrogen bus: 2019</a:t>
            </a:r>
          </a:p>
        </p:txBody>
      </p:sp>
    </p:spTree>
    <p:extLst>
      <p:ext uri="{BB962C8B-B14F-4D97-AF65-F5344CB8AC3E}">
        <p14:creationId xmlns:p14="http://schemas.microsoft.com/office/powerpoint/2010/main" val="4039115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8"/>
          <p:cNvSpPr txBox="1"/>
          <p:nvPr/>
        </p:nvSpPr>
        <p:spPr>
          <a:xfrm>
            <a:off x="137854" y="144854"/>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
        <p:nvSpPr>
          <p:cNvPr id="16" name="ZoneTexte 1"/>
          <p:cNvSpPr txBox="1"/>
          <p:nvPr/>
        </p:nvSpPr>
        <p:spPr>
          <a:xfrm>
            <a:off x="559935" y="655413"/>
            <a:ext cx="8064896" cy="5078313"/>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Hydrogen cars look like other cars</a:t>
            </a:r>
          </a:p>
          <a:p>
            <a:pPr marL="285750" indent="-285750">
              <a:lnSpc>
                <a:spcPct val="150000"/>
              </a:lnSpc>
              <a:buFont typeface="Arial" panose="020B0604020202020204" pitchFamily="34" charset="0"/>
              <a:buChar char="•"/>
            </a:pPr>
            <a:r>
              <a:rPr lang="en-GB" dirty="0"/>
              <a:t>Performances of hydrogen cars are similar to other cars</a:t>
            </a:r>
          </a:p>
          <a:p>
            <a:pPr marL="285750" indent="-285750">
              <a:lnSpc>
                <a:spcPct val="150000"/>
              </a:lnSpc>
              <a:buFont typeface="Arial" panose="020B0604020202020204" pitchFamily="34" charset="0"/>
              <a:buChar char="•"/>
            </a:pPr>
            <a:r>
              <a:rPr lang="en-GB" dirty="0"/>
              <a:t>Hydrogen cars are hybrid vehicles including a big fuel cell and a small high voltage battery</a:t>
            </a:r>
          </a:p>
          <a:p>
            <a:pPr marL="285750" indent="-285750">
              <a:lnSpc>
                <a:spcPct val="150000"/>
              </a:lnSpc>
              <a:buFont typeface="Arial" panose="020B0604020202020204" pitchFamily="34" charset="0"/>
              <a:buChar char="•"/>
            </a:pPr>
            <a:r>
              <a:rPr lang="en-GB" dirty="0"/>
              <a:t>The motor delivers a maximum power around 100 kW</a:t>
            </a:r>
          </a:p>
          <a:p>
            <a:pPr marL="285750" indent="-285750">
              <a:lnSpc>
                <a:spcPct val="150000"/>
              </a:lnSpc>
              <a:buFont typeface="Arial" panose="020B0604020202020204" pitchFamily="34" charset="0"/>
              <a:buChar char="•"/>
            </a:pPr>
            <a:r>
              <a:rPr lang="en-GB" dirty="0"/>
              <a:t>The fuel cell delivers a maximum power around 100 kW</a:t>
            </a:r>
          </a:p>
          <a:p>
            <a:pPr marL="285750" indent="-285750">
              <a:lnSpc>
                <a:spcPct val="150000"/>
              </a:lnSpc>
              <a:buFont typeface="Arial" panose="020B0604020202020204" pitchFamily="34" charset="0"/>
              <a:buChar char="•"/>
            </a:pPr>
            <a:r>
              <a:rPr lang="en-GB" dirty="0"/>
              <a:t>The fuel consumption of a hydrogen car is around 1kg </a:t>
            </a:r>
            <a:r>
              <a:rPr lang="en-GB" dirty="0" smtClean="0"/>
              <a:t>H</a:t>
            </a:r>
            <a:r>
              <a:rPr lang="en-GB" baseline="-25000" dirty="0" smtClean="0"/>
              <a:t>2</a:t>
            </a:r>
            <a:r>
              <a:rPr lang="en-GB" dirty="0" smtClean="0"/>
              <a:t> </a:t>
            </a:r>
            <a:r>
              <a:rPr lang="en-GB" dirty="0"/>
              <a:t>for 100 km</a:t>
            </a:r>
          </a:p>
          <a:p>
            <a:pPr marL="285750" indent="-285750">
              <a:lnSpc>
                <a:spcPct val="150000"/>
              </a:lnSpc>
              <a:buFont typeface="Arial" panose="020B0604020202020204" pitchFamily="34" charset="0"/>
              <a:buChar char="•"/>
            </a:pPr>
            <a:r>
              <a:rPr lang="en-GB" dirty="0"/>
              <a:t>Hydrogen is generally stored in pressure tanks</a:t>
            </a:r>
          </a:p>
          <a:p>
            <a:pPr marL="285750" indent="-285750">
              <a:lnSpc>
                <a:spcPct val="150000"/>
              </a:lnSpc>
              <a:buFont typeface="Arial" panose="020B0604020202020204" pitchFamily="34" charset="0"/>
              <a:buChar char="•"/>
            </a:pPr>
            <a:r>
              <a:rPr lang="en-GB" dirty="0"/>
              <a:t>The tanks can store at least 5 kg of hydrogen for assuming a driving range of at least 500 km</a:t>
            </a:r>
          </a:p>
          <a:p>
            <a:pPr marL="285750" indent="-285750">
              <a:lnSpc>
                <a:spcPct val="150000"/>
              </a:lnSpc>
              <a:buFont typeface="Arial" panose="020B0604020202020204" pitchFamily="34" charset="0"/>
              <a:buChar char="•"/>
            </a:pPr>
            <a:r>
              <a:rPr lang="en-GB" dirty="0"/>
              <a:t>The safety level of hydrogen cars is the same </a:t>
            </a:r>
            <a:r>
              <a:rPr lang="en-GB" dirty="0" smtClean="0"/>
              <a:t>as </a:t>
            </a:r>
            <a:r>
              <a:rPr lang="en-GB" dirty="0"/>
              <a:t>other cars using conventional fuels like gasoline or diesel</a:t>
            </a:r>
          </a:p>
        </p:txBody>
      </p:sp>
    </p:spTree>
    <p:extLst>
      <p:ext uri="{BB962C8B-B14F-4D97-AF65-F5344CB8AC3E}">
        <p14:creationId xmlns:p14="http://schemas.microsoft.com/office/powerpoint/2010/main" val="880348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1"/>
          <p:cNvSpPr txBox="1"/>
          <p:nvPr/>
        </p:nvSpPr>
        <p:spPr>
          <a:xfrm>
            <a:off x="802604" y="293484"/>
            <a:ext cx="3412345" cy="646331"/>
          </a:xfrm>
          <a:prstGeom prst="rect">
            <a:avLst/>
          </a:prstGeom>
          <a:noFill/>
        </p:spPr>
        <p:txBody>
          <a:bodyPr wrap="square" rtlCol="0">
            <a:spAutoFit/>
          </a:bodyPr>
          <a:lstStyle/>
          <a:p>
            <a:r>
              <a:rPr lang="en-GB" dirty="0">
                <a:solidFill>
                  <a:srgbClr val="FF0000"/>
                </a:solidFill>
              </a:rPr>
              <a:t>Electric vehicle using a fuel cell</a:t>
            </a:r>
          </a:p>
          <a:p>
            <a:r>
              <a:rPr lang="en-GB" dirty="0">
                <a:solidFill>
                  <a:schemeClr val="tx1">
                    <a:lumMod val="65000"/>
                    <a:lumOff val="35000"/>
                  </a:schemeClr>
                </a:solidFill>
              </a:rPr>
              <a:t>Example of the bus</a:t>
            </a:r>
          </a:p>
        </p:txBody>
      </p:sp>
      <p:pic>
        <p:nvPicPr>
          <p:cNvPr id="16" name="Picture 2">
            <a:hlinkClick r:id="rId10" action="ppaction://hlinkfil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80727" y="616648"/>
            <a:ext cx="4115557" cy="230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14"/>
          <p:cNvSpPr txBox="1"/>
          <p:nvPr/>
        </p:nvSpPr>
        <p:spPr>
          <a:xfrm>
            <a:off x="5868440" y="2915260"/>
            <a:ext cx="2522973" cy="307777"/>
          </a:xfrm>
          <a:prstGeom prst="rect">
            <a:avLst/>
          </a:prstGeom>
          <a:noFill/>
        </p:spPr>
        <p:txBody>
          <a:bodyPr wrap="square" rtlCol="0">
            <a:spAutoFit/>
          </a:bodyPr>
          <a:lstStyle/>
          <a:p>
            <a:pPr algn="ctr"/>
            <a:r>
              <a:rPr lang="en-GB" sz="1400" dirty="0"/>
              <a:t>Hydrogen bus SORA by Toyota</a:t>
            </a:r>
          </a:p>
        </p:txBody>
      </p:sp>
      <p:pic>
        <p:nvPicPr>
          <p:cNvPr id="18"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80726" y="3338238"/>
            <a:ext cx="4172506" cy="2338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5983" y="3338238"/>
            <a:ext cx="4163758" cy="2338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17"/>
          <p:cNvSpPr txBox="1"/>
          <p:nvPr/>
        </p:nvSpPr>
        <p:spPr>
          <a:xfrm>
            <a:off x="614549" y="1048952"/>
            <a:ext cx="4173105" cy="1815882"/>
          </a:xfrm>
          <a:prstGeom prst="rect">
            <a:avLst/>
          </a:prstGeom>
          <a:noFill/>
        </p:spPr>
        <p:txBody>
          <a:bodyPr wrap="square" rtlCol="0">
            <a:spAutoFit/>
          </a:bodyPr>
          <a:lstStyle/>
          <a:p>
            <a:pPr algn="just"/>
            <a:r>
              <a:rPr lang="en-GB" sz="1400" dirty="0"/>
              <a:t>There is a lot of space in a bus or coach to locate the components of the hydrogen system like the fuel cells and the pressure tanks. </a:t>
            </a:r>
            <a:r>
              <a:rPr lang="en-GB" sz="1400" dirty="0" smtClean="0"/>
              <a:t>The components </a:t>
            </a:r>
            <a:r>
              <a:rPr lang="en-GB" sz="1400" dirty="0"/>
              <a:t>of this </a:t>
            </a:r>
            <a:r>
              <a:rPr lang="en-GB" sz="1400" dirty="0" smtClean="0"/>
              <a:t>bus are </a:t>
            </a:r>
            <a:r>
              <a:rPr lang="en-GB" sz="1400" dirty="0"/>
              <a:t>identical to the ones used in the Toyota </a:t>
            </a:r>
            <a:r>
              <a:rPr lang="en-GB" sz="1400" dirty="0" err="1"/>
              <a:t>Mirai</a:t>
            </a:r>
            <a:r>
              <a:rPr lang="en-GB" sz="1400" dirty="0"/>
              <a:t>.</a:t>
            </a:r>
          </a:p>
          <a:p>
            <a:pPr algn="just"/>
            <a:endParaRPr lang="en-GB" sz="1400" dirty="0"/>
          </a:p>
          <a:p>
            <a:pPr algn="just"/>
            <a:r>
              <a:rPr lang="en-GB" sz="1400" dirty="0"/>
              <a:t>The best location for hydrogen components is on the roof of the vehicle, there is enough space, air intake</a:t>
            </a:r>
            <a:r>
              <a:rPr lang="en-GB" sz="1400" dirty="0" smtClean="0"/>
              <a:t>, </a:t>
            </a:r>
            <a:r>
              <a:rPr lang="en-GB" sz="1400" dirty="0"/>
              <a:t>good ventilation and it is outside the passenger area.</a:t>
            </a:r>
          </a:p>
        </p:txBody>
      </p:sp>
      <p:sp>
        <p:nvSpPr>
          <p:cNvPr id="21" name="ZoneTexte 2"/>
          <p:cNvSpPr txBox="1"/>
          <p:nvPr/>
        </p:nvSpPr>
        <p:spPr>
          <a:xfrm>
            <a:off x="6663220" y="5657465"/>
            <a:ext cx="1296144" cy="307777"/>
          </a:xfrm>
          <a:prstGeom prst="rect">
            <a:avLst/>
          </a:prstGeom>
          <a:noFill/>
        </p:spPr>
        <p:txBody>
          <a:bodyPr wrap="square" rtlCol="0">
            <a:spAutoFit/>
          </a:bodyPr>
          <a:lstStyle/>
          <a:p>
            <a:r>
              <a:rPr lang="fr-BE" sz="1400" dirty="0"/>
              <a:t>The 4 fuel </a:t>
            </a:r>
            <a:r>
              <a:rPr lang="fr-BE" sz="1400" dirty="0" err="1"/>
              <a:t>cells</a:t>
            </a:r>
            <a:endParaRPr lang="fr-BE" sz="1400" dirty="0"/>
          </a:p>
        </p:txBody>
      </p:sp>
      <p:sp>
        <p:nvSpPr>
          <p:cNvPr id="22" name="ZoneTexte 3"/>
          <p:cNvSpPr txBox="1"/>
          <p:nvPr/>
        </p:nvSpPr>
        <p:spPr>
          <a:xfrm>
            <a:off x="1334628" y="5657465"/>
            <a:ext cx="2880320" cy="307777"/>
          </a:xfrm>
          <a:prstGeom prst="rect">
            <a:avLst/>
          </a:prstGeom>
          <a:noFill/>
        </p:spPr>
        <p:txBody>
          <a:bodyPr wrap="square" rtlCol="0">
            <a:spAutoFit/>
          </a:bodyPr>
          <a:lstStyle/>
          <a:p>
            <a:r>
              <a:rPr lang="fr-BE" sz="1400" dirty="0"/>
              <a:t>The 10 full composite pressure tanks</a:t>
            </a:r>
          </a:p>
        </p:txBody>
      </p:sp>
      <p:sp>
        <p:nvSpPr>
          <p:cNvPr id="23" name="ZoneTexte 18"/>
          <p:cNvSpPr txBox="1"/>
          <p:nvPr/>
        </p:nvSpPr>
        <p:spPr>
          <a:xfrm>
            <a:off x="5151052" y="256864"/>
            <a:ext cx="4104456" cy="369332"/>
          </a:xfrm>
          <a:prstGeom prst="rect">
            <a:avLst/>
          </a:prstGeom>
          <a:noFill/>
        </p:spPr>
        <p:txBody>
          <a:bodyPr wrap="square" rtlCol="0">
            <a:spAutoFit/>
          </a:bodyPr>
          <a:lstStyle/>
          <a:p>
            <a:r>
              <a:rPr lang="en-GB" dirty="0"/>
              <a:t>Modern version of a hydrogen bus: 2019</a:t>
            </a:r>
          </a:p>
        </p:txBody>
      </p:sp>
    </p:spTree>
    <p:extLst>
      <p:ext uri="{BB962C8B-B14F-4D97-AF65-F5344CB8AC3E}">
        <p14:creationId xmlns:p14="http://schemas.microsoft.com/office/powerpoint/2010/main" val="2714554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1"/>
          <p:cNvSpPr txBox="1"/>
          <p:nvPr/>
        </p:nvSpPr>
        <p:spPr>
          <a:xfrm>
            <a:off x="503845" y="92517"/>
            <a:ext cx="6796721" cy="369332"/>
          </a:xfrm>
          <a:prstGeom prst="rect">
            <a:avLst/>
          </a:prstGeom>
          <a:noFill/>
        </p:spPr>
        <p:txBody>
          <a:bodyPr wrap="square" rtlCol="0">
            <a:spAutoFit/>
          </a:bodyPr>
          <a:lstStyle/>
          <a:p>
            <a:r>
              <a:rPr lang="en-GB" dirty="0">
                <a:solidFill>
                  <a:srgbClr val="FF0000"/>
                </a:solidFill>
              </a:rPr>
              <a:t>Electric vehicle using a fuel cell, </a:t>
            </a:r>
            <a:r>
              <a:rPr lang="en-GB" dirty="0">
                <a:solidFill>
                  <a:schemeClr val="tx1">
                    <a:lumMod val="65000"/>
                    <a:lumOff val="35000"/>
                  </a:schemeClr>
                </a:solidFill>
              </a:rPr>
              <a:t>Example of the hydrogen train</a:t>
            </a:r>
          </a:p>
        </p:txBody>
      </p:sp>
      <p:sp>
        <p:nvSpPr>
          <p:cNvPr id="16" name="ZoneTexte 1"/>
          <p:cNvSpPr txBox="1"/>
          <p:nvPr/>
        </p:nvSpPr>
        <p:spPr>
          <a:xfrm>
            <a:off x="503845" y="685129"/>
            <a:ext cx="8236881" cy="5078313"/>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Hydrogen fuel </a:t>
            </a:r>
            <a:r>
              <a:rPr lang="en-GB" dirty="0" smtClean="0"/>
              <a:t>cells </a:t>
            </a:r>
            <a:r>
              <a:rPr lang="en-GB" dirty="0"/>
              <a:t>can also be used to power an electric train</a:t>
            </a:r>
          </a:p>
          <a:p>
            <a:pPr marL="285750" indent="-285750">
              <a:lnSpc>
                <a:spcPct val="150000"/>
              </a:lnSpc>
              <a:buFont typeface="Arial" panose="020B0604020202020204" pitchFamily="34" charset="0"/>
              <a:buChar char="•"/>
            </a:pPr>
            <a:r>
              <a:rPr lang="en-GB" dirty="0"/>
              <a:t>There is an interest </a:t>
            </a:r>
            <a:r>
              <a:rPr lang="en-GB" dirty="0" smtClean="0"/>
              <a:t>in using them when </a:t>
            </a:r>
            <a:r>
              <a:rPr lang="en-GB" dirty="0"/>
              <a:t>it is difficult to install an electrical infrastructure</a:t>
            </a:r>
          </a:p>
          <a:p>
            <a:pPr marL="285750" indent="-285750">
              <a:lnSpc>
                <a:spcPct val="150000"/>
              </a:lnSpc>
              <a:buFont typeface="Arial" panose="020B0604020202020204" pitchFamily="34" charset="0"/>
              <a:buChar char="•"/>
            </a:pPr>
            <a:r>
              <a:rPr lang="en-GB" dirty="0" smtClean="0"/>
              <a:t>No </a:t>
            </a:r>
            <a:r>
              <a:rPr lang="en-GB" dirty="0"/>
              <a:t>infrastructure is more safe for people and animals</a:t>
            </a:r>
          </a:p>
          <a:p>
            <a:pPr marL="285750" indent="-285750">
              <a:lnSpc>
                <a:spcPct val="150000"/>
              </a:lnSpc>
              <a:buFont typeface="Arial" panose="020B0604020202020204" pitchFamily="34" charset="0"/>
              <a:buChar char="•"/>
            </a:pPr>
            <a:r>
              <a:rPr lang="en-GB" dirty="0"/>
              <a:t>The architecture of a train is similar to the one of a bus</a:t>
            </a:r>
          </a:p>
          <a:p>
            <a:pPr marL="285750" indent="-285750">
              <a:lnSpc>
                <a:spcPct val="150000"/>
              </a:lnSpc>
              <a:buFont typeface="Arial" panose="020B0604020202020204" pitchFamily="34" charset="0"/>
              <a:buChar char="•"/>
            </a:pPr>
            <a:r>
              <a:rPr lang="en-GB" dirty="0"/>
              <a:t>Hydrogen tanks are located on the roof, this place is well ventilated and there is no connection with the passenger compartment</a:t>
            </a:r>
          </a:p>
          <a:p>
            <a:pPr marL="285750" indent="-285750">
              <a:lnSpc>
                <a:spcPct val="150000"/>
              </a:lnSpc>
              <a:buFont typeface="Arial" panose="020B0604020202020204" pitchFamily="34" charset="0"/>
              <a:buChar char="•"/>
            </a:pPr>
            <a:r>
              <a:rPr lang="en-GB" dirty="0"/>
              <a:t>The fuel cell module is also located on the </a:t>
            </a:r>
            <a:r>
              <a:rPr lang="en-GB" dirty="0" smtClean="0"/>
              <a:t>roof.  The number of fuel </a:t>
            </a:r>
            <a:r>
              <a:rPr lang="en-GB" dirty="0"/>
              <a:t>cell stacks </a:t>
            </a:r>
            <a:r>
              <a:rPr lang="en-GB" dirty="0" smtClean="0"/>
              <a:t>depends upon </a:t>
            </a:r>
            <a:r>
              <a:rPr lang="en-GB" dirty="0"/>
              <a:t>the power needed.</a:t>
            </a:r>
          </a:p>
          <a:p>
            <a:pPr marL="285750" indent="-285750">
              <a:lnSpc>
                <a:spcPct val="150000"/>
              </a:lnSpc>
              <a:buFont typeface="Arial" panose="020B0604020202020204" pitchFamily="34" charset="0"/>
              <a:buChar char="•"/>
            </a:pPr>
            <a:r>
              <a:rPr lang="en-GB" dirty="0"/>
              <a:t>The rest of the powertrain: batteries, power electronics and electric motors are located as low as possible to lower the  </a:t>
            </a:r>
            <a:r>
              <a:rPr lang="en-GB" dirty="0" smtClean="0"/>
              <a:t>vehicle’s centre </a:t>
            </a:r>
            <a:r>
              <a:rPr lang="en-GB" dirty="0"/>
              <a:t>of </a:t>
            </a:r>
            <a:r>
              <a:rPr lang="en-GB" dirty="0" smtClean="0"/>
              <a:t>gravity.</a:t>
            </a:r>
            <a:endParaRPr lang="en-GB" dirty="0"/>
          </a:p>
          <a:p>
            <a:pPr marL="285750" indent="-285750">
              <a:lnSpc>
                <a:spcPct val="150000"/>
              </a:lnSpc>
              <a:buFont typeface="Arial" panose="020B0604020202020204" pitchFamily="34" charset="0"/>
              <a:buChar char="•"/>
            </a:pPr>
            <a:r>
              <a:rPr lang="en-GB" dirty="0"/>
              <a:t>A filling station must be built on the railway route, generally at the terminus station</a:t>
            </a:r>
          </a:p>
        </p:txBody>
      </p:sp>
    </p:spTree>
    <p:extLst>
      <p:ext uri="{BB962C8B-B14F-4D97-AF65-F5344CB8AC3E}">
        <p14:creationId xmlns:p14="http://schemas.microsoft.com/office/powerpoint/2010/main" val="4088170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4" descr="Large preview of file Coradia iLint 201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124" t="5348" r="16810" b="6057"/>
          <a:stretch/>
        </p:blipFill>
        <p:spPr bwMode="auto">
          <a:xfrm>
            <a:off x="1055440" y="1542438"/>
            <a:ext cx="3392905" cy="3361576"/>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3"/>
          <p:cNvSpPr txBox="1"/>
          <p:nvPr/>
        </p:nvSpPr>
        <p:spPr>
          <a:xfrm>
            <a:off x="3359695" y="918237"/>
            <a:ext cx="3312368" cy="369332"/>
          </a:xfrm>
          <a:prstGeom prst="rect">
            <a:avLst/>
          </a:prstGeom>
          <a:noFill/>
        </p:spPr>
        <p:txBody>
          <a:bodyPr wrap="square" rtlCol="0">
            <a:spAutoFit/>
          </a:bodyPr>
          <a:lstStyle/>
          <a:p>
            <a:r>
              <a:rPr lang="en-GB" dirty="0"/>
              <a:t>CORADIA </a:t>
            </a:r>
            <a:r>
              <a:rPr lang="en-GB" dirty="0" err="1"/>
              <a:t>iLINT</a:t>
            </a:r>
            <a:r>
              <a:rPr lang="en-GB" dirty="0"/>
              <a:t> hydrogen train</a:t>
            </a:r>
          </a:p>
        </p:txBody>
      </p:sp>
      <p:sp>
        <p:nvSpPr>
          <p:cNvPr id="17" name="ZoneTexte 4"/>
          <p:cNvSpPr txBox="1"/>
          <p:nvPr/>
        </p:nvSpPr>
        <p:spPr>
          <a:xfrm>
            <a:off x="479375" y="5516297"/>
            <a:ext cx="6264696" cy="307777"/>
          </a:xfrm>
          <a:prstGeom prst="rect">
            <a:avLst/>
          </a:prstGeom>
          <a:noFill/>
        </p:spPr>
        <p:txBody>
          <a:bodyPr wrap="square" rtlCol="0">
            <a:spAutoFit/>
          </a:bodyPr>
          <a:lstStyle/>
          <a:p>
            <a:r>
              <a:rPr lang="en-GB" sz="1400" dirty="0"/>
              <a:t>Source: https://www.alstom.com/coradia-ilint-worlds-1st-hydrogen-powered-train</a:t>
            </a:r>
          </a:p>
        </p:txBody>
      </p:sp>
      <p:sp>
        <p:nvSpPr>
          <p:cNvPr id="18" name="ZoneTexte 11"/>
          <p:cNvSpPr txBox="1"/>
          <p:nvPr/>
        </p:nvSpPr>
        <p:spPr>
          <a:xfrm>
            <a:off x="955463" y="118895"/>
            <a:ext cx="3484353" cy="646331"/>
          </a:xfrm>
          <a:prstGeom prst="rect">
            <a:avLst/>
          </a:prstGeom>
          <a:noFill/>
        </p:spPr>
        <p:txBody>
          <a:bodyPr wrap="square" rtlCol="0">
            <a:spAutoFit/>
          </a:bodyPr>
          <a:lstStyle/>
          <a:p>
            <a:r>
              <a:rPr lang="en-GB" dirty="0">
                <a:solidFill>
                  <a:srgbClr val="FF0000"/>
                </a:solidFill>
              </a:rPr>
              <a:t>Electric vehicle using a fuel cell</a:t>
            </a:r>
          </a:p>
          <a:p>
            <a:r>
              <a:rPr lang="en-GB" dirty="0">
                <a:solidFill>
                  <a:schemeClr val="tx1">
                    <a:lumMod val="65000"/>
                    <a:lumOff val="35000"/>
                  </a:schemeClr>
                </a:solidFill>
              </a:rPr>
              <a:t>Example of the hydrogen train</a:t>
            </a:r>
          </a:p>
        </p:txBody>
      </p:sp>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99856" y="1542438"/>
            <a:ext cx="4250767" cy="3361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817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2" descr="Coradia iLint chart from Team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783" y="1335928"/>
            <a:ext cx="7248511" cy="4074163"/>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2"/>
          <p:cNvSpPr txBox="1"/>
          <p:nvPr/>
        </p:nvSpPr>
        <p:spPr>
          <a:xfrm>
            <a:off x="82389" y="5606370"/>
            <a:ext cx="6264696" cy="307777"/>
          </a:xfrm>
          <a:prstGeom prst="rect">
            <a:avLst/>
          </a:prstGeom>
          <a:noFill/>
        </p:spPr>
        <p:txBody>
          <a:bodyPr wrap="square" rtlCol="0">
            <a:spAutoFit/>
          </a:bodyPr>
          <a:lstStyle/>
          <a:p>
            <a:r>
              <a:rPr lang="en-GB" sz="1400" dirty="0"/>
              <a:t>Source: https://www.alstom.com/coradia-ilint-worlds-1st-hydrogen-powered-train</a:t>
            </a:r>
          </a:p>
        </p:txBody>
      </p:sp>
      <p:sp>
        <p:nvSpPr>
          <p:cNvPr id="17" name="ZoneTexte 7"/>
          <p:cNvSpPr txBox="1"/>
          <p:nvPr/>
        </p:nvSpPr>
        <p:spPr>
          <a:xfrm>
            <a:off x="3106725" y="864294"/>
            <a:ext cx="3312368" cy="369332"/>
          </a:xfrm>
          <a:prstGeom prst="rect">
            <a:avLst/>
          </a:prstGeom>
          <a:noFill/>
        </p:spPr>
        <p:txBody>
          <a:bodyPr wrap="square" rtlCol="0">
            <a:spAutoFit/>
          </a:bodyPr>
          <a:lstStyle/>
          <a:p>
            <a:r>
              <a:rPr lang="en-GB" dirty="0"/>
              <a:t>CORADIA </a:t>
            </a:r>
            <a:r>
              <a:rPr lang="en-GB" dirty="0" err="1"/>
              <a:t>iLINT</a:t>
            </a:r>
            <a:r>
              <a:rPr lang="en-GB" dirty="0"/>
              <a:t> hydrogen train</a:t>
            </a:r>
          </a:p>
        </p:txBody>
      </p:sp>
      <p:sp>
        <p:nvSpPr>
          <p:cNvPr id="18" name="ZoneTexte 11"/>
          <p:cNvSpPr txBox="1"/>
          <p:nvPr/>
        </p:nvSpPr>
        <p:spPr>
          <a:xfrm>
            <a:off x="558477" y="208968"/>
            <a:ext cx="3484353" cy="646331"/>
          </a:xfrm>
          <a:prstGeom prst="rect">
            <a:avLst/>
          </a:prstGeom>
          <a:noFill/>
        </p:spPr>
        <p:txBody>
          <a:bodyPr wrap="square" rtlCol="0">
            <a:spAutoFit/>
          </a:bodyPr>
          <a:lstStyle/>
          <a:p>
            <a:r>
              <a:rPr lang="en-GB" dirty="0">
                <a:solidFill>
                  <a:srgbClr val="FF0000"/>
                </a:solidFill>
              </a:rPr>
              <a:t>Electric vehicle using a fuel cell</a:t>
            </a:r>
          </a:p>
          <a:p>
            <a:r>
              <a:rPr lang="en-GB" dirty="0">
                <a:solidFill>
                  <a:schemeClr val="tx1">
                    <a:lumMod val="65000"/>
                    <a:lumOff val="35000"/>
                  </a:schemeClr>
                </a:solidFill>
              </a:rPr>
              <a:t>Example of the hydrogen train</a:t>
            </a:r>
          </a:p>
        </p:txBody>
      </p:sp>
    </p:spTree>
    <p:extLst>
      <p:ext uri="{BB962C8B-B14F-4D97-AF65-F5344CB8AC3E}">
        <p14:creationId xmlns:p14="http://schemas.microsoft.com/office/powerpoint/2010/main" val="3866601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2" descr="Zillertal4-B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7607" y="1449650"/>
            <a:ext cx="5087711" cy="3812392"/>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3"/>
          <p:cNvSpPr txBox="1"/>
          <p:nvPr/>
        </p:nvSpPr>
        <p:spPr>
          <a:xfrm>
            <a:off x="337366" y="5626115"/>
            <a:ext cx="6192688" cy="307777"/>
          </a:xfrm>
          <a:prstGeom prst="rect">
            <a:avLst/>
          </a:prstGeom>
          <a:noFill/>
        </p:spPr>
        <p:txBody>
          <a:bodyPr wrap="square" rtlCol="0">
            <a:spAutoFit/>
          </a:bodyPr>
          <a:lstStyle/>
          <a:p>
            <a:r>
              <a:rPr lang="en-GB" sz="1400" dirty="0"/>
              <a:t>Source: https://www.molinari-rail.com/it/projects/zillertalbahn-hydrogen-train/</a:t>
            </a:r>
          </a:p>
        </p:txBody>
      </p:sp>
      <p:sp>
        <p:nvSpPr>
          <p:cNvPr id="17" name="ZoneTexte 4"/>
          <p:cNvSpPr txBox="1"/>
          <p:nvPr/>
        </p:nvSpPr>
        <p:spPr>
          <a:xfrm>
            <a:off x="3289694" y="1008310"/>
            <a:ext cx="3744416" cy="369332"/>
          </a:xfrm>
          <a:prstGeom prst="rect">
            <a:avLst/>
          </a:prstGeom>
          <a:noFill/>
        </p:spPr>
        <p:txBody>
          <a:bodyPr wrap="square" rtlCol="0">
            <a:spAutoFit/>
          </a:bodyPr>
          <a:lstStyle/>
          <a:p>
            <a:r>
              <a:rPr lang="en-GB" dirty="0" smtClean="0"/>
              <a:t>Hydrogen </a:t>
            </a:r>
            <a:r>
              <a:rPr lang="en-GB" dirty="0"/>
              <a:t>train </a:t>
            </a:r>
            <a:r>
              <a:rPr lang="en-GB" dirty="0" smtClean="0"/>
              <a:t>project in </a:t>
            </a:r>
            <a:r>
              <a:rPr lang="en-GB" dirty="0"/>
              <a:t>Austria</a:t>
            </a:r>
          </a:p>
        </p:txBody>
      </p:sp>
      <p:sp>
        <p:nvSpPr>
          <p:cNvPr id="18" name="ZoneTexte 12"/>
          <p:cNvSpPr txBox="1"/>
          <p:nvPr/>
        </p:nvSpPr>
        <p:spPr>
          <a:xfrm>
            <a:off x="813454" y="208968"/>
            <a:ext cx="3484353" cy="646331"/>
          </a:xfrm>
          <a:prstGeom prst="rect">
            <a:avLst/>
          </a:prstGeom>
          <a:noFill/>
        </p:spPr>
        <p:txBody>
          <a:bodyPr wrap="square" rtlCol="0">
            <a:spAutoFit/>
          </a:bodyPr>
          <a:lstStyle/>
          <a:p>
            <a:r>
              <a:rPr lang="en-GB" dirty="0">
                <a:solidFill>
                  <a:srgbClr val="FF0000"/>
                </a:solidFill>
              </a:rPr>
              <a:t>Electric vehicle using a fuel cell</a:t>
            </a:r>
          </a:p>
          <a:p>
            <a:r>
              <a:rPr lang="en-GB" dirty="0">
                <a:solidFill>
                  <a:schemeClr val="tx1">
                    <a:lumMod val="65000"/>
                    <a:lumOff val="35000"/>
                  </a:schemeClr>
                </a:solidFill>
              </a:rPr>
              <a:t>Example of the hydrogen train</a:t>
            </a:r>
          </a:p>
        </p:txBody>
      </p:sp>
    </p:spTree>
    <p:extLst>
      <p:ext uri="{BB962C8B-B14F-4D97-AF65-F5344CB8AC3E}">
        <p14:creationId xmlns:p14="http://schemas.microsoft.com/office/powerpoint/2010/main" val="2711166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2" descr="Résultat de recherche d'images pour &quot;hydrogen trains&quot;">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4297" y="1737682"/>
            <a:ext cx="4922578" cy="3168352"/>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2"/>
          <p:cNvSpPr txBox="1"/>
          <p:nvPr/>
        </p:nvSpPr>
        <p:spPr>
          <a:xfrm>
            <a:off x="467797" y="5606370"/>
            <a:ext cx="5616624" cy="307777"/>
          </a:xfrm>
          <a:prstGeom prst="rect">
            <a:avLst/>
          </a:prstGeom>
          <a:noFill/>
        </p:spPr>
        <p:txBody>
          <a:bodyPr wrap="square" rtlCol="0">
            <a:spAutoFit/>
          </a:bodyPr>
          <a:lstStyle/>
          <a:p>
            <a:r>
              <a:rPr lang="en-GB" sz="1400" dirty="0"/>
              <a:t>Source: https://www.bnsf.com/communities/environmental/fuel.html</a:t>
            </a:r>
          </a:p>
        </p:txBody>
      </p:sp>
      <p:sp>
        <p:nvSpPr>
          <p:cNvPr id="17" name="ZoneTexte 4"/>
          <p:cNvSpPr txBox="1"/>
          <p:nvPr/>
        </p:nvSpPr>
        <p:spPr>
          <a:xfrm>
            <a:off x="3370401" y="1008310"/>
            <a:ext cx="3356936" cy="369332"/>
          </a:xfrm>
          <a:prstGeom prst="rect">
            <a:avLst/>
          </a:prstGeom>
          <a:noFill/>
        </p:spPr>
        <p:txBody>
          <a:bodyPr wrap="square" rtlCol="0">
            <a:spAutoFit/>
          </a:bodyPr>
          <a:lstStyle/>
          <a:p>
            <a:r>
              <a:rPr lang="en-GB" dirty="0"/>
              <a:t>Hydrogen locomotive from </a:t>
            </a:r>
            <a:r>
              <a:rPr lang="en-GB" dirty="0" smtClean="0"/>
              <a:t>BNSF</a:t>
            </a:r>
            <a:endParaRPr lang="en-GB" dirty="0"/>
          </a:p>
        </p:txBody>
      </p:sp>
      <p:sp>
        <p:nvSpPr>
          <p:cNvPr id="18" name="ZoneTexte 12"/>
          <p:cNvSpPr txBox="1"/>
          <p:nvPr/>
        </p:nvSpPr>
        <p:spPr>
          <a:xfrm>
            <a:off x="894161" y="208968"/>
            <a:ext cx="3772385" cy="646331"/>
          </a:xfrm>
          <a:prstGeom prst="rect">
            <a:avLst/>
          </a:prstGeom>
          <a:noFill/>
        </p:spPr>
        <p:txBody>
          <a:bodyPr wrap="square" rtlCol="0">
            <a:spAutoFit/>
          </a:bodyPr>
          <a:lstStyle/>
          <a:p>
            <a:r>
              <a:rPr lang="en-GB" dirty="0">
                <a:solidFill>
                  <a:srgbClr val="FF0000"/>
                </a:solidFill>
              </a:rPr>
              <a:t>Electric vehicle using a fuel cell</a:t>
            </a:r>
          </a:p>
          <a:p>
            <a:r>
              <a:rPr lang="en-GB" dirty="0">
                <a:solidFill>
                  <a:schemeClr val="tx1">
                    <a:lumMod val="65000"/>
                    <a:lumOff val="35000"/>
                  </a:schemeClr>
                </a:solidFill>
              </a:rPr>
              <a:t>Example of the hydrogen locomotive</a:t>
            </a:r>
          </a:p>
        </p:txBody>
      </p:sp>
    </p:spTree>
    <p:extLst>
      <p:ext uri="{BB962C8B-B14F-4D97-AF65-F5344CB8AC3E}">
        <p14:creationId xmlns:p14="http://schemas.microsoft.com/office/powerpoint/2010/main" val="3642233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0"/>
          <p:cNvSpPr txBox="1"/>
          <p:nvPr/>
        </p:nvSpPr>
        <p:spPr>
          <a:xfrm>
            <a:off x="442564" y="347467"/>
            <a:ext cx="3772385" cy="369332"/>
          </a:xfrm>
          <a:prstGeom prst="rect">
            <a:avLst/>
          </a:prstGeom>
          <a:noFill/>
        </p:spPr>
        <p:txBody>
          <a:bodyPr wrap="square" rtlCol="0">
            <a:spAutoFit/>
          </a:bodyPr>
          <a:lstStyle/>
          <a:p>
            <a:r>
              <a:rPr lang="en-GB" dirty="0">
                <a:solidFill>
                  <a:srgbClr val="FF0000"/>
                </a:solidFill>
              </a:rPr>
              <a:t>Applications in space</a:t>
            </a:r>
          </a:p>
        </p:txBody>
      </p:sp>
      <p:sp>
        <p:nvSpPr>
          <p:cNvPr id="16" name="ZoneTexte 1"/>
          <p:cNvSpPr txBox="1"/>
          <p:nvPr/>
        </p:nvSpPr>
        <p:spPr>
          <a:xfrm>
            <a:off x="567478" y="887395"/>
            <a:ext cx="8136904" cy="3831818"/>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First developments and use of hydrogen fuel cells have been made for space applications</a:t>
            </a:r>
          </a:p>
          <a:p>
            <a:pPr marL="285750" indent="-285750">
              <a:lnSpc>
                <a:spcPct val="150000"/>
              </a:lnSpc>
              <a:buFont typeface="Arial" panose="020B0604020202020204" pitchFamily="34" charset="0"/>
              <a:buChar char="•"/>
            </a:pPr>
            <a:r>
              <a:rPr lang="en-GB" dirty="0"/>
              <a:t>In this case </a:t>
            </a:r>
            <a:r>
              <a:rPr lang="en-GB" dirty="0" smtClean="0"/>
              <a:t>hydrogen </a:t>
            </a:r>
            <a:r>
              <a:rPr lang="en-GB" dirty="0"/>
              <a:t>and oxygen </a:t>
            </a:r>
            <a:r>
              <a:rPr lang="en-GB" dirty="0" smtClean="0"/>
              <a:t>are used directly to </a:t>
            </a:r>
            <a:r>
              <a:rPr lang="en-GB" dirty="0"/>
              <a:t>produce electricity and </a:t>
            </a:r>
            <a:r>
              <a:rPr lang="en-GB" dirty="0" smtClean="0"/>
              <a:t>water as </a:t>
            </a:r>
            <a:r>
              <a:rPr lang="en-GB" dirty="0"/>
              <a:t>there is no air in space </a:t>
            </a:r>
          </a:p>
          <a:p>
            <a:pPr marL="285750" indent="-285750">
              <a:lnSpc>
                <a:spcPct val="150000"/>
              </a:lnSpc>
              <a:buFont typeface="Arial" panose="020B0604020202020204" pitchFamily="34" charset="0"/>
              <a:buChar char="•"/>
            </a:pPr>
            <a:r>
              <a:rPr lang="en-GB" dirty="0"/>
              <a:t>This solution is </a:t>
            </a:r>
            <a:r>
              <a:rPr lang="en-GB" dirty="0" smtClean="0"/>
              <a:t>lighter </a:t>
            </a:r>
            <a:r>
              <a:rPr lang="en-GB" dirty="0"/>
              <a:t>than using batteries</a:t>
            </a:r>
          </a:p>
          <a:p>
            <a:pPr marL="285750" indent="-285750">
              <a:lnSpc>
                <a:spcPct val="150000"/>
              </a:lnSpc>
              <a:buFont typeface="Arial" panose="020B0604020202020204" pitchFamily="34" charset="0"/>
              <a:buChar char="•"/>
            </a:pPr>
            <a:r>
              <a:rPr lang="en-GB" dirty="0"/>
              <a:t>A fuel cell can deliver more energy for a given volume, </a:t>
            </a:r>
            <a:r>
              <a:rPr lang="en-GB" dirty="0" smtClean="0"/>
              <a:t>so tanks need sizing correctly</a:t>
            </a:r>
            <a:endParaRPr lang="en-GB" dirty="0"/>
          </a:p>
          <a:p>
            <a:pPr marL="285750" indent="-285750">
              <a:lnSpc>
                <a:spcPct val="150000"/>
              </a:lnSpc>
              <a:buFont typeface="Arial" panose="020B0604020202020204" pitchFamily="34" charset="0"/>
              <a:buChar char="•"/>
            </a:pPr>
            <a:r>
              <a:rPr lang="en-GB" dirty="0"/>
              <a:t>For some spaceships like </a:t>
            </a:r>
            <a:r>
              <a:rPr lang="en-GB" dirty="0" smtClean="0"/>
              <a:t>the Arianne</a:t>
            </a:r>
            <a:r>
              <a:rPr lang="en-GB" dirty="0"/>
              <a:t>, hydrogen and oxygen are also used for the propulsion of the second stage</a:t>
            </a:r>
          </a:p>
        </p:txBody>
      </p:sp>
    </p:spTree>
    <p:extLst>
      <p:ext uri="{BB962C8B-B14F-4D97-AF65-F5344CB8AC3E}">
        <p14:creationId xmlns:p14="http://schemas.microsoft.com/office/powerpoint/2010/main" val="3297380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Image 32" descr="sigle_campus_alpha_ppt.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86382" y="995919"/>
            <a:ext cx="2724150" cy="4105275"/>
          </a:xfrm>
          <a:prstGeom prst="rect">
            <a:avLst/>
          </a:prstGeom>
          <a:noFill/>
          <a:ln w="9525">
            <a:noFill/>
            <a:miter lim="800000"/>
            <a:headEnd/>
            <a:tailEnd/>
          </a:ln>
        </p:spPr>
      </p:pic>
      <p:pic>
        <p:nvPicPr>
          <p:cNvPr id="1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1719" y="798278"/>
            <a:ext cx="8345982" cy="4957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TextBox 1"/>
          <p:cNvSpPr txBox="1">
            <a:spLocks noChangeArrowheads="1"/>
          </p:cNvSpPr>
          <p:nvPr/>
        </p:nvSpPr>
        <p:spPr bwMode="auto">
          <a:xfrm>
            <a:off x="5515345" y="385526"/>
            <a:ext cx="3708721" cy="369887"/>
          </a:xfrm>
          <a:prstGeom prst="rect">
            <a:avLst/>
          </a:prstGeom>
          <a:noFill/>
          <a:ln w="9525">
            <a:noFill/>
            <a:miter lim="800000"/>
            <a:headEnd/>
            <a:tailEnd/>
          </a:ln>
        </p:spPr>
        <p:txBody>
          <a:bodyPr wrap="square">
            <a:spAutoFit/>
          </a:bodyPr>
          <a:lstStyle/>
          <a:p>
            <a:r>
              <a:rPr lang="en-GB" dirty="0"/>
              <a:t>1962 – 1966: Space program GEMINI</a:t>
            </a:r>
          </a:p>
        </p:txBody>
      </p:sp>
      <p:sp>
        <p:nvSpPr>
          <p:cNvPr id="18" name="ZoneTexte 10"/>
          <p:cNvSpPr txBox="1"/>
          <p:nvPr/>
        </p:nvSpPr>
        <p:spPr>
          <a:xfrm>
            <a:off x="699153" y="162801"/>
            <a:ext cx="3772385" cy="369332"/>
          </a:xfrm>
          <a:prstGeom prst="rect">
            <a:avLst/>
          </a:prstGeom>
          <a:noFill/>
        </p:spPr>
        <p:txBody>
          <a:bodyPr wrap="square" rtlCol="0">
            <a:spAutoFit/>
          </a:bodyPr>
          <a:lstStyle/>
          <a:p>
            <a:r>
              <a:rPr lang="en-GB" dirty="0">
                <a:solidFill>
                  <a:srgbClr val="FF0000"/>
                </a:solidFill>
              </a:rPr>
              <a:t>Applications in space</a:t>
            </a:r>
          </a:p>
        </p:txBody>
      </p:sp>
    </p:spTree>
    <p:extLst>
      <p:ext uri="{BB962C8B-B14F-4D97-AF65-F5344CB8AC3E}">
        <p14:creationId xmlns:p14="http://schemas.microsoft.com/office/powerpoint/2010/main" val="197506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Image 32" descr="sigle_campus_alpha_ppt.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82554" y="995919"/>
            <a:ext cx="2724150" cy="4105275"/>
          </a:xfrm>
          <a:prstGeom prst="rect">
            <a:avLst/>
          </a:prstGeom>
          <a:noFill/>
          <a:ln w="9525">
            <a:noFill/>
            <a:miter lim="800000"/>
            <a:headEnd/>
            <a:tailEnd/>
          </a:ln>
        </p:spPr>
      </p:pic>
      <p:sp>
        <p:nvSpPr>
          <p:cNvPr id="16" name="TextBox 1"/>
          <p:cNvSpPr txBox="1">
            <a:spLocks noChangeArrowheads="1"/>
          </p:cNvSpPr>
          <p:nvPr/>
        </p:nvSpPr>
        <p:spPr bwMode="auto">
          <a:xfrm>
            <a:off x="6096917" y="328787"/>
            <a:ext cx="2619821" cy="369332"/>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prstClr val="black"/>
                </a:solidFill>
                <a:effectLst/>
                <a:uLnTx/>
                <a:uFillTx/>
              </a:rPr>
              <a:t>1981 : The space shuttle</a:t>
            </a:r>
          </a:p>
        </p:txBody>
      </p:sp>
      <p:pic>
        <p:nvPicPr>
          <p:cNvPr id="17" name="Picture 2"/>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23293" y="755412"/>
            <a:ext cx="8061266" cy="5012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8" name="ZoneTexte 11"/>
          <p:cNvSpPr txBox="1"/>
          <p:nvPr/>
        </p:nvSpPr>
        <p:spPr>
          <a:xfrm>
            <a:off x="295325" y="162801"/>
            <a:ext cx="2376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0000"/>
                </a:solidFill>
                <a:effectLst/>
                <a:uLnTx/>
                <a:uFillTx/>
              </a:rPr>
              <a:t>Applications in space</a:t>
            </a:r>
          </a:p>
        </p:txBody>
      </p:sp>
    </p:spTree>
    <p:extLst>
      <p:ext uri="{BB962C8B-B14F-4D97-AF65-F5344CB8AC3E}">
        <p14:creationId xmlns:p14="http://schemas.microsoft.com/office/powerpoint/2010/main" val="1030808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1"/>
          <p:cNvSpPr txBox="1"/>
          <p:nvPr/>
        </p:nvSpPr>
        <p:spPr>
          <a:xfrm>
            <a:off x="647861" y="250456"/>
            <a:ext cx="6508689" cy="452432"/>
          </a:xfrm>
          <a:prstGeom prst="rect">
            <a:avLst/>
          </a:prstGeom>
          <a:noFill/>
        </p:spPr>
        <p:txBody>
          <a:bodyPr wrap="square" rtlCol="0">
            <a:spAutoFit/>
          </a:bodyPr>
          <a:lstStyle/>
          <a:p>
            <a:pPr lvl="0">
              <a:lnSpc>
                <a:spcPct val="130000"/>
              </a:lnSpc>
            </a:pPr>
            <a:r>
              <a:rPr lang="en-GB" dirty="0">
                <a:solidFill>
                  <a:srgbClr val="FF0000"/>
                </a:solidFill>
              </a:rPr>
              <a:t>Combined Heat Power (CHP) for the energy sector and for houses</a:t>
            </a:r>
          </a:p>
        </p:txBody>
      </p:sp>
      <p:sp>
        <p:nvSpPr>
          <p:cNvPr id="16" name="ZoneTexte 1"/>
          <p:cNvSpPr txBox="1"/>
          <p:nvPr/>
        </p:nvSpPr>
        <p:spPr>
          <a:xfrm>
            <a:off x="647861" y="898529"/>
            <a:ext cx="8164873" cy="4662815"/>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CHP means that we valorise electricity and heat in the same place</a:t>
            </a:r>
          </a:p>
          <a:p>
            <a:pPr marL="285750" indent="-285750">
              <a:lnSpc>
                <a:spcPct val="150000"/>
              </a:lnSpc>
              <a:buFont typeface="Arial" panose="020B0604020202020204" pitchFamily="34" charset="0"/>
              <a:buChar char="•"/>
            </a:pPr>
            <a:r>
              <a:rPr lang="en-GB" dirty="0"/>
              <a:t>The fuel cell efficiency is about 60%</a:t>
            </a:r>
          </a:p>
          <a:p>
            <a:pPr marL="285750" indent="-285750">
              <a:lnSpc>
                <a:spcPct val="150000"/>
              </a:lnSpc>
              <a:buFont typeface="Arial" panose="020B0604020202020204" pitchFamily="34" charset="0"/>
              <a:buChar char="•"/>
            </a:pPr>
            <a:r>
              <a:rPr lang="en-GB" dirty="0"/>
              <a:t>The fuel cell </a:t>
            </a:r>
            <a:r>
              <a:rPr lang="en-GB" dirty="0" smtClean="0"/>
              <a:t>therefore produces 40</a:t>
            </a:r>
            <a:r>
              <a:rPr lang="en-GB" dirty="0"/>
              <a:t>% of heat</a:t>
            </a:r>
          </a:p>
          <a:p>
            <a:pPr marL="285750" indent="-285750">
              <a:lnSpc>
                <a:spcPct val="150000"/>
              </a:lnSpc>
              <a:buFont typeface="Arial" panose="020B0604020202020204" pitchFamily="34" charset="0"/>
              <a:buChar char="•"/>
            </a:pPr>
            <a:r>
              <a:rPr lang="en-GB" dirty="0"/>
              <a:t>If we valorise both, the theoretical efficiency is 100% ! </a:t>
            </a:r>
          </a:p>
          <a:p>
            <a:pPr marL="285750" indent="-285750">
              <a:lnSpc>
                <a:spcPct val="150000"/>
              </a:lnSpc>
              <a:buFont typeface="Arial" panose="020B0604020202020204" pitchFamily="34" charset="0"/>
              <a:buChar char="•"/>
            </a:pPr>
            <a:r>
              <a:rPr lang="en-GB" dirty="0"/>
              <a:t>For stationary applications the fuel is generally natural gas (methane CH</a:t>
            </a:r>
            <a:r>
              <a:rPr lang="en-GB" baseline="-25000" dirty="0"/>
              <a:t>4</a:t>
            </a:r>
            <a:r>
              <a:rPr lang="en-GB" dirty="0"/>
              <a:t>)</a:t>
            </a:r>
          </a:p>
          <a:p>
            <a:pPr marL="285750" indent="-285750">
              <a:lnSpc>
                <a:spcPct val="150000"/>
              </a:lnSpc>
              <a:buFont typeface="Arial" panose="020B0604020202020204" pitchFamily="34" charset="0"/>
              <a:buChar char="•"/>
            </a:pPr>
            <a:r>
              <a:rPr lang="en-GB" dirty="0" smtClean="0"/>
              <a:t>Natural gas </a:t>
            </a:r>
            <a:r>
              <a:rPr lang="en-GB" dirty="0"/>
              <a:t>CH</a:t>
            </a:r>
            <a:r>
              <a:rPr lang="en-GB" baseline="-25000" dirty="0"/>
              <a:t>4 </a:t>
            </a:r>
            <a:r>
              <a:rPr lang="en-GB" dirty="0"/>
              <a:t>is reformed into hydrogen H</a:t>
            </a:r>
            <a:r>
              <a:rPr lang="en-GB" baseline="-25000" dirty="0"/>
              <a:t>2</a:t>
            </a:r>
            <a:r>
              <a:rPr lang="en-GB" dirty="0"/>
              <a:t> and carbon dioxide </a:t>
            </a:r>
            <a:r>
              <a:rPr lang="en-GB" dirty="0" smtClean="0"/>
              <a:t>CO</a:t>
            </a:r>
            <a:r>
              <a:rPr lang="en-GB" baseline="-25000" dirty="0" smtClean="0"/>
              <a:t>2</a:t>
            </a:r>
            <a:endParaRPr lang="en-GB" dirty="0"/>
          </a:p>
          <a:p>
            <a:pPr marL="285750" indent="-285750">
              <a:lnSpc>
                <a:spcPct val="150000"/>
              </a:lnSpc>
              <a:buFont typeface="Arial" panose="020B0604020202020204" pitchFamily="34" charset="0"/>
              <a:buChar char="•"/>
            </a:pPr>
            <a:r>
              <a:rPr lang="en-GB" dirty="0"/>
              <a:t>Hydrogen is then used in the fuel cell to produce electricity and heat</a:t>
            </a:r>
          </a:p>
          <a:p>
            <a:pPr marL="285750" indent="-285750">
              <a:lnSpc>
                <a:spcPct val="150000"/>
              </a:lnSpc>
              <a:buFont typeface="Arial" panose="020B0604020202020204" pitchFamily="34" charset="0"/>
              <a:buChar char="•"/>
            </a:pPr>
            <a:r>
              <a:rPr lang="en-GB" dirty="0"/>
              <a:t>This principle may be used </a:t>
            </a:r>
            <a:r>
              <a:rPr lang="en-GB" dirty="0" smtClean="0"/>
              <a:t>on </a:t>
            </a:r>
            <a:r>
              <a:rPr lang="en-GB" dirty="0"/>
              <a:t>different </a:t>
            </a:r>
            <a:r>
              <a:rPr lang="en-GB" dirty="0" smtClean="0"/>
              <a:t>scales; </a:t>
            </a:r>
            <a:r>
              <a:rPr lang="en-GB" dirty="0"/>
              <a:t>for the energy sector in an energy production plant or for personal houses</a:t>
            </a:r>
          </a:p>
          <a:p>
            <a:pPr marL="285750" indent="-285750">
              <a:lnSpc>
                <a:spcPct val="150000"/>
              </a:lnSpc>
              <a:buFont typeface="Arial" panose="020B0604020202020204" pitchFamily="34" charset="0"/>
              <a:buChar char="•"/>
            </a:pPr>
            <a:r>
              <a:rPr lang="en-GB" dirty="0"/>
              <a:t>D</a:t>
            </a:r>
            <a:r>
              <a:rPr lang="en-GB" dirty="0" smtClean="0"/>
              <a:t>ifferent </a:t>
            </a:r>
            <a:r>
              <a:rPr lang="en-GB" dirty="0"/>
              <a:t>technologies like SOFC (solid </a:t>
            </a:r>
            <a:r>
              <a:rPr lang="en-GB" dirty="0" smtClean="0"/>
              <a:t>oxide </a:t>
            </a:r>
            <a:r>
              <a:rPr lang="en-GB" dirty="0"/>
              <a:t>fuel </a:t>
            </a:r>
            <a:r>
              <a:rPr lang="en-GB" dirty="0" smtClean="0"/>
              <a:t>cells) </a:t>
            </a:r>
            <a:r>
              <a:rPr lang="en-GB" dirty="0"/>
              <a:t>or MCFC (molten carbonate fuel </a:t>
            </a:r>
            <a:r>
              <a:rPr lang="en-GB" dirty="0" smtClean="0"/>
              <a:t>cells) </a:t>
            </a:r>
            <a:r>
              <a:rPr lang="en-GB" dirty="0"/>
              <a:t>all </a:t>
            </a:r>
            <a:r>
              <a:rPr lang="en-GB" dirty="0" smtClean="0"/>
              <a:t>work </a:t>
            </a:r>
            <a:r>
              <a:rPr lang="en-GB" dirty="0"/>
              <a:t>at high temperatures</a:t>
            </a:r>
          </a:p>
        </p:txBody>
      </p:sp>
    </p:spTree>
    <p:extLst>
      <p:ext uri="{BB962C8B-B14F-4D97-AF65-F5344CB8AC3E}">
        <p14:creationId xmlns:p14="http://schemas.microsoft.com/office/powerpoint/2010/main" val="4110381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8"/>
          <p:cNvSpPr txBox="1"/>
          <p:nvPr/>
        </p:nvSpPr>
        <p:spPr>
          <a:xfrm>
            <a:off x="1978690" y="514186"/>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pic>
        <p:nvPicPr>
          <p:cNvPr id="16" name="Image 12" descr="Figure_8_U2.jp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660504" y="563940"/>
            <a:ext cx="3323928" cy="500930"/>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493222537"/>
              </p:ext>
            </p:extLst>
          </p:nvPr>
        </p:nvGraphicFramePr>
        <p:xfrm>
          <a:off x="1031744" y="1283085"/>
          <a:ext cx="9680015" cy="1854200"/>
        </p:xfrm>
        <a:graphic>
          <a:graphicData uri="http://schemas.openxmlformats.org/drawingml/2006/table">
            <a:tbl>
              <a:tblPr firstRow="1" bandRow="1">
                <a:tableStyleId>{5C22544A-7EE6-4342-B048-85BDC9FD1C3A}</a:tableStyleId>
              </a:tblPr>
              <a:tblGrid>
                <a:gridCol w="1936003">
                  <a:extLst>
                    <a:ext uri="{9D8B030D-6E8A-4147-A177-3AD203B41FA5}">
                      <a16:colId xmlns:a16="http://schemas.microsoft.com/office/drawing/2014/main" val="2955638238"/>
                    </a:ext>
                  </a:extLst>
                </a:gridCol>
                <a:gridCol w="1936003">
                  <a:extLst>
                    <a:ext uri="{9D8B030D-6E8A-4147-A177-3AD203B41FA5}">
                      <a16:colId xmlns:a16="http://schemas.microsoft.com/office/drawing/2014/main" val="652881667"/>
                    </a:ext>
                  </a:extLst>
                </a:gridCol>
                <a:gridCol w="1936003">
                  <a:extLst>
                    <a:ext uri="{9D8B030D-6E8A-4147-A177-3AD203B41FA5}">
                      <a16:colId xmlns:a16="http://schemas.microsoft.com/office/drawing/2014/main" val="2306116536"/>
                    </a:ext>
                  </a:extLst>
                </a:gridCol>
                <a:gridCol w="1936003">
                  <a:extLst>
                    <a:ext uri="{9D8B030D-6E8A-4147-A177-3AD203B41FA5}">
                      <a16:colId xmlns:a16="http://schemas.microsoft.com/office/drawing/2014/main" val="2903107868"/>
                    </a:ext>
                  </a:extLst>
                </a:gridCol>
                <a:gridCol w="1936003">
                  <a:extLst>
                    <a:ext uri="{9D8B030D-6E8A-4147-A177-3AD203B41FA5}">
                      <a16:colId xmlns:a16="http://schemas.microsoft.com/office/drawing/2014/main" val="2283089295"/>
                    </a:ext>
                  </a:extLst>
                </a:gridCol>
              </a:tblGrid>
              <a:tr h="370840">
                <a:tc>
                  <a:txBody>
                    <a:bodyPr/>
                    <a:lstStyle/>
                    <a:p>
                      <a:r>
                        <a:rPr lang="en-GB" dirty="0" smtClean="0"/>
                        <a:t>Characteristics</a:t>
                      </a:r>
                      <a:endParaRPr lang="en-GB" dirty="0"/>
                    </a:p>
                  </a:txBody>
                  <a:tcPr/>
                </a:tc>
                <a:tc>
                  <a:txBody>
                    <a:bodyPr/>
                    <a:lstStyle/>
                    <a:p>
                      <a:r>
                        <a:rPr lang="en-GB" dirty="0" smtClean="0"/>
                        <a:t>Toyota </a:t>
                      </a:r>
                      <a:r>
                        <a:rPr lang="en-GB" dirty="0" err="1" smtClean="0"/>
                        <a:t>Mirai</a:t>
                      </a:r>
                      <a:endParaRPr lang="en-GB" dirty="0"/>
                    </a:p>
                  </a:txBody>
                  <a:tcPr/>
                </a:tc>
                <a:tc>
                  <a:txBody>
                    <a:bodyPr/>
                    <a:lstStyle/>
                    <a:p>
                      <a:r>
                        <a:rPr lang="en-GB" dirty="0" smtClean="0"/>
                        <a:t>Hyundai ix35</a:t>
                      </a:r>
                      <a:endParaRPr lang="en-GB" dirty="0"/>
                    </a:p>
                  </a:txBody>
                  <a:tcPr/>
                </a:tc>
                <a:tc>
                  <a:txBody>
                    <a:bodyPr/>
                    <a:lstStyle/>
                    <a:p>
                      <a:r>
                        <a:rPr lang="en-GB" dirty="0" smtClean="0"/>
                        <a:t>Honda Clarity</a:t>
                      </a:r>
                      <a:endParaRPr lang="en-GB" dirty="0"/>
                    </a:p>
                  </a:txBody>
                  <a:tcPr/>
                </a:tc>
                <a:tc>
                  <a:txBody>
                    <a:bodyPr/>
                    <a:lstStyle/>
                    <a:p>
                      <a:r>
                        <a:rPr lang="en-GB" dirty="0" smtClean="0"/>
                        <a:t>Mercedes</a:t>
                      </a:r>
                      <a:r>
                        <a:rPr lang="en-GB" baseline="0" dirty="0" smtClean="0"/>
                        <a:t> B</a:t>
                      </a:r>
                      <a:endParaRPr lang="en-GB" dirty="0"/>
                    </a:p>
                  </a:txBody>
                  <a:tcPr/>
                </a:tc>
                <a:extLst>
                  <a:ext uri="{0D108BD9-81ED-4DB2-BD59-A6C34878D82A}">
                    <a16:rowId xmlns:a16="http://schemas.microsoft.com/office/drawing/2014/main" val="2513889254"/>
                  </a:ext>
                </a:extLst>
              </a:tr>
              <a:tr h="370840">
                <a:tc>
                  <a:txBody>
                    <a:bodyPr/>
                    <a:lstStyle/>
                    <a:p>
                      <a:r>
                        <a:rPr lang="en-GB" sz="1400" dirty="0" smtClean="0"/>
                        <a:t>Motor power (kW)</a:t>
                      </a:r>
                      <a:endParaRPr lang="en-GB" sz="1400" dirty="0"/>
                    </a:p>
                  </a:txBody>
                  <a:tcPr/>
                </a:tc>
                <a:tc>
                  <a:txBody>
                    <a:bodyPr/>
                    <a:lstStyle/>
                    <a:p>
                      <a:pPr algn="ctr"/>
                      <a:r>
                        <a:rPr lang="en-GB" sz="1400" dirty="0" smtClean="0"/>
                        <a:t>113</a:t>
                      </a:r>
                      <a:endParaRPr lang="en-GB" sz="1400" dirty="0"/>
                    </a:p>
                  </a:txBody>
                  <a:tcPr/>
                </a:tc>
                <a:tc>
                  <a:txBody>
                    <a:bodyPr/>
                    <a:lstStyle/>
                    <a:p>
                      <a:pPr algn="ctr"/>
                      <a:r>
                        <a:rPr lang="en-GB" sz="1400" dirty="0" smtClean="0"/>
                        <a:t>100</a:t>
                      </a:r>
                      <a:endParaRPr lang="en-GB" sz="1400" dirty="0"/>
                    </a:p>
                  </a:txBody>
                  <a:tcPr/>
                </a:tc>
                <a:tc>
                  <a:txBody>
                    <a:bodyPr/>
                    <a:lstStyle/>
                    <a:p>
                      <a:pPr algn="ctr"/>
                      <a:r>
                        <a:rPr lang="en-GB" sz="1400" dirty="0" smtClean="0"/>
                        <a:t>130</a:t>
                      </a:r>
                      <a:endParaRPr lang="en-GB" sz="1400" dirty="0"/>
                    </a:p>
                  </a:txBody>
                  <a:tcPr/>
                </a:tc>
                <a:tc>
                  <a:txBody>
                    <a:bodyPr/>
                    <a:lstStyle/>
                    <a:p>
                      <a:pPr algn="ctr"/>
                      <a:r>
                        <a:rPr lang="en-GB" sz="1400" dirty="0" smtClean="0"/>
                        <a:t>100</a:t>
                      </a:r>
                      <a:endParaRPr lang="en-GB" sz="1400" dirty="0"/>
                    </a:p>
                  </a:txBody>
                  <a:tcPr/>
                </a:tc>
                <a:extLst>
                  <a:ext uri="{0D108BD9-81ED-4DB2-BD59-A6C34878D82A}">
                    <a16:rowId xmlns:a16="http://schemas.microsoft.com/office/drawing/2014/main" val="933335477"/>
                  </a:ext>
                </a:extLst>
              </a:tr>
              <a:tr h="370840">
                <a:tc>
                  <a:txBody>
                    <a:bodyPr/>
                    <a:lstStyle/>
                    <a:p>
                      <a:r>
                        <a:rPr lang="en-GB" sz="1400" dirty="0" smtClean="0"/>
                        <a:t>FC power (kW)</a:t>
                      </a:r>
                      <a:endParaRPr lang="en-GB" sz="1400" dirty="0"/>
                    </a:p>
                  </a:txBody>
                  <a:tcPr/>
                </a:tc>
                <a:tc>
                  <a:txBody>
                    <a:bodyPr/>
                    <a:lstStyle/>
                    <a:p>
                      <a:pPr algn="ctr"/>
                      <a:r>
                        <a:rPr lang="en-GB" sz="1400" dirty="0" smtClean="0"/>
                        <a:t>114</a:t>
                      </a:r>
                      <a:endParaRPr lang="en-GB" sz="1400" dirty="0"/>
                    </a:p>
                  </a:txBody>
                  <a:tcPr/>
                </a:tc>
                <a:tc>
                  <a:txBody>
                    <a:bodyPr/>
                    <a:lstStyle/>
                    <a:p>
                      <a:pPr algn="ctr"/>
                      <a:r>
                        <a:rPr lang="en-GB" sz="1400" dirty="0" smtClean="0"/>
                        <a:t>100</a:t>
                      </a:r>
                      <a:endParaRPr lang="en-GB" sz="1400" dirty="0"/>
                    </a:p>
                  </a:txBody>
                  <a:tcPr/>
                </a:tc>
                <a:tc>
                  <a:txBody>
                    <a:bodyPr/>
                    <a:lstStyle/>
                    <a:p>
                      <a:pPr algn="ctr"/>
                      <a:r>
                        <a:rPr lang="en-GB" sz="1400" dirty="0" smtClean="0"/>
                        <a:t>103</a:t>
                      </a:r>
                      <a:endParaRPr lang="en-GB" sz="1400" dirty="0"/>
                    </a:p>
                  </a:txBody>
                  <a:tcPr/>
                </a:tc>
                <a:tc>
                  <a:txBody>
                    <a:bodyPr/>
                    <a:lstStyle/>
                    <a:p>
                      <a:pPr algn="ctr"/>
                      <a:r>
                        <a:rPr lang="en-GB" sz="1400" dirty="0" smtClean="0"/>
                        <a:t>80</a:t>
                      </a:r>
                      <a:endParaRPr lang="en-GB" sz="1400" dirty="0"/>
                    </a:p>
                  </a:txBody>
                  <a:tcPr/>
                </a:tc>
                <a:extLst>
                  <a:ext uri="{0D108BD9-81ED-4DB2-BD59-A6C34878D82A}">
                    <a16:rowId xmlns:a16="http://schemas.microsoft.com/office/drawing/2014/main" val="1510621278"/>
                  </a:ext>
                </a:extLst>
              </a:tr>
              <a:tr h="370840">
                <a:tc>
                  <a:txBody>
                    <a:bodyPr/>
                    <a:lstStyle/>
                    <a:p>
                      <a:r>
                        <a:rPr lang="en-GB" sz="1400" dirty="0" smtClean="0"/>
                        <a:t>Energy in battery (</a:t>
                      </a:r>
                      <a:r>
                        <a:rPr lang="en-GB" sz="1400" dirty="0" err="1" smtClean="0"/>
                        <a:t>kW.h</a:t>
                      </a:r>
                      <a:r>
                        <a:rPr lang="en-GB" sz="1400" dirty="0" smtClean="0"/>
                        <a:t>)</a:t>
                      </a:r>
                      <a:endParaRPr lang="en-GB" sz="1400" dirty="0"/>
                    </a:p>
                  </a:txBody>
                  <a:tcPr/>
                </a:tc>
                <a:tc>
                  <a:txBody>
                    <a:bodyPr/>
                    <a:lstStyle/>
                    <a:p>
                      <a:pPr algn="ctr"/>
                      <a:r>
                        <a:rPr lang="en-GB" sz="1400" dirty="0" smtClean="0"/>
                        <a:t>1.6</a:t>
                      </a:r>
                      <a:endParaRPr lang="en-GB" sz="1400" dirty="0"/>
                    </a:p>
                  </a:txBody>
                  <a:tcPr/>
                </a:tc>
                <a:tc>
                  <a:txBody>
                    <a:bodyPr/>
                    <a:lstStyle/>
                    <a:p>
                      <a:pPr algn="ctr"/>
                      <a:r>
                        <a:rPr lang="en-GB" sz="1400" dirty="0" smtClean="0"/>
                        <a:t>0.95</a:t>
                      </a:r>
                      <a:endParaRPr lang="en-GB" sz="1400" dirty="0"/>
                    </a:p>
                  </a:txBody>
                  <a:tcPr/>
                </a:tc>
                <a:tc>
                  <a:txBody>
                    <a:bodyPr/>
                    <a:lstStyle/>
                    <a:p>
                      <a:pPr algn="ctr"/>
                      <a:r>
                        <a:rPr lang="en-GB" sz="1400" dirty="0" smtClean="0"/>
                        <a:t>1.7</a:t>
                      </a:r>
                      <a:endParaRPr lang="en-GB" sz="1400" dirty="0"/>
                    </a:p>
                  </a:txBody>
                  <a:tcPr/>
                </a:tc>
                <a:tc>
                  <a:txBody>
                    <a:bodyPr/>
                    <a:lstStyle/>
                    <a:p>
                      <a:pPr algn="ctr"/>
                      <a:r>
                        <a:rPr lang="en-GB" sz="1400" dirty="0" smtClean="0"/>
                        <a:t>1.4</a:t>
                      </a:r>
                      <a:endParaRPr lang="en-GB" sz="1400" dirty="0"/>
                    </a:p>
                  </a:txBody>
                  <a:tcPr/>
                </a:tc>
                <a:extLst>
                  <a:ext uri="{0D108BD9-81ED-4DB2-BD59-A6C34878D82A}">
                    <a16:rowId xmlns:a16="http://schemas.microsoft.com/office/drawing/2014/main" val="2655858122"/>
                  </a:ext>
                </a:extLst>
              </a:tr>
              <a:tr h="370840">
                <a:tc>
                  <a:txBody>
                    <a:bodyPr/>
                    <a:lstStyle/>
                    <a:p>
                      <a:r>
                        <a:rPr lang="en-GB" sz="1400" dirty="0" smtClean="0"/>
                        <a:t>Mass H</a:t>
                      </a:r>
                      <a:r>
                        <a:rPr lang="en-GB" sz="1400" baseline="-25000" dirty="0" smtClean="0"/>
                        <a:t>2 </a:t>
                      </a:r>
                      <a:r>
                        <a:rPr lang="en-GB" sz="1400" baseline="0" dirty="0" smtClean="0"/>
                        <a:t> (kg)</a:t>
                      </a:r>
                      <a:endParaRPr lang="en-GB" sz="1400" baseline="-25000" dirty="0"/>
                    </a:p>
                  </a:txBody>
                  <a:tcPr/>
                </a:tc>
                <a:tc>
                  <a:txBody>
                    <a:bodyPr/>
                    <a:lstStyle/>
                    <a:p>
                      <a:pPr algn="ctr"/>
                      <a:r>
                        <a:rPr lang="en-GB" sz="1400" dirty="0" smtClean="0"/>
                        <a:t>5.8</a:t>
                      </a:r>
                      <a:endParaRPr lang="en-GB" sz="1400" dirty="0"/>
                    </a:p>
                  </a:txBody>
                  <a:tcPr/>
                </a:tc>
                <a:tc>
                  <a:txBody>
                    <a:bodyPr/>
                    <a:lstStyle/>
                    <a:p>
                      <a:pPr algn="ctr"/>
                      <a:r>
                        <a:rPr lang="en-GB" sz="1400" dirty="0" smtClean="0"/>
                        <a:t>5.6</a:t>
                      </a:r>
                      <a:endParaRPr lang="en-GB" sz="1400" dirty="0"/>
                    </a:p>
                  </a:txBody>
                  <a:tcPr/>
                </a:tc>
                <a:tc>
                  <a:txBody>
                    <a:bodyPr/>
                    <a:lstStyle/>
                    <a:p>
                      <a:pPr algn="ctr"/>
                      <a:r>
                        <a:rPr lang="en-GB" sz="1400" dirty="0" smtClean="0"/>
                        <a:t>5.5</a:t>
                      </a:r>
                      <a:endParaRPr lang="en-GB" sz="1400" dirty="0"/>
                    </a:p>
                  </a:txBody>
                  <a:tcPr/>
                </a:tc>
                <a:tc>
                  <a:txBody>
                    <a:bodyPr/>
                    <a:lstStyle/>
                    <a:p>
                      <a:pPr algn="ctr"/>
                      <a:r>
                        <a:rPr lang="en-GB" sz="1400" dirty="0" smtClean="0"/>
                        <a:t>5</a:t>
                      </a:r>
                      <a:endParaRPr lang="en-GB" sz="1400" dirty="0"/>
                    </a:p>
                  </a:txBody>
                  <a:tcPr/>
                </a:tc>
                <a:extLst>
                  <a:ext uri="{0D108BD9-81ED-4DB2-BD59-A6C34878D82A}">
                    <a16:rowId xmlns:a16="http://schemas.microsoft.com/office/drawing/2014/main" val="3108007606"/>
                  </a:ext>
                </a:extLst>
              </a:tr>
            </a:tbl>
          </a:graphicData>
        </a:graphic>
      </p:graphicFrame>
      <p:sp>
        <p:nvSpPr>
          <p:cNvPr id="18" name="TextBox 10"/>
          <p:cNvSpPr txBox="1">
            <a:spLocks noChangeArrowheads="1"/>
          </p:cNvSpPr>
          <p:nvPr/>
        </p:nvSpPr>
        <p:spPr bwMode="auto">
          <a:xfrm>
            <a:off x="7876680" y="3237227"/>
            <a:ext cx="2683816" cy="338554"/>
          </a:xfrm>
          <a:prstGeom prst="rect">
            <a:avLst/>
          </a:prstGeom>
          <a:solidFill>
            <a:schemeClr val="bg1"/>
          </a:solidFill>
          <a:ln w="9525">
            <a:noFill/>
            <a:miter lim="800000"/>
            <a:headEnd/>
            <a:tailEnd/>
          </a:ln>
        </p:spPr>
        <p:txBody>
          <a:bodyPr wrap="square">
            <a:spAutoFit/>
          </a:bodyPr>
          <a:lstStyle/>
          <a:p>
            <a:pPr algn="ctr"/>
            <a:r>
              <a:rPr lang="en-GB" sz="1600" dirty="0"/>
              <a:t>Small production: 3000/year</a:t>
            </a:r>
          </a:p>
        </p:txBody>
      </p:sp>
      <p:pic>
        <p:nvPicPr>
          <p:cNvPr id="19" name="Picture 2" descr="http://www.telegraph.co.uk/cars/images/toyota/mirai/Toyota-Mirai-front-large.jp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0514" y="3575781"/>
            <a:ext cx="2601511" cy="1730727"/>
          </a:xfrm>
          <a:prstGeom prst="rect">
            <a:avLst/>
          </a:prstGeom>
          <a:noFill/>
        </p:spPr>
      </p:pic>
      <p:pic>
        <p:nvPicPr>
          <p:cNvPr id="20" name="Picture 4" descr="http://www.fleeteurope.com/sites/default/files/field/image/hyundai-ix35-fuel-cell.hyfive.jp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879506" y="3578315"/>
            <a:ext cx="2483226" cy="1728193"/>
          </a:xfrm>
          <a:prstGeom prst="rect">
            <a:avLst/>
          </a:prstGeom>
          <a:noFill/>
        </p:spPr>
      </p:pic>
      <p:pic>
        <p:nvPicPr>
          <p:cNvPr id="21" name="Picture 2" descr="Honda Clarity Fuel Cell (2017). "/>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1551" y="3572126"/>
            <a:ext cx="2315596" cy="17343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blogcdn.com/www.engadget.com/media/2011/06/mercedes-benz-f-cell-630.jp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107068" y="3579902"/>
            <a:ext cx="2604691" cy="1728192"/>
          </a:xfrm>
          <a:prstGeom prst="rect">
            <a:avLst/>
          </a:prstGeom>
          <a:noFill/>
        </p:spPr>
      </p:pic>
    </p:spTree>
    <p:extLst>
      <p:ext uri="{BB962C8B-B14F-4D97-AF65-F5344CB8AC3E}">
        <p14:creationId xmlns:p14="http://schemas.microsoft.com/office/powerpoint/2010/main" val="2320091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Rectangle 1"/>
          <p:cNvSpPr>
            <a:spLocks noChangeArrowheads="1"/>
          </p:cNvSpPr>
          <p:nvPr/>
        </p:nvSpPr>
        <p:spPr bwMode="auto">
          <a:xfrm>
            <a:off x="660445" y="2180117"/>
            <a:ext cx="338115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GB" altLang="fr-FR" sz="1400" dirty="0">
                <a:solidFill>
                  <a:srgbClr val="000000"/>
                </a:solidFill>
              </a:rPr>
              <a:t>Molten Carbonate Fuel Cell History</a:t>
            </a:r>
            <a:r>
              <a:rPr lang="en-GB" altLang="fr-FR" sz="1400" dirty="0">
                <a:solidFill>
                  <a:srgbClr val="000000"/>
                </a:solidFill>
                <a:latin typeface="Times New Roman" pitchFamily="18" charset="0"/>
                <a:cs typeface="Times New Roman" pitchFamily="18" charset="0"/>
              </a:rPr>
              <a:t> </a:t>
            </a:r>
            <a:endParaRPr lang="en-GB" altLang="fr-FR" sz="1400" dirty="0"/>
          </a:p>
          <a:p>
            <a:pPr eaLnBrk="0" hangingPunct="0"/>
            <a:endParaRPr lang="en-GB" altLang="fr-FR" sz="1400" dirty="0">
              <a:solidFill>
                <a:srgbClr val="000000"/>
              </a:solidFill>
            </a:endParaRPr>
          </a:p>
          <a:p>
            <a:pPr eaLnBrk="0" hangingPunct="0"/>
            <a:r>
              <a:rPr lang="en-GB" altLang="fr-FR" sz="1400" dirty="0">
                <a:solidFill>
                  <a:srgbClr val="000000"/>
                </a:solidFill>
              </a:rPr>
              <a:t>M-C Power's molten carbonate fuel cell power plant in San Diego, California, 1997.</a:t>
            </a:r>
            <a:br>
              <a:rPr lang="en-GB" altLang="fr-FR" sz="1400" dirty="0">
                <a:solidFill>
                  <a:srgbClr val="000000"/>
                </a:solidFill>
              </a:rPr>
            </a:br>
            <a:endParaRPr lang="en-GB" altLang="fr-FR" sz="1400" dirty="0">
              <a:solidFill>
                <a:srgbClr val="000000"/>
              </a:solidFill>
            </a:endParaRPr>
          </a:p>
          <a:p>
            <a:pPr eaLnBrk="0" hangingPunct="0"/>
            <a:r>
              <a:rPr lang="en-GB" altLang="fr-FR" sz="1400" dirty="0">
                <a:solidFill>
                  <a:srgbClr val="000000"/>
                </a:solidFill>
              </a:rPr>
              <a:t>Image from the National Energy Technology Laboratory </a:t>
            </a:r>
            <a:endParaRPr lang="en-GB" altLang="fr-FR" sz="1400" dirty="0"/>
          </a:p>
        </p:txBody>
      </p:sp>
      <p:pic>
        <p:nvPicPr>
          <p:cNvPr id="16" name="Picture 2" descr="photo of molten carbonate fuel cell power plant, 199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3746" y="1259695"/>
            <a:ext cx="5396040" cy="3765988"/>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4"/>
          <p:cNvSpPr txBox="1"/>
          <p:nvPr/>
        </p:nvSpPr>
        <p:spPr>
          <a:xfrm>
            <a:off x="513211" y="5632439"/>
            <a:ext cx="4968552" cy="307777"/>
          </a:xfrm>
          <a:prstGeom prst="rect">
            <a:avLst/>
          </a:prstGeom>
          <a:noFill/>
        </p:spPr>
        <p:txBody>
          <a:bodyPr wrap="square" rtlCol="0">
            <a:spAutoFit/>
          </a:bodyPr>
          <a:lstStyle/>
          <a:p>
            <a:r>
              <a:rPr lang="en-GB" sz="1400" dirty="0"/>
              <a:t>Source: http://americanhistory.si.edu/fuelcells/mc/mcfc3.htm</a:t>
            </a:r>
          </a:p>
        </p:txBody>
      </p:sp>
      <p:sp>
        <p:nvSpPr>
          <p:cNvPr id="18" name="ZoneTexte 11"/>
          <p:cNvSpPr txBox="1"/>
          <p:nvPr/>
        </p:nvSpPr>
        <p:spPr>
          <a:xfrm>
            <a:off x="989299" y="179575"/>
            <a:ext cx="5428569" cy="729430"/>
          </a:xfrm>
          <a:prstGeom prst="rect">
            <a:avLst/>
          </a:prstGeom>
          <a:noFill/>
        </p:spPr>
        <p:txBody>
          <a:bodyPr wrap="square" rtlCol="0">
            <a:spAutoFit/>
          </a:bodyPr>
          <a:lstStyle/>
          <a:p>
            <a:pPr lvl="0">
              <a:lnSpc>
                <a:spcPct val="130000"/>
              </a:lnSpc>
            </a:pPr>
            <a:r>
              <a:rPr lang="en-GB" dirty="0">
                <a:solidFill>
                  <a:srgbClr val="FF0000"/>
                </a:solidFill>
              </a:rPr>
              <a:t>Combined Heat Power (CHP) for the energy sector</a:t>
            </a:r>
          </a:p>
          <a:p>
            <a:r>
              <a:rPr lang="en-GB" dirty="0">
                <a:solidFill>
                  <a:schemeClr val="tx1">
                    <a:lumMod val="65000"/>
                    <a:lumOff val="35000"/>
                  </a:schemeClr>
                </a:solidFill>
              </a:rPr>
              <a:t>Example of a power plant</a:t>
            </a:r>
          </a:p>
        </p:txBody>
      </p:sp>
    </p:spTree>
    <p:extLst>
      <p:ext uri="{BB962C8B-B14F-4D97-AF65-F5344CB8AC3E}">
        <p14:creationId xmlns:p14="http://schemas.microsoft.com/office/powerpoint/2010/main" val="3476578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3" descr="https://c1cleantechnicacom-wpengine.netdna-ssl.com/files/2018/04/Vitovalor-PT2-Fuel-Cell-570x332.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18430" y="1385817"/>
            <a:ext cx="5429250" cy="3162301"/>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3"/>
          <p:cNvSpPr txBox="1"/>
          <p:nvPr/>
        </p:nvSpPr>
        <p:spPr>
          <a:xfrm>
            <a:off x="1858390" y="4583581"/>
            <a:ext cx="6264696" cy="369332"/>
          </a:xfrm>
          <a:prstGeom prst="rect">
            <a:avLst/>
          </a:prstGeom>
          <a:noFill/>
        </p:spPr>
        <p:txBody>
          <a:bodyPr wrap="square" rtlCol="0">
            <a:spAutoFit/>
          </a:bodyPr>
          <a:lstStyle/>
          <a:p>
            <a:r>
              <a:rPr lang="en-GB" dirty="0"/>
              <a:t>Example of a private fuel cell scaled for heating a regular house</a:t>
            </a:r>
          </a:p>
        </p:txBody>
      </p:sp>
      <p:sp>
        <p:nvSpPr>
          <p:cNvPr id="17" name="ZoneTexte 4"/>
          <p:cNvSpPr txBox="1"/>
          <p:nvPr/>
        </p:nvSpPr>
        <p:spPr>
          <a:xfrm>
            <a:off x="346222" y="5483868"/>
            <a:ext cx="1800200" cy="276999"/>
          </a:xfrm>
          <a:prstGeom prst="rect">
            <a:avLst/>
          </a:prstGeom>
          <a:noFill/>
        </p:spPr>
        <p:txBody>
          <a:bodyPr wrap="square" rtlCol="0">
            <a:spAutoFit/>
          </a:bodyPr>
          <a:lstStyle/>
          <a:p>
            <a:r>
              <a:rPr lang="en-GB" sz="1200" dirty="0"/>
              <a:t>Source: </a:t>
            </a:r>
            <a:r>
              <a:rPr lang="en-GB" sz="1200" dirty="0" err="1"/>
              <a:t>Viessmann</a:t>
            </a:r>
            <a:endParaRPr lang="en-GB" sz="1200" dirty="0"/>
          </a:p>
        </p:txBody>
      </p:sp>
      <p:sp>
        <p:nvSpPr>
          <p:cNvPr id="18" name="ZoneTexte 1"/>
          <p:cNvSpPr txBox="1"/>
          <p:nvPr/>
        </p:nvSpPr>
        <p:spPr>
          <a:xfrm>
            <a:off x="346222" y="5688859"/>
            <a:ext cx="8064896" cy="276999"/>
          </a:xfrm>
          <a:prstGeom prst="rect">
            <a:avLst/>
          </a:prstGeom>
          <a:noFill/>
        </p:spPr>
        <p:txBody>
          <a:bodyPr wrap="square" rtlCol="0">
            <a:spAutoFit/>
          </a:bodyPr>
          <a:lstStyle/>
          <a:p>
            <a:r>
              <a:rPr lang="en-GB" sz="1200" dirty="0"/>
              <a:t>Source: https://cleantechnica.com/2018/04/30/viessmanns-new-vitovalor-pt2-fuel-cell-reduces-energy-costs-emissions/</a:t>
            </a:r>
          </a:p>
        </p:txBody>
      </p:sp>
      <p:sp>
        <p:nvSpPr>
          <p:cNvPr id="19" name="ZoneTexte 12"/>
          <p:cNvSpPr txBox="1"/>
          <p:nvPr/>
        </p:nvSpPr>
        <p:spPr>
          <a:xfrm>
            <a:off x="772433" y="125432"/>
            <a:ext cx="5428569" cy="729430"/>
          </a:xfrm>
          <a:prstGeom prst="rect">
            <a:avLst/>
          </a:prstGeom>
          <a:noFill/>
        </p:spPr>
        <p:txBody>
          <a:bodyPr wrap="square" rtlCol="0">
            <a:spAutoFit/>
          </a:bodyPr>
          <a:lstStyle/>
          <a:p>
            <a:pPr lvl="0">
              <a:lnSpc>
                <a:spcPct val="130000"/>
              </a:lnSpc>
            </a:pPr>
            <a:r>
              <a:rPr lang="en-GB" dirty="0">
                <a:solidFill>
                  <a:srgbClr val="FF0000"/>
                </a:solidFill>
              </a:rPr>
              <a:t>Combined Heat Power (CHP) for the energy sector</a:t>
            </a:r>
          </a:p>
          <a:p>
            <a:r>
              <a:rPr lang="en-GB" dirty="0">
                <a:solidFill>
                  <a:schemeClr val="tx1">
                    <a:lumMod val="65000"/>
                    <a:lumOff val="35000"/>
                  </a:schemeClr>
                </a:solidFill>
              </a:rPr>
              <a:t>Small CHP for houses</a:t>
            </a:r>
          </a:p>
        </p:txBody>
      </p:sp>
    </p:spTree>
    <p:extLst>
      <p:ext uri="{BB962C8B-B14F-4D97-AF65-F5344CB8AC3E}">
        <p14:creationId xmlns:p14="http://schemas.microsoft.com/office/powerpoint/2010/main" val="2936138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3"/>
          <p:cNvSpPr txBox="1"/>
          <p:nvPr/>
        </p:nvSpPr>
        <p:spPr>
          <a:xfrm>
            <a:off x="1664436" y="5143225"/>
            <a:ext cx="6264696" cy="369332"/>
          </a:xfrm>
          <a:prstGeom prst="rect">
            <a:avLst/>
          </a:prstGeom>
          <a:noFill/>
        </p:spPr>
        <p:txBody>
          <a:bodyPr wrap="square" rtlCol="0">
            <a:spAutoFit/>
          </a:bodyPr>
          <a:lstStyle/>
          <a:p>
            <a:r>
              <a:rPr lang="en-GB" dirty="0"/>
              <a:t>Example of a private fuel cell scaled for heating a regular house</a:t>
            </a:r>
          </a:p>
        </p:txBody>
      </p:sp>
      <p:sp>
        <p:nvSpPr>
          <p:cNvPr id="16" name="ZoneTexte 4"/>
          <p:cNvSpPr txBox="1"/>
          <p:nvPr/>
        </p:nvSpPr>
        <p:spPr>
          <a:xfrm>
            <a:off x="247295" y="5588183"/>
            <a:ext cx="1800200" cy="307777"/>
          </a:xfrm>
          <a:prstGeom prst="rect">
            <a:avLst/>
          </a:prstGeom>
          <a:noFill/>
        </p:spPr>
        <p:txBody>
          <a:bodyPr wrap="square" rtlCol="0">
            <a:spAutoFit/>
          </a:bodyPr>
          <a:lstStyle/>
          <a:p>
            <a:r>
              <a:rPr lang="en-GB" sz="1400" dirty="0"/>
              <a:t>Source: </a:t>
            </a:r>
            <a:r>
              <a:rPr lang="en-GB" sz="1400" dirty="0" err="1"/>
              <a:t>Viessmann</a:t>
            </a:r>
            <a:endParaRPr lang="en-GB" sz="1400" dirty="0"/>
          </a:p>
        </p:txBody>
      </p:sp>
      <p:pic>
        <p:nvPicPr>
          <p:cNvPr id="17" name="Picture 3" descr="https://c1cleantechnicacom-wpengine.netdna-ssl.com/files/2018/04/vitovalor-570x435.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8785" y="999849"/>
            <a:ext cx="5429250" cy="4143376"/>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1"/>
          <p:cNvSpPr txBox="1"/>
          <p:nvPr/>
        </p:nvSpPr>
        <p:spPr>
          <a:xfrm>
            <a:off x="700364" y="111957"/>
            <a:ext cx="5428569" cy="729430"/>
          </a:xfrm>
          <a:prstGeom prst="rect">
            <a:avLst/>
          </a:prstGeom>
          <a:noFill/>
        </p:spPr>
        <p:txBody>
          <a:bodyPr wrap="square" rtlCol="0">
            <a:spAutoFit/>
          </a:bodyPr>
          <a:lstStyle/>
          <a:p>
            <a:pPr lvl="0">
              <a:lnSpc>
                <a:spcPct val="130000"/>
              </a:lnSpc>
            </a:pPr>
            <a:r>
              <a:rPr lang="en-GB" dirty="0">
                <a:solidFill>
                  <a:srgbClr val="FF0000"/>
                </a:solidFill>
              </a:rPr>
              <a:t>Combined Heat Power (CHP) for the energy sector</a:t>
            </a:r>
          </a:p>
          <a:p>
            <a:r>
              <a:rPr lang="en-GB" dirty="0">
                <a:solidFill>
                  <a:schemeClr val="tx1">
                    <a:lumMod val="65000"/>
                    <a:lumOff val="35000"/>
                  </a:schemeClr>
                </a:solidFill>
              </a:rPr>
              <a:t>Small CHP for houses</a:t>
            </a:r>
          </a:p>
        </p:txBody>
      </p:sp>
    </p:spTree>
    <p:extLst>
      <p:ext uri="{BB962C8B-B14F-4D97-AF65-F5344CB8AC3E}">
        <p14:creationId xmlns:p14="http://schemas.microsoft.com/office/powerpoint/2010/main" val="433736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8"/>
          <p:cNvSpPr txBox="1"/>
          <p:nvPr/>
        </p:nvSpPr>
        <p:spPr>
          <a:xfrm>
            <a:off x="258696" y="177733"/>
            <a:ext cx="5428569" cy="452432"/>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GB" dirty="0">
                <a:solidFill>
                  <a:srgbClr val="FF0000"/>
                </a:solidFill>
              </a:rPr>
              <a:t>Light electric vehicles like bicycles, </a:t>
            </a:r>
            <a:r>
              <a:rPr lang="en-GB" dirty="0" smtClean="0">
                <a:solidFill>
                  <a:srgbClr val="FF0000"/>
                </a:solidFill>
              </a:rPr>
              <a:t>scooters, karts</a:t>
            </a:r>
            <a:endParaRPr lang="en-GB" dirty="0">
              <a:solidFill>
                <a:srgbClr val="FF0000"/>
              </a:solidFill>
            </a:endParaRPr>
          </a:p>
        </p:txBody>
      </p:sp>
      <p:sp>
        <p:nvSpPr>
          <p:cNvPr id="16" name="ZoneTexte 2"/>
          <p:cNvSpPr txBox="1"/>
          <p:nvPr/>
        </p:nvSpPr>
        <p:spPr>
          <a:xfrm>
            <a:off x="258696" y="825806"/>
            <a:ext cx="8318549" cy="4662815"/>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Soft mobility is a daily solution for some people living in city centres close to their work place</a:t>
            </a:r>
          </a:p>
          <a:p>
            <a:pPr marL="285750" indent="-285750">
              <a:lnSpc>
                <a:spcPct val="150000"/>
              </a:lnSpc>
              <a:buFont typeface="Arial" panose="020B0604020202020204" pitchFamily="34" charset="0"/>
              <a:buChar char="•"/>
            </a:pPr>
            <a:r>
              <a:rPr lang="en-GB" dirty="0"/>
              <a:t>In this case, these people could go to work with a light electric vehicle like a </a:t>
            </a:r>
            <a:r>
              <a:rPr lang="en-GB" dirty="0" smtClean="0"/>
              <a:t>bicycle, scooter or three-wheeler.</a:t>
            </a:r>
          </a:p>
          <a:p>
            <a:pPr marL="285750" indent="-285750">
              <a:lnSpc>
                <a:spcPct val="150000"/>
              </a:lnSpc>
              <a:buFont typeface="Arial" panose="020B0604020202020204" pitchFamily="34" charset="0"/>
              <a:buChar char="•"/>
            </a:pPr>
            <a:r>
              <a:rPr lang="en-GB" dirty="0" smtClean="0"/>
              <a:t>This </a:t>
            </a:r>
            <a:r>
              <a:rPr lang="en-GB" dirty="0"/>
              <a:t>kind of vehicle can </a:t>
            </a:r>
            <a:r>
              <a:rPr lang="en-GB" dirty="0" smtClean="0"/>
              <a:t>easily be </a:t>
            </a:r>
            <a:r>
              <a:rPr lang="en-GB" dirty="0"/>
              <a:t>powered by a fuel cell</a:t>
            </a:r>
          </a:p>
          <a:p>
            <a:pPr marL="285750" indent="-285750">
              <a:lnSpc>
                <a:spcPct val="150000"/>
              </a:lnSpc>
              <a:buFont typeface="Arial" panose="020B0604020202020204" pitchFamily="34" charset="0"/>
              <a:buChar char="•"/>
            </a:pPr>
            <a:r>
              <a:rPr lang="en-GB" dirty="0"/>
              <a:t>In this case, hydrogen components are small</a:t>
            </a:r>
          </a:p>
          <a:p>
            <a:pPr marL="285750" indent="-285750">
              <a:lnSpc>
                <a:spcPct val="150000"/>
              </a:lnSpc>
              <a:buFont typeface="Arial" panose="020B0604020202020204" pitchFamily="34" charset="0"/>
              <a:buChar char="•"/>
            </a:pPr>
            <a:r>
              <a:rPr lang="en-GB" dirty="0"/>
              <a:t>The fuel cell power is between 250 W and 3 kW</a:t>
            </a:r>
          </a:p>
          <a:p>
            <a:pPr marL="285750" indent="-285750">
              <a:lnSpc>
                <a:spcPct val="150000"/>
              </a:lnSpc>
              <a:buFont typeface="Arial" panose="020B0604020202020204" pitchFamily="34" charset="0"/>
              <a:buChar char="•"/>
            </a:pPr>
            <a:r>
              <a:rPr lang="en-GB" dirty="0"/>
              <a:t>The hydrogen tank occupies a volume of few litres under a pressure of </a:t>
            </a:r>
            <a:r>
              <a:rPr lang="en-GB" dirty="0" smtClean="0"/>
              <a:t>a maximum </a:t>
            </a:r>
            <a:r>
              <a:rPr lang="en-GB" dirty="0"/>
              <a:t>200 </a:t>
            </a:r>
            <a:r>
              <a:rPr lang="en-GB" dirty="0" smtClean="0"/>
              <a:t>bars </a:t>
            </a:r>
            <a:endParaRPr lang="en-GB" dirty="0"/>
          </a:p>
          <a:p>
            <a:pPr marL="285750" indent="-285750">
              <a:lnSpc>
                <a:spcPct val="150000"/>
              </a:lnSpc>
              <a:buFont typeface="Arial" panose="020B0604020202020204" pitchFamily="34" charset="0"/>
              <a:buChar char="•"/>
            </a:pPr>
            <a:r>
              <a:rPr lang="en-GB" dirty="0"/>
              <a:t>The driving capability of the vehicle is improved by the use of an additional Li-ion battery</a:t>
            </a:r>
          </a:p>
        </p:txBody>
      </p:sp>
    </p:spTree>
    <p:extLst>
      <p:ext uri="{BB962C8B-B14F-4D97-AF65-F5344CB8AC3E}">
        <p14:creationId xmlns:p14="http://schemas.microsoft.com/office/powerpoint/2010/main" val="1327833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extBox 1"/>
          <p:cNvSpPr txBox="1">
            <a:spLocks noChangeArrowheads="1"/>
          </p:cNvSpPr>
          <p:nvPr/>
        </p:nvSpPr>
        <p:spPr bwMode="auto">
          <a:xfrm>
            <a:off x="2060443" y="5415154"/>
            <a:ext cx="6344706" cy="523220"/>
          </a:xfrm>
          <a:prstGeom prst="rect">
            <a:avLst/>
          </a:prstGeom>
          <a:noFill/>
          <a:ln w="9525">
            <a:noFill/>
            <a:miter lim="800000"/>
            <a:headEnd/>
            <a:tailEnd/>
          </a:ln>
        </p:spPr>
        <p:txBody>
          <a:bodyPr wrap="square">
            <a:spAutoFit/>
          </a:bodyPr>
          <a:lstStyle/>
          <a:p>
            <a:pPr algn="ctr"/>
            <a:r>
              <a:rPr lang="en-GB" sz="1400" dirty="0">
                <a:solidFill>
                  <a:srgbClr val="FF0000"/>
                </a:solidFill>
              </a:rPr>
              <a:t>1980 – 2000 : Laboratory </a:t>
            </a:r>
            <a:r>
              <a:rPr lang="en-GB" sz="1400" dirty="0" smtClean="0">
                <a:solidFill>
                  <a:srgbClr val="FF0000"/>
                </a:solidFill>
              </a:rPr>
              <a:t>prototypes </a:t>
            </a:r>
            <a:r>
              <a:rPr lang="en-GB" sz="1400" dirty="0">
                <a:solidFill>
                  <a:srgbClr val="FF0000"/>
                </a:solidFill>
              </a:rPr>
              <a:t>test the hydrogen technology with all kinds of electric applications. Does it make sense in all cases ?</a:t>
            </a:r>
          </a:p>
        </p:txBody>
      </p:sp>
      <p:grpSp>
        <p:nvGrpSpPr>
          <p:cNvPr id="16" name="Groupe 1"/>
          <p:cNvGrpSpPr/>
          <p:nvPr/>
        </p:nvGrpSpPr>
        <p:grpSpPr>
          <a:xfrm>
            <a:off x="1124339" y="911864"/>
            <a:ext cx="7821440" cy="4486009"/>
            <a:chOff x="206944" y="1175239"/>
            <a:chExt cx="8725142" cy="5062073"/>
          </a:xfrm>
        </p:grpSpPr>
        <p:pic>
          <p:nvPicPr>
            <p:cNvPr id="17"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06944" y="1181313"/>
              <a:ext cx="2152650" cy="1527175"/>
            </a:xfrm>
            <a:prstGeom prst="rect">
              <a:avLst/>
            </a:prstGeom>
            <a:noFill/>
            <a:ln w="9525">
              <a:noFill/>
              <a:miter lim="800000"/>
              <a:headEnd/>
              <a:tailEnd/>
            </a:ln>
          </p:spPr>
        </p:pic>
        <p:pic>
          <p:nvPicPr>
            <p:cNvPr id="18" name="Picture 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643500" y="1175239"/>
              <a:ext cx="2160748" cy="1526400"/>
            </a:xfrm>
            <a:prstGeom prst="rect">
              <a:avLst/>
            </a:prstGeom>
            <a:noFill/>
            <a:ln w="9525">
              <a:noFill/>
              <a:miter lim="800000"/>
              <a:headEnd/>
              <a:tailEnd/>
            </a:ln>
          </p:spPr>
        </p:pic>
        <p:pic>
          <p:nvPicPr>
            <p:cNvPr id="19" name="Picture 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73100" y="2816522"/>
              <a:ext cx="2736850" cy="2052638"/>
            </a:xfrm>
            <a:prstGeom prst="rect">
              <a:avLst/>
            </a:prstGeom>
            <a:noFill/>
            <a:ln w="9525">
              <a:noFill/>
              <a:miter lim="800000"/>
              <a:headEnd/>
              <a:tailEnd/>
            </a:ln>
          </p:spPr>
        </p:pic>
        <p:pic>
          <p:nvPicPr>
            <p:cNvPr id="20" name="Picture 8"/>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516216" y="2917258"/>
              <a:ext cx="2086447" cy="1447846"/>
            </a:xfrm>
            <a:prstGeom prst="rect">
              <a:avLst/>
            </a:prstGeom>
            <a:noFill/>
            <a:ln w="9525">
              <a:noFill/>
              <a:miter lim="800000"/>
              <a:headEnd/>
              <a:tailEnd/>
            </a:ln>
          </p:spPr>
        </p:pic>
        <p:pic>
          <p:nvPicPr>
            <p:cNvPr id="21" name="Picture 7"/>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491880" y="2780928"/>
              <a:ext cx="2940050" cy="2078038"/>
            </a:xfrm>
            <a:prstGeom prst="rect">
              <a:avLst/>
            </a:prstGeom>
            <a:noFill/>
            <a:ln w="9525">
              <a:noFill/>
              <a:miter lim="800000"/>
              <a:headEnd/>
              <a:tailEnd/>
            </a:ln>
          </p:spPr>
        </p:pic>
        <p:pic>
          <p:nvPicPr>
            <p:cNvPr id="22" name="Picture 9"/>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498600" y="4810149"/>
              <a:ext cx="3060700" cy="1427163"/>
            </a:xfrm>
            <a:prstGeom prst="rect">
              <a:avLst/>
            </a:prstGeom>
            <a:noFill/>
            <a:ln w="9525">
              <a:noFill/>
              <a:miter lim="800000"/>
              <a:headEnd/>
              <a:tailEnd/>
            </a:ln>
          </p:spPr>
        </p:pic>
        <p:pic>
          <p:nvPicPr>
            <p:cNvPr id="23" name="Picture 10"/>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975350" y="4507954"/>
              <a:ext cx="2541588" cy="1657350"/>
            </a:xfrm>
            <a:prstGeom prst="rect">
              <a:avLst/>
            </a:prstGeom>
            <a:noFill/>
            <a:ln w="9525">
              <a:noFill/>
              <a:miter lim="800000"/>
              <a:headEnd/>
              <a:tailEnd/>
            </a:ln>
          </p:spPr>
        </p:pic>
        <p:pic>
          <p:nvPicPr>
            <p:cNvPr id="24" name="Picture 3"/>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448336" y="1182520"/>
              <a:ext cx="2104128" cy="1526400"/>
            </a:xfrm>
            <a:prstGeom prst="rect">
              <a:avLst/>
            </a:prstGeom>
            <a:noFill/>
            <a:ln w="9525">
              <a:noFill/>
              <a:miter lim="800000"/>
              <a:headEnd/>
              <a:tailEnd/>
            </a:ln>
          </p:spPr>
        </p:pic>
        <p:pic>
          <p:nvPicPr>
            <p:cNvPr id="25" name="Picture 2" descr="Formula Zero instead of formula 1 for innovation&#10;Finally, a new racing sport series with innovation. The formula 1 had been innovative once in the autoconstruction, but in the present, many new technologies has not to be used in formula 1 race cars.">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96886" y="1178033"/>
              <a:ext cx="2035200" cy="152640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ZoneTexte 18"/>
          <p:cNvSpPr txBox="1"/>
          <p:nvPr/>
        </p:nvSpPr>
        <p:spPr>
          <a:xfrm>
            <a:off x="952355" y="177734"/>
            <a:ext cx="5428569" cy="729430"/>
          </a:xfrm>
          <a:prstGeom prst="rect">
            <a:avLst/>
          </a:prstGeom>
          <a:noFill/>
        </p:spPr>
        <p:txBody>
          <a:bodyPr wrap="square" rtlCol="0">
            <a:spAutoFit/>
          </a:bodyPr>
          <a:lstStyle/>
          <a:p>
            <a:pPr lvl="0">
              <a:lnSpc>
                <a:spcPct val="130000"/>
              </a:lnSpc>
            </a:pPr>
            <a:r>
              <a:rPr lang="en-GB" dirty="0">
                <a:solidFill>
                  <a:srgbClr val="FF0000"/>
                </a:solidFill>
              </a:rPr>
              <a:t>Light electric vehicles like bicycles, </a:t>
            </a:r>
            <a:r>
              <a:rPr lang="en-GB" dirty="0" smtClean="0">
                <a:solidFill>
                  <a:srgbClr val="FF0000"/>
                </a:solidFill>
              </a:rPr>
              <a:t>scooters, karts</a:t>
            </a:r>
            <a:endParaRPr lang="en-GB" dirty="0">
              <a:solidFill>
                <a:srgbClr val="FF0000"/>
              </a:solidFill>
            </a:endParaRPr>
          </a:p>
          <a:p>
            <a:r>
              <a:rPr lang="en-GB" dirty="0">
                <a:solidFill>
                  <a:schemeClr val="tx1">
                    <a:lumMod val="65000"/>
                    <a:lumOff val="35000"/>
                  </a:schemeClr>
                </a:solidFill>
              </a:rPr>
              <a:t>A great variety of examples and possibilities</a:t>
            </a:r>
          </a:p>
        </p:txBody>
      </p:sp>
    </p:spTree>
    <p:extLst>
      <p:ext uri="{BB962C8B-B14F-4D97-AF65-F5344CB8AC3E}">
        <p14:creationId xmlns:p14="http://schemas.microsoft.com/office/powerpoint/2010/main" val="1470725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0"/>
          <p:cNvSpPr txBox="1"/>
          <p:nvPr/>
        </p:nvSpPr>
        <p:spPr>
          <a:xfrm>
            <a:off x="728841" y="153198"/>
            <a:ext cx="5572585" cy="729430"/>
          </a:xfrm>
          <a:prstGeom prst="rect">
            <a:avLst/>
          </a:prstGeom>
          <a:noFill/>
        </p:spPr>
        <p:txBody>
          <a:bodyPr wrap="square" rtlCol="0">
            <a:spAutoFit/>
          </a:bodyPr>
          <a:lstStyle/>
          <a:p>
            <a:pPr lvl="0">
              <a:lnSpc>
                <a:spcPct val="130000"/>
              </a:lnSpc>
            </a:pPr>
            <a:r>
              <a:rPr lang="en-GB" dirty="0">
                <a:solidFill>
                  <a:srgbClr val="FF0000"/>
                </a:solidFill>
              </a:rPr>
              <a:t>Light electric vehicles like bicycles, </a:t>
            </a:r>
            <a:r>
              <a:rPr lang="en-GB" dirty="0" smtClean="0">
                <a:solidFill>
                  <a:srgbClr val="FF0000"/>
                </a:solidFill>
              </a:rPr>
              <a:t>scooters, karts</a:t>
            </a:r>
            <a:endParaRPr lang="en-GB" dirty="0">
              <a:solidFill>
                <a:srgbClr val="FF0000"/>
              </a:solidFill>
            </a:endParaRPr>
          </a:p>
          <a:p>
            <a:r>
              <a:rPr lang="en-GB" dirty="0">
                <a:solidFill>
                  <a:schemeClr val="tx1">
                    <a:lumMod val="65000"/>
                    <a:lumOff val="35000"/>
                  </a:schemeClr>
                </a:solidFill>
              </a:rPr>
              <a:t>An example of </a:t>
            </a:r>
            <a:r>
              <a:rPr lang="en-GB" dirty="0" smtClean="0">
                <a:solidFill>
                  <a:schemeClr val="tx1">
                    <a:lumMod val="65000"/>
                    <a:lumOff val="35000"/>
                  </a:schemeClr>
                </a:solidFill>
              </a:rPr>
              <a:t>a 3-wheeler </a:t>
            </a:r>
            <a:r>
              <a:rPr lang="en-GB" dirty="0">
                <a:solidFill>
                  <a:schemeClr val="tx1">
                    <a:lumMod val="65000"/>
                    <a:lumOff val="35000"/>
                  </a:schemeClr>
                </a:solidFill>
              </a:rPr>
              <a:t>niche product for eco-mobility</a:t>
            </a:r>
          </a:p>
        </p:txBody>
      </p:sp>
      <p:sp>
        <p:nvSpPr>
          <p:cNvPr id="16" name="ZoneTexte 3"/>
          <p:cNvSpPr txBox="1"/>
          <p:nvPr/>
        </p:nvSpPr>
        <p:spPr>
          <a:xfrm>
            <a:off x="2917049" y="4842838"/>
            <a:ext cx="4536504" cy="338554"/>
          </a:xfrm>
          <a:prstGeom prst="rect">
            <a:avLst/>
          </a:prstGeom>
          <a:noFill/>
        </p:spPr>
        <p:txBody>
          <a:bodyPr wrap="square" rtlCol="0">
            <a:spAutoFit/>
          </a:bodyPr>
          <a:lstStyle/>
          <a:p>
            <a:r>
              <a:rPr lang="en-GB" sz="1600" dirty="0"/>
              <a:t>Hydrogen 3 wheeler manufactured by a small team</a:t>
            </a:r>
          </a:p>
        </p:txBody>
      </p:sp>
      <p:sp>
        <p:nvSpPr>
          <p:cNvPr id="17" name="ZoneTexte 4"/>
          <p:cNvSpPr txBox="1"/>
          <p:nvPr/>
        </p:nvSpPr>
        <p:spPr>
          <a:xfrm>
            <a:off x="217257" y="5625807"/>
            <a:ext cx="6228184" cy="307777"/>
          </a:xfrm>
          <a:prstGeom prst="rect">
            <a:avLst/>
          </a:prstGeom>
          <a:noFill/>
        </p:spPr>
        <p:txBody>
          <a:bodyPr wrap="square" rtlCol="0">
            <a:spAutoFit/>
          </a:bodyPr>
          <a:lstStyle/>
          <a:p>
            <a:r>
              <a:rPr lang="en-GB" sz="1400" dirty="0"/>
              <a:t>Source: https://www.youtube.com/watch?v=8rO3h5LrctM</a:t>
            </a:r>
          </a:p>
        </p:txBody>
      </p:sp>
      <p:pic>
        <p:nvPicPr>
          <p:cNvPr id="1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4401" y="1305327"/>
            <a:ext cx="4551378" cy="311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4033" y="1305327"/>
            <a:ext cx="2861174" cy="311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5"/>
          <p:cNvSpPr txBox="1"/>
          <p:nvPr/>
        </p:nvSpPr>
        <p:spPr>
          <a:xfrm>
            <a:off x="5761365" y="4401671"/>
            <a:ext cx="2268252" cy="307777"/>
          </a:xfrm>
          <a:prstGeom prst="rect">
            <a:avLst/>
          </a:prstGeom>
          <a:noFill/>
        </p:spPr>
        <p:txBody>
          <a:bodyPr wrap="square" rtlCol="0">
            <a:spAutoFit/>
          </a:bodyPr>
          <a:lstStyle/>
          <a:p>
            <a:r>
              <a:rPr lang="en-GB" sz="1400" dirty="0"/>
              <a:t>FC &amp; tanks located in front</a:t>
            </a:r>
          </a:p>
        </p:txBody>
      </p:sp>
      <p:sp>
        <p:nvSpPr>
          <p:cNvPr id="21" name="ZoneTexte 17"/>
          <p:cNvSpPr txBox="1"/>
          <p:nvPr/>
        </p:nvSpPr>
        <p:spPr>
          <a:xfrm>
            <a:off x="1580097" y="4401671"/>
            <a:ext cx="2417072" cy="307777"/>
          </a:xfrm>
          <a:prstGeom prst="rect">
            <a:avLst/>
          </a:prstGeom>
          <a:noFill/>
        </p:spPr>
        <p:txBody>
          <a:bodyPr wrap="square" rtlCol="0">
            <a:spAutoFit/>
          </a:bodyPr>
          <a:lstStyle/>
          <a:p>
            <a:r>
              <a:rPr lang="en-GB" sz="1400" dirty="0" smtClean="0"/>
              <a:t>A 3 wheeler for </a:t>
            </a:r>
            <a:r>
              <a:rPr lang="en-GB" sz="1400" dirty="0"/>
              <a:t>cities</a:t>
            </a:r>
          </a:p>
        </p:txBody>
      </p:sp>
    </p:spTree>
    <p:extLst>
      <p:ext uri="{BB962C8B-B14F-4D97-AF65-F5344CB8AC3E}">
        <p14:creationId xmlns:p14="http://schemas.microsoft.com/office/powerpoint/2010/main" val="3284015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6814" y="1363361"/>
            <a:ext cx="7643469" cy="360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2"/>
          <p:cNvSpPr txBox="1"/>
          <p:nvPr/>
        </p:nvSpPr>
        <p:spPr>
          <a:xfrm>
            <a:off x="514052" y="5683842"/>
            <a:ext cx="5688632" cy="307777"/>
          </a:xfrm>
          <a:prstGeom prst="rect">
            <a:avLst/>
          </a:prstGeom>
          <a:noFill/>
        </p:spPr>
        <p:txBody>
          <a:bodyPr wrap="square" rtlCol="0">
            <a:spAutoFit/>
          </a:bodyPr>
          <a:lstStyle/>
          <a:p>
            <a:r>
              <a:rPr lang="en-GB" sz="1400" dirty="0"/>
              <a:t>Source: https://www.pragma-industries.com/fr/products/light-mobility/</a:t>
            </a:r>
          </a:p>
        </p:txBody>
      </p:sp>
      <p:sp>
        <p:nvSpPr>
          <p:cNvPr id="17" name="ZoneTexte 10"/>
          <p:cNvSpPr txBox="1"/>
          <p:nvPr/>
        </p:nvSpPr>
        <p:spPr>
          <a:xfrm>
            <a:off x="918132" y="283241"/>
            <a:ext cx="5428569" cy="729430"/>
          </a:xfrm>
          <a:prstGeom prst="rect">
            <a:avLst/>
          </a:prstGeom>
          <a:noFill/>
        </p:spPr>
        <p:txBody>
          <a:bodyPr wrap="square" rtlCol="0">
            <a:spAutoFit/>
          </a:bodyPr>
          <a:lstStyle/>
          <a:p>
            <a:pPr lvl="0">
              <a:lnSpc>
                <a:spcPct val="130000"/>
              </a:lnSpc>
            </a:pPr>
            <a:r>
              <a:rPr lang="en-GB" dirty="0">
                <a:solidFill>
                  <a:srgbClr val="FF0000"/>
                </a:solidFill>
              </a:rPr>
              <a:t>Light electric vehicles like bicycles, </a:t>
            </a:r>
            <a:r>
              <a:rPr lang="en-GB" dirty="0" smtClean="0">
                <a:solidFill>
                  <a:srgbClr val="FF0000"/>
                </a:solidFill>
              </a:rPr>
              <a:t>scooters, karts</a:t>
            </a:r>
            <a:endParaRPr lang="en-GB" dirty="0">
              <a:solidFill>
                <a:srgbClr val="FF0000"/>
              </a:solidFill>
            </a:endParaRPr>
          </a:p>
          <a:p>
            <a:r>
              <a:rPr lang="en-GB" dirty="0">
                <a:solidFill>
                  <a:schemeClr val="tx1">
                    <a:lumMod val="65000"/>
                    <a:lumOff val="35000"/>
                  </a:schemeClr>
                </a:solidFill>
              </a:rPr>
              <a:t>The first commercialised hydrogen bicycle</a:t>
            </a:r>
          </a:p>
        </p:txBody>
      </p:sp>
      <p:sp>
        <p:nvSpPr>
          <p:cNvPr id="18" name="ZoneTexte 3"/>
          <p:cNvSpPr txBox="1"/>
          <p:nvPr/>
        </p:nvSpPr>
        <p:spPr>
          <a:xfrm>
            <a:off x="1954212" y="4963761"/>
            <a:ext cx="5760640" cy="338554"/>
          </a:xfrm>
          <a:prstGeom prst="rect">
            <a:avLst/>
          </a:prstGeom>
          <a:noFill/>
        </p:spPr>
        <p:txBody>
          <a:bodyPr wrap="square" rtlCol="0">
            <a:spAutoFit/>
          </a:bodyPr>
          <a:lstStyle/>
          <a:p>
            <a:r>
              <a:rPr lang="en-GB" sz="1600" dirty="0"/>
              <a:t>Hydrogen bicycle manufactured by the company Pragma (France)</a:t>
            </a:r>
          </a:p>
        </p:txBody>
      </p:sp>
    </p:spTree>
    <p:extLst>
      <p:ext uri="{BB962C8B-B14F-4D97-AF65-F5344CB8AC3E}">
        <p14:creationId xmlns:p14="http://schemas.microsoft.com/office/powerpoint/2010/main" val="63062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96345" y="5704163"/>
            <a:ext cx="5616624" cy="307777"/>
          </a:xfrm>
          <a:prstGeom prst="rect">
            <a:avLst/>
          </a:prstGeom>
          <a:noFill/>
        </p:spPr>
        <p:txBody>
          <a:bodyPr wrap="square" rtlCol="0">
            <a:spAutoFit/>
          </a:bodyPr>
          <a:lstStyle/>
          <a:p>
            <a:r>
              <a:rPr lang="fr-BE" sz="1400" dirty="0"/>
              <a:t>Source: https://www.pragma-industries.com/fr/products/light-mobility/</a:t>
            </a:r>
          </a:p>
        </p:txBody>
      </p:sp>
      <p:pic>
        <p:nvPicPr>
          <p:cNvPr id="1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t="33436" b="8627"/>
          <a:stretch/>
        </p:blipFill>
        <p:spPr bwMode="auto">
          <a:xfrm>
            <a:off x="1209673" y="2993315"/>
            <a:ext cx="7223576" cy="258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10"/>
          <p:cNvSpPr txBox="1"/>
          <p:nvPr/>
        </p:nvSpPr>
        <p:spPr>
          <a:xfrm>
            <a:off x="772433" y="251299"/>
            <a:ext cx="5428569" cy="729430"/>
          </a:xfrm>
          <a:prstGeom prst="rect">
            <a:avLst/>
          </a:prstGeom>
          <a:noFill/>
        </p:spPr>
        <p:txBody>
          <a:bodyPr wrap="square" rtlCol="0">
            <a:spAutoFit/>
          </a:bodyPr>
          <a:lstStyle/>
          <a:p>
            <a:pPr lvl="0">
              <a:lnSpc>
                <a:spcPct val="130000"/>
              </a:lnSpc>
            </a:pPr>
            <a:r>
              <a:rPr lang="en-GB" dirty="0">
                <a:solidFill>
                  <a:srgbClr val="FF0000"/>
                </a:solidFill>
              </a:rPr>
              <a:t>Light electric vehicles like bicycles, </a:t>
            </a:r>
            <a:r>
              <a:rPr lang="en-GB" dirty="0" smtClean="0">
                <a:solidFill>
                  <a:srgbClr val="FF0000"/>
                </a:solidFill>
              </a:rPr>
              <a:t>scooters, karts</a:t>
            </a:r>
            <a:endParaRPr lang="en-GB" dirty="0">
              <a:solidFill>
                <a:srgbClr val="FF0000"/>
              </a:solidFill>
            </a:endParaRPr>
          </a:p>
          <a:p>
            <a:r>
              <a:rPr lang="en-GB" dirty="0">
                <a:solidFill>
                  <a:schemeClr val="tx1">
                    <a:lumMod val="65000"/>
                    <a:lumOff val="35000"/>
                  </a:schemeClr>
                </a:solidFill>
              </a:rPr>
              <a:t>The first commercialised hydrogen bicycle</a:t>
            </a:r>
          </a:p>
        </p:txBody>
      </p:sp>
      <p:sp>
        <p:nvSpPr>
          <p:cNvPr id="18" name="ZoneTexte 11"/>
          <p:cNvSpPr txBox="1"/>
          <p:nvPr/>
        </p:nvSpPr>
        <p:spPr>
          <a:xfrm>
            <a:off x="5264897" y="755356"/>
            <a:ext cx="3744416" cy="830997"/>
          </a:xfrm>
          <a:prstGeom prst="rect">
            <a:avLst/>
          </a:prstGeom>
          <a:noFill/>
        </p:spPr>
        <p:txBody>
          <a:bodyPr wrap="square" rtlCol="0">
            <a:spAutoFit/>
          </a:bodyPr>
          <a:lstStyle/>
          <a:p>
            <a:r>
              <a:rPr lang="en-GB" sz="1600" dirty="0"/>
              <a:t>Hydrogen bicycle manufactured by the company Pragma (France) and associated filling station by </a:t>
            </a:r>
            <a:r>
              <a:rPr lang="en-GB" sz="1600" dirty="0" err="1"/>
              <a:t>Atawey</a:t>
            </a:r>
            <a:r>
              <a:rPr lang="en-GB" sz="1600" dirty="0"/>
              <a:t> (France).</a:t>
            </a:r>
          </a:p>
        </p:txBody>
      </p:sp>
      <p:pic>
        <p:nvPicPr>
          <p:cNvPr id="1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3305" y="1043387"/>
            <a:ext cx="3788156"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55177" y="1694999"/>
            <a:ext cx="1797968" cy="134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57210" y="1694998"/>
            <a:ext cx="1928198" cy="134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818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
          <p:cNvSpPr txBox="1"/>
          <p:nvPr/>
        </p:nvSpPr>
        <p:spPr>
          <a:xfrm>
            <a:off x="505555" y="477393"/>
            <a:ext cx="4896544" cy="452432"/>
          </a:xfrm>
          <a:prstGeom prst="rect">
            <a:avLst/>
          </a:prstGeom>
          <a:noFill/>
        </p:spPr>
        <p:txBody>
          <a:bodyPr wrap="square" rtlCol="0">
            <a:spAutoFit/>
          </a:bodyPr>
          <a:lstStyle/>
          <a:p>
            <a:pPr>
              <a:lnSpc>
                <a:spcPct val="130000"/>
              </a:lnSpc>
            </a:pPr>
            <a:r>
              <a:rPr lang="en-GB" dirty="0">
                <a:solidFill>
                  <a:srgbClr val="FF0000"/>
                </a:solidFill>
              </a:rPr>
              <a:t>Some examples of didactic equipment available</a:t>
            </a:r>
          </a:p>
        </p:txBody>
      </p:sp>
      <p:sp>
        <p:nvSpPr>
          <p:cNvPr id="16" name="ZoneTexte 2"/>
          <p:cNvSpPr txBox="1"/>
          <p:nvPr/>
        </p:nvSpPr>
        <p:spPr>
          <a:xfrm>
            <a:off x="562024" y="1340768"/>
            <a:ext cx="8136904" cy="2169825"/>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Do not hesitate to </a:t>
            </a:r>
            <a:r>
              <a:rPr lang="en-GB" dirty="0" smtClean="0"/>
              <a:t>use </a:t>
            </a:r>
            <a:r>
              <a:rPr lang="en-GB" dirty="0"/>
              <a:t>demonstrations to </a:t>
            </a:r>
            <a:r>
              <a:rPr lang="en-GB" dirty="0" smtClean="0"/>
              <a:t>increase </a:t>
            </a:r>
            <a:r>
              <a:rPr lang="en-GB" dirty="0"/>
              <a:t>the interest of students</a:t>
            </a:r>
          </a:p>
          <a:p>
            <a:pPr marL="285750" indent="-285750">
              <a:lnSpc>
                <a:spcPct val="150000"/>
              </a:lnSpc>
              <a:buFont typeface="Arial" panose="020B0604020202020204" pitchFamily="34" charset="0"/>
              <a:buChar char="•"/>
            </a:pPr>
            <a:r>
              <a:rPr lang="en-GB" dirty="0"/>
              <a:t>Didactic equipment is now available on the market</a:t>
            </a:r>
          </a:p>
          <a:p>
            <a:pPr marL="285750" indent="-285750">
              <a:lnSpc>
                <a:spcPct val="150000"/>
              </a:lnSpc>
              <a:buFont typeface="Arial" panose="020B0604020202020204" pitchFamily="34" charset="0"/>
              <a:buChar char="•"/>
            </a:pPr>
            <a:r>
              <a:rPr lang="en-GB" dirty="0" smtClean="0"/>
              <a:t>If you do not have provision to purchase </a:t>
            </a:r>
            <a:r>
              <a:rPr lang="en-GB" dirty="0"/>
              <a:t>equipment you can collaborate with universities (visit) or training centres (partnership) depending on your regional policy</a:t>
            </a:r>
          </a:p>
        </p:txBody>
      </p:sp>
    </p:spTree>
    <p:extLst>
      <p:ext uri="{BB962C8B-B14F-4D97-AF65-F5344CB8AC3E}">
        <p14:creationId xmlns:p14="http://schemas.microsoft.com/office/powerpoint/2010/main" val="2971125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3"/>
          <p:cNvSpPr txBox="1"/>
          <p:nvPr/>
        </p:nvSpPr>
        <p:spPr>
          <a:xfrm>
            <a:off x="751384" y="655412"/>
            <a:ext cx="5328592" cy="369332"/>
          </a:xfrm>
          <a:prstGeom prst="rect">
            <a:avLst/>
          </a:prstGeom>
          <a:noFill/>
        </p:spPr>
        <p:txBody>
          <a:bodyPr wrap="square" rtlCol="0">
            <a:spAutoFit/>
          </a:bodyPr>
          <a:lstStyle/>
          <a:p>
            <a:r>
              <a:rPr lang="en-GB" dirty="0"/>
              <a:t>https://www.horizoneducational.com/</a:t>
            </a:r>
          </a:p>
        </p:txBody>
      </p:sp>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3832" y="760074"/>
            <a:ext cx="3659882" cy="1695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4"/>
          <p:cNvSpPr txBox="1"/>
          <p:nvPr/>
        </p:nvSpPr>
        <p:spPr>
          <a:xfrm>
            <a:off x="823392" y="2446320"/>
            <a:ext cx="5112568" cy="369332"/>
          </a:xfrm>
          <a:prstGeom prst="rect">
            <a:avLst/>
          </a:prstGeom>
          <a:noFill/>
        </p:spPr>
        <p:txBody>
          <a:bodyPr wrap="square" rtlCol="0">
            <a:spAutoFit/>
          </a:bodyPr>
          <a:lstStyle/>
          <a:p>
            <a:r>
              <a:rPr lang="en-GB" dirty="0"/>
              <a:t>http://heliocentrisacademia.com/</a:t>
            </a:r>
          </a:p>
        </p:txBody>
      </p:sp>
      <p:pic>
        <p:nvPicPr>
          <p:cNvPr id="18"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83832" y="2527620"/>
            <a:ext cx="3659882" cy="1338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ZoneTexte 5"/>
          <p:cNvSpPr txBox="1"/>
          <p:nvPr/>
        </p:nvSpPr>
        <p:spPr>
          <a:xfrm>
            <a:off x="823392" y="3814472"/>
            <a:ext cx="6696744" cy="369332"/>
          </a:xfrm>
          <a:prstGeom prst="rect">
            <a:avLst/>
          </a:prstGeom>
          <a:noFill/>
        </p:spPr>
        <p:txBody>
          <a:bodyPr wrap="square" rtlCol="0">
            <a:spAutoFit/>
          </a:bodyPr>
          <a:lstStyle/>
          <a:p>
            <a:r>
              <a:rPr lang="en-GB" dirty="0"/>
              <a:t>https://www.pragma-industries.com/fr/products/education/</a:t>
            </a:r>
          </a:p>
        </p:txBody>
      </p:sp>
      <p:pic>
        <p:nvPicPr>
          <p:cNvPr id="20" name="Picture 4"/>
          <p:cNvPicPr>
            <a:picLocks noChangeAspect="1" noChangeArrowheads="1"/>
          </p:cNvPicPr>
          <p:nvPr/>
        </p:nvPicPr>
        <p:blipFill rotWithShape="1">
          <a:blip r:embed="rId12">
            <a:extLst>
              <a:ext uri="{28A0092B-C50C-407E-A947-70E740481C1C}">
                <a14:useLocalDpi xmlns:a14="http://schemas.microsoft.com/office/drawing/2010/main" val="0"/>
              </a:ext>
            </a:extLst>
          </a:blip>
          <a:srcRect t="29927" b="6753"/>
          <a:stretch/>
        </p:blipFill>
        <p:spPr bwMode="auto">
          <a:xfrm>
            <a:off x="1327449" y="4183804"/>
            <a:ext cx="6603881" cy="164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ZoneTexte 1"/>
          <p:cNvSpPr txBox="1"/>
          <p:nvPr/>
        </p:nvSpPr>
        <p:spPr>
          <a:xfrm>
            <a:off x="417632" y="152077"/>
            <a:ext cx="4896544" cy="452432"/>
          </a:xfrm>
          <a:prstGeom prst="rect">
            <a:avLst/>
          </a:prstGeom>
          <a:noFill/>
        </p:spPr>
        <p:txBody>
          <a:bodyPr wrap="square" rtlCol="0">
            <a:spAutoFit/>
          </a:bodyPr>
          <a:lstStyle/>
          <a:p>
            <a:pPr>
              <a:lnSpc>
                <a:spcPct val="130000"/>
              </a:lnSpc>
            </a:pPr>
            <a:r>
              <a:rPr lang="en-GB" dirty="0">
                <a:solidFill>
                  <a:srgbClr val="FF0000"/>
                </a:solidFill>
              </a:rPr>
              <a:t>Some examples of didactic equipment available</a:t>
            </a:r>
          </a:p>
        </p:txBody>
      </p:sp>
    </p:spTree>
    <p:extLst>
      <p:ext uri="{BB962C8B-B14F-4D97-AF65-F5344CB8AC3E}">
        <p14:creationId xmlns:p14="http://schemas.microsoft.com/office/powerpoint/2010/main" val="2831291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0"/>
          <p:cNvSpPr txBox="1"/>
          <p:nvPr/>
        </p:nvSpPr>
        <p:spPr>
          <a:xfrm>
            <a:off x="315617" y="144854"/>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
        <p:nvSpPr>
          <p:cNvPr id="16" name="ZoneTexte 4"/>
          <p:cNvSpPr txBox="1"/>
          <p:nvPr/>
        </p:nvSpPr>
        <p:spPr>
          <a:xfrm>
            <a:off x="403065" y="667545"/>
            <a:ext cx="8221766" cy="4662815"/>
          </a:xfrm>
          <a:prstGeom prst="rect">
            <a:avLst/>
          </a:prstGeom>
          <a:noFill/>
          <a:ln w="28575">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GB" dirty="0"/>
              <a:t>All </a:t>
            </a:r>
            <a:r>
              <a:rPr lang="en-GB" dirty="0" smtClean="0"/>
              <a:t>kinds </a:t>
            </a:r>
            <a:r>
              <a:rPr lang="en-GB" dirty="0"/>
              <a:t>of cars can be </a:t>
            </a:r>
            <a:r>
              <a:rPr lang="en-GB" dirty="0" smtClean="0"/>
              <a:t>powered by </a:t>
            </a:r>
            <a:r>
              <a:rPr lang="en-GB" dirty="0"/>
              <a:t>a hydrogen powertrain</a:t>
            </a:r>
          </a:p>
          <a:p>
            <a:pPr marL="285750" indent="-285750">
              <a:lnSpc>
                <a:spcPct val="150000"/>
              </a:lnSpc>
              <a:buFont typeface="Arial" panose="020B0604020202020204" pitchFamily="34" charset="0"/>
              <a:buChar char="•"/>
            </a:pPr>
            <a:r>
              <a:rPr lang="en-GB" dirty="0" smtClean="0"/>
              <a:t>Examples are </a:t>
            </a:r>
            <a:r>
              <a:rPr lang="en-GB" dirty="0"/>
              <a:t>SEDAN, Station Wagon and SUV</a:t>
            </a:r>
          </a:p>
          <a:p>
            <a:pPr marL="285750" indent="-285750">
              <a:lnSpc>
                <a:spcPct val="150000"/>
              </a:lnSpc>
              <a:buFont typeface="Arial" panose="020B0604020202020204" pitchFamily="34" charset="0"/>
              <a:buChar char="•"/>
            </a:pPr>
            <a:r>
              <a:rPr lang="en-GB" dirty="0" smtClean="0"/>
              <a:t>There appears to be </a:t>
            </a:r>
            <a:r>
              <a:rPr lang="en-GB" dirty="0"/>
              <a:t>a standard design for SEDAN or Station Wagon</a:t>
            </a:r>
          </a:p>
          <a:p>
            <a:pPr marL="742950" lvl="1" indent="-285750">
              <a:lnSpc>
                <a:spcPct val="150000"/>
              </a:lnSpc>
              <a:buFont typeface="Arial" panose="020B0604020202020204" pitchFamily="34" charset="0"/>
              <a:buChar char="•"/>
            </a:pPr>
            <a:r>
              <a:rPr lang="en-GB" dirty="0"/>
              <a:t>Pressure tanks at the rear of the vehicle</a:t>
            </a:r>
          </a:p>
          <a:p>
            <a:pPr marL="742950" lvl="1" indent="-285750">
              <a:lnSpc>
                <a:spcPct val="150000"/>
              </a:lnSpc>
              <a:buFont typeface="Arial" panose="020B0604020202020204" pitchFamily="34" charset="0"/>
              <a:buChar char="•"/>
            </a:pPr>
            <a:r>
              <a:rPr lang="en-GB" dirty="0"/>
              <a:t>High voltage battery at the rear of the vehicle</a:t>
            </a:r>
          </a:p>
          <a:p>
            <a:pPr marL="742950" lvl="1" indent="-285750">
              <a:lnSpc>
                <a:spcPct val="150000"/>
              </a:lnSpc>
              <a:buFont typeface="Arial" panose="020B0604020202020204" pitchFamily="34" charset="0"/>
              <a:buChar char="•"/>
            </a:pPr>
            <a:r>
              <a:rPr lang="en-GB" dirty="0"/>
              <a:t>Fuel cell in central position</a:t>
            </a:r>
          </a:p>
          <a:p>
            <a:pPr marL="742950" lvl="1" indent="-285750">
              <a:lnSpc>
                <a:spcPct val="150000"/>
              </a:lnSpc>
              <a:buFont typeface="Arial" panose="020B0604020202020204" pitchFamily="34" charset="0"/>
              <a:buChar char="•"/>
            </a:pPr>
            <a:r>
              <a:rPr lang="en-GB" dirty="0"/>
              <a:t>Electric motor in front of the vehicle</a:t>
            </a:r>
          </a:p>
          <a:p>
            <a:pPr marL="742950" lvl="1" indent="-285750">
              <a:lnSpc>
                <a:spcPct val="150000"/>
              </a:lnSpc>
              <a:buFont typeface="Arial" panose="020B0604020202020204" pitchFamily="34" charset="0"/>
              <a:buChar char="•"/>
            </a:pPr>
            <a:r>
              <a:rPr lang="en-GB" dirty="0"/>
              <a:t>Inverter above the electric motor</a:t>
            </a:r>
          </a:p>
          <a:p>
            <a:pPr marL="285750" indent="-285750">
              <a:lnSpc>
                <a:spcPct val="150000"/>
              </a:lnSpc>
              <a:buFont typeface="Arial" panose="020B0604020202020204" pitchFamily="34" charset="0"/>
              <a:buChar char="•"/>
            </a:pPr>
            <a:r>
              <a:rPr lang="en-GB" dirty="0"/>
              <a:t>As the technology is improved, the fuel cell becomes more and more compact</a:t>
            </a:r>
          </a:p>
          <a:p>
            <a:pPr marL="285750" indent="-285750">
              <a:lnSpc>
                <a:spcPct val="150000"/>
              </a:lnSpc>
              <a:buFont typeface="Arial" panose="020B0604020202020204" pitchFamily="34" charset="0"/>
              <a:buChar char="•"/>
            </a:pPr>
            <a:r>
              <a:rPr lang="en-GB" dirty="0"/>
              <a:t>It remains a future possibility to locate the FC under the </a:t>
            </a:r>
            <a:r>
              <a:rPr lang="en-GB" dirty="0" smtClean="0"/>
              <a:t>bonnet </a:t>
            </a:r>
            <a:r>
              <a:rPr lang="en-GB" dirty="0"/>
              <a:t>in a SEDAN </a:t>
            </a:r>
            <a:r>
              <a:rPr lang="en-GB" dirty="0" smtClean="0"/>
              <a:t>like in cars using </a:t>
            </a:r>
            <a:r>
              <a:rPr lang="en-GB" dirty="0"/>
              <a:t>combustion engines</a:t>
            </a:r>
          </a:p>
        </p:txBody>
      </p:sp>
    </p:spTree>
    <p:extLst>
      <p:ext uri="{BB962C8B-B14F-4D97-AF65-F5344CB8AC3E}">
        <p14:creationId xmlns:p14="http://schemas.microsoft.com/office/powerpoint/2010/main" val="404138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0"/>
          <p:cNvSpPr txBox="1"/>
          <p:nvPr/>
        </p:nvSpPr>
        <p:spPr>
          <a:xfrm>
            <a:off x="211436" y="232832"/>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
        <p:nvSpPr>
          <p:cNvPr id="16" name="ZoneTexte 14"/>
          <p:cNvSpPr txBox="1"/>
          <p:nvPr/>
        </p:nvSpPr>
        <p:spPr>
          <a:xfrm>
            <a:off x="4683886" y="1418180"/>
            <a:ext cx="3284322" cy="369332"/>
          </a:xfrm>
          <a:prstGeom prst="rect">
            <a:avLst/>
          </a:prstGeom>
          <a:noFill/>
        </p:spPr>
        <p:txBody>
          <a:bodyPr wrap="square" rtlCol="0">
            <a:spAutoFit/>
          </a:bodyPr>
          <a:lstStyle/>
          <a:p>
            <a:r>
              <a:rPr lang="en-GB" dirty="0"/>
              <a:t>HONDA (FCX concept V1 &amp; V2)</a:t>
            </a:r>
          </a:p>
        </p:txBody>
      </p:sp>
      <p:pic>
        <p:nvPicPr>
          <p:cNvPr id="17" name="Image 12" descr="Figure_7_U5.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48622" y="2288846"/>
            <a:ext cx="8320092" cy="2074810"/>
          </a:xfrm>
          <a:prstGeom prst="rect">
            <a:avLst/>
          </a:prstGeom>
        </p:spPr>
      </p:pic>
      <p:sp>
        <p:nvSpPr>
          <p:cNvPr id="18" name="ZoneTexte 3"/>
          <p:cNvSpPr txBox="1"/>
          <p:nvPr/>
        </p:nvSpPr>
        <p:spPr>
          <a:xfrm>
            <a:off x="2783632" y="4857534"/>
            <a:ext cx="2160240" cy="369332"/>
          </a:xfrm>
          <a:prstGeom prst="rect">
            <a:avLst/>
          </a:prstGeom>
          <a:noFill/>
        </p:spPr>
        <p:txBody>
          <a:bodyPr wrap="square" rtlCol="0">
            <a:spAutoFit/>
          </a:bodyPr>
          <a:lstStyle/>
          <a:p>
            <a:r>
              <a:rPr lang="en-GB" dirty="0"/>
              <a:t>Is this a standard ?</a:t>
            </a:r>
          </a:p>
        </p:txBody>
      </p:sp>
      <p:sp>
        <p:nvSpPr>
          <p:cNvPr id="19" name="ZoneTexte 13"/>
          <p:cNvSpPr txBox="1"/>
          <p:nvPr/>
        </p:nvSpPr>
        <p:spPr>
          <a:xfrm>
            <a:off x="5447929" y="4554614"/>
            <a:ext cx="3901893" cy="923330"/>
          </a:xfrm>
          <a:prstGeom prst="rect">
            <a:avLst/>
          </a:prstGeom>
          <a:noFill/>
        </p:spPr>
        <p:txBody>
          <a:bodyPr wrap="square" rtlCol="0">
            <a:spAutoFit/>
          </a:bodyPr>
          <a:lstStyle/>
          <a:p>
            <a:pPr>
              <a:buFontTx/>
              <a:buChar char="-"/>
            </a:pPr>
            <a:r>
              <a:rPr lang="en-GB" dirty="0"/>
              <a:t>  Tanks and HV Battery at the rear</a:t>
            </a:r>
          </a:p>
          <a:p>
            <a:pPr>
              <a:buFontTx/>
              <a:buChar char="-"/>
            </a:pPr>
            <a:r>
              <a:rPr lang="en-GB" dirty="0"/>
              <a:t>  Central position for the Fuel Cell</a:t>
            </a:r>
          </a:p>
          <a:p>
            <a:pPr>
              <a:buFontTx/>
              <a:buChar char="-"/>
            </a:pPr>
            <a:r>
              <a:rPr lang="en-GB" dirty="0"/>
              <a:t>  Inverter &amp; </a:t>
            </a:r>
            <a:r>
              <a:rPr lang="en-GB" dirty="0" smtClean="0"/>
              <a:t>e-Motor </a:t>
            </a:r>
            <a:r>
              <a:rPr lang="en-GB" dirty="0"/>
              <a:t>in front</a:t>
            </a:r>
          </a:p>
        </p:txBody>
      </p:sp>
      <p:sp>
        <p:nvSpPr>
          <p:cNvPr id="20" name="Accolade ouvrante 2"/>
          <p:cNvSpPr/>
          <p:nvPr/>
        </p:nvSpPr>
        <p:spPr>
          <a:xfrm>
            <a:off x="5159896" y="4580492"/>
            <a:ext cx="360040" cy="8906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ZoneTexte 1"/>
          <p:cNvSpPr txBox="1"/>
          <p:nvPr/>
        </p:nvSpPr>
        <p:spPr>
          <a:xfrm>
            <a:off x="0" y="5675049"/>
            <a:ext cx="1882874" cy="276999"/>
          </a:xfrm>
          <a:prstGeom prst="rect">
            <a:avLst/>
          </a:prstGeom>
          <a:noFill/>
        </p:spPr>
        <p:txBody>
          <a:bodyPr wrap="square" rtlCol="0">
            <a:spAutoFit/>
          </a:bodyPr>
          <a:lstStyle/>
          <a:p>
            <a:r>
              <a:rPr lang="en-GB" sz="1200" dirty="0"/>
              <a:t>Source: Honda - </a:t>
            </a:r>
            <a:r>
              <a:rPr lang="en-GB" sz="1200" dirty="0" err="1"/>
              <a:t>Educam</a:t>
            </a:r>
            <a:endParaRPr lang="en-GB" sz="1200" dirty="0"/>
          </a:p>
        </p:txBody>
      </p:sp>
    </p:spTree>
    <p:extLst>
      <p:ext uri="{BB962C8B-B14F-4D97-AF65-F5344CB8AC3E}">
        <p14:creationId xmlns:p14="http://schemas.microsoft.com/office/powerpoint/2010/main" val="1505640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4"/>
          <p:cNvSpPr txBox="1"/>
          <p:nvPr/>
        </p:nvSpPr>
        <p:spPr>
          <a:xfrm>
            <a:off x="211437" y="175463"/>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pic>
        <p:nvPicPr>
          <p:cNvPr id="16" name="Image 15" descr="MIRAI_Toyota_Fuel_Cell_System(TFCS)-01.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26021" y="1040464"/>
            <a:ext cx="7803555" cy="4687747"/>
          </a:xfrm>
          <a:prstGeom prst="rect">
            <a:avLst/>
          </a:prstGeom>
        </p:spPr>
      </p:pic>
      <p:pic>
        <p:nvPicPr>
          <p:cNvPr id="17" name="Image 13" descr="mir1411_25_s.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326021" y="688844"/>
            <a:ext cx="2812648" cy="1122744"/>
          </a:xfrm>
          <a:prstGeom prst="rect">
            <a:avLst/>
          </a:prstGeom>
        </p:spPr>
      </p:pic>
      <p:sp>
        <p:nvSpPr>
          <p:cNvPr id="18" name="ZoneTexte 1"/>
          <p:cNvSpPr txBox="1"/>
          <p:nvPr/>
        </p:nvSpPr>
        <p:spPr>
          <a:xfrm>
            <a:off x="6770359" y="4026305"/>
            <a:ext cx="1108300" cy="369332"/>
          </a:xfrm>
          <a:prstGeom prst="rect">
            <a:avLst/>
          </a:prstGeom>
          <a:noFill/>
        </p:spPr>
        <p:txBody>
          <a:bodyPr wrap="square" rtlCol="0">
            <a:spAutoFit/>
          </a:bodyPr>
          <a:lstStyle/>
          <a:p>
            <a:r>
              <a:rPr lang="fr-BE" dirty="0"/>
              <a:t>Fuel </a:t>
            </a:r>
            <a:r>
              <a:rPr lang="fr-BE" dirty="0" err="1"/>
              <a:t>cell</a:t>
            </a:r>
            <a:endParaRPr lang="fr-BE" dirty="0"/>
          </a:p>
        </p:txBody>
      </p:sp>
      <p:cxnSp>
        <p:nvCxnSpPr>
          <p:cNvPr id="19" name="Connecteur droit avec flèche 3"/>
          <p:cNvCxnSpPr/>
          <p:nvPr/>
        </p:nvCxnSpPr>
        <p:spPr>
          <a:xfrm flipH="1" flipV="1">
            <a:off x="4943219" y="3930226"/>
            <a:ext cx="1823162" cy="2095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ZoneTexte 18"/>
          <p:cNvSpPr txBox="1"/>
          <p:nvPr/>
        </p:nvSpPr>
        <p:spPr>
          <a:xfrm>
            <a:off x="5572110" y="4377925"/>
            <a:ext cx="3682069" cy="369332"/>
          </a:xfrm>
          <a:prstGeom prst="rect">
            <a:avLst/>
          </a:prstGeom>
          <a:noFill/>
        </p:spPr>
        <p:txBody>
          <a:bodyPr wrap="square" rtlCol="0">
            <a:spAutoFit/>
          </a:bodyPr>
          <a:lstStyle/>
          <a:p>
            <a:r>
              <a:rPr lang="fr-BE" dirty="0"/>
              <a:t>It </a:t>
            </a:r>
            <a:r>
              <a:rPr lang="fr-BE" dirty="0" err="1"/>
              <a:t>could</a:t>
            </a:r>
            <a:r>
              <a:rPr lang="fr-BE" dirty="0"/>
              <a:t> </a:t>
            </a:r>
            <a:r>
              <a:rPr lang="fr-BE" dirty="0" err="1"/>
              <a:t>be</a:t>
            </a:r>
            <a:r>
              <a:rPr lang="fr-BE" dirty="0"/>
              <a:t> a standard for a Sedan</a:t>
            </a:r>
          </a:p>
        </p:txBody>
      </p:sp>
      <p:sp>
        <p:nvSpPr>
          <p:cNvPr id="21" name="ZoneTexte 20"/>
          <p:cNvSpPr txBox="1"/>
          <p:nvPr/>
        </p:nvSpPr>
        <p:spPr>
          <a:xfrm>
            <a:off x="5927712" y="4727449"/>
            <a:ext cx="3901893" cy="923330"/>
          </a:xfrm>
          <a:prstGeom prst="rect">
            <a:avLst/>
          </a:prstGeom>
          <a:noFill/>
        </p:spPr>
        <p:txBody>
          <a:bodyPr wrap="square" rtlCol="0">
            <a:spAutoFit/>
          </a:bodyPr>
          <a:lstStyle/>
          <a:p>
            <a:pPr>
              <a:buFontTx/>
              <a:buChar char="-"/>
            </a:pPr>
            <a:r>
              <a:rPr lang="en-GB" dirty="0"/>
              <a:t>  Tanks and HV Battery at the rear</a:t>
            </a:r>
          </a:p>
          <a:p>
            <a:pPr>
              <a:buFontTx/>
              <a:buChar char="-"/>
            </a:pPr>
            <a:r>
              <a:rPr lang="en-GB" dirty="0"/>
              <a:t>  Central position for the Fuel Cell</a:t>
            </a:r>
          </a:p>
          <a:p>
            <a:pPr>
              <a:buFontTx/>
              <a:buChar char="-"/>
            </a:pPr>
            <a:r>
              <a:rPr lang="en-GB" dirty="0"/>
              <a:t>  Inverter &amp; </a:t>
            </a:r>
            <a:r>
              <a:rPr lang="en-GB" dirty="0" smtClean="0"/>
              <a:t>e-Motor </a:t>
            </a:r>
            <a:r>
              <a:rPr lang="en-GB" dirty="0"/>
              <a:t>in front</a:t>
            </a:r>
          </a:p>
        </p:txBody>
      </p:sp>
      <p:sp>
        <p:nvSpPr>
          <p:cNvPr id="22" name="Accolade ouvrante 21"/>
          <p:cNvSpPr/>
          <p:nvPr/>
        </p:nvSpPr>
        <p:spPr>
          <a:xfrm>
            <a:off x="5572110" y="4723704"/>
            <a:ext cx="360040" cy="8906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3" name="ZoneTexte 16"/>
          <p:cNvSpPr txBox="1"/>
          <p:nvPr/>
        </p:nvSpPr>
        <p:spPr>
          <a:xfrm>
            <a:off x="0" y="5650779"/>
            <a:ext cx="2026890" cy="276999"/>
          </a:xfrm>
          <a:prstGeom prst="rect">
            <a:avLst/>
          </a:prstGeom>
          <a:noFill/>
        </p:spPr>
        <p:txBody>
          <a:bodyPr wrap="square" rtlCol="0">
            <a:spAutoFit/>
          </a:bodyPr>
          <a:lstStyle/>
          <a:p>
            <a:r>
              <a:rPr lang="fr-BE" sz="1200" dirty="0"/>
              <a:t>Source: Toyota TME</a:t>
            </a:r>
          </a:p>
        </p:txBody>
      </p:sp>
    </p:spTree>
    <p:extLst>
      <p:ext uri="{BB962C8B-B14F-4D97-AF65-F5344CB8AC3E}">
        <p14:creationId xmlns:p14="http://schemas.microsoft.com/office/powerpoint/2010/main" val="4197707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Image 9" descr="Figure_11_U5.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76808" y="1165418"/>
            <a:ext cx="6803136" cy="3663696"/>
          </a:xfrm>
          <a:prstGeom prst="rect">
            <a:avLst/>
          </a:prstGeom>
        </p:spPr>
      </p:pic>
      <p:sp>
        <p:nvSpPr>
          <p:cNvPr id="16" name="ZoneTexte 12"/>
          <p:cNvSpPr txBox="1"/>
          <p:nvPr/>
        </p:nvSpPr>
        <p:spPr>
          <a:xfrm>
            <a:off x="3513911" y="655232"/>
            <a:ext cx="2858616" cy="369332"/>
          </a:xfrm>
          <a:prstGeom prst="rect">
            <a:avLst/>
          </a:prstGeom>
          <a:noFill/>
        </p:spPr>
        <p:txBody>
          <a:bodyPr wrap="square" rtlCol="0">
            <a:spAutoFit/>
          </a:bodyPr>
          <a:lstStyle/>
          <a:p>
            <a:r>
              <a:rPr lang="en-GB" dirty="0"/>
              <a:t>MERCEDES B-class Fuel Cell</a:t>
            </a:r>
          </a:p>
        </p:txBody>
      </p:sp>
      <p:sp>
        <p:nvSpPr>
          <p:cNvPr id="17" name="ZoneTexte 11"/>
          <p:cNvSpPr txBox="1"/>
          <p:nvPr/>
        </p:nvSpPr>
        <p:spPr>
          <a:xfrm>
            <a:off x="0" y="5715128"/>
            <a:ext cx="2026890" cy="276999"/>
          </a:xfrm>
          <a:prstGeom prst="rect">
            <a:avLst/>
          </a:prstGeom>
          <a:noFill/>
        </p:spPr>
        <p:txBody>
          <a:bodyPr wrap="square" rtlCol="0">
            <a:spAutoFit/>
          </a:bodyPr>
          <a:lstStyle/>
          <a:p>
            <a:r>
              <a:rPr lang="fr-BE" sz="1200" dirty="0"/>
              <a:t>Source: Mercedes - </a:t>
            </a:r>
            <a:r>
              <a:rPr lang="fr-BE" sz="1200" dirty="0" err="1"/>
              <a:t>Educam</a:t>
            </a:r>
            <a:endParaRPr lang="fr-BE" sz="1200" dirty="0"/>
          </a:p>
        </p:txBody>
      </p:sp>
      <p:sp>
        <p:nvSpPr>
          <p:cNvPr id="18" name="Accolade ouvrante 14"/>
          <p:cNvSpPr/>
          <p:nvPr/>
        </p:nvSpPr>
        <p:spPr>
          <a:xfrm>
            <a:off x="1733179" y="4825320"/>
            <a:ext cx="360040" cy="8906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19" name="ZoneTexte 16"/>
          <p:cNvSpPr txBox="1"/>
          <p:nvPr/>
        </p:nvSpPr>
        <p:spPr>
          <a:xfrm>
            <a:off x="5519936" y="5284271"/>
            <a:ext cx="3600400" cy="369332"/>
          </a:xfrm>
          <a:prstGeom prst="rect">
            <a:avLst/>
          </a:prstGeom>
          <a:noFill/>
        </p:spPr>
        <p:txBody>
          <a:bodyPr wrap="square" rtlCol="0">
            <a:spAutoFit/>
          </a:bodyPr>
          <a:lstStyle/>
          <a:p>
            <a:r>
              <a:rPr lang="fr-BE" dirty="0"/>
              <a:t>It </a:t>
            </a:r>
            <a:r>
              <a:rPr lang="fr-BE" dirty="0" err="1"/>
              <a:t>could</a:t>
            </a:r>
            <a:r>
              <a:rPr lang="fr-BE" dirty="0"/>
              <a:t> </a:t>
            </a:r>
            <a:r>
              <a:rPr lang="fr-BE" dirty="0" err="1"/>
              <a:t>be</a:t>
            </a:r>
            <a:r>
              <a:rPr lang="fr-BE" dirty="0"/>
              <a:t> a standard for a </a:t>
            </a:r>
            <a:r>
              <a:rPr lang="fr-BE" dirty="0" err="1"/>
              <a:t>mid</a:t>
            </a:r>
            <a:r>
              <a:rPr lang="fr-BE" dirty="0"/>
              <a:t> size</a:t>
            </a:r>
          </a:p>
        </p:txBody>
      </p:sp>
      <p:sp>
        <p:nvSpPr>
          <p:cNvPr id="20" name="ZoneTexte 19"/>
          <p:cNvSpPr txBox="1"/>
          <p:nvPr/>
        </p:nvSpPr>
        <p:spPr>
          <a:xfrm>
            <a:off x="1978084" y="4797152"/>
            <a:ext cx="3901893" cy="923330"/>
          </a:xfrm>
          <a:prstGeom prst="rect">
            <a:avLst/>
          </a:prstGeom>
          <a:noFill/>
        </p:spPr>
        <p:txBody>
          <a:bodyPr wrap="square" rtlCol="0">
            <a:spAutoFit/>
          </a:bodyPr>
          <a:lstStyle/>
          <a:p>
            <a:pPr>
              <a:buFontTx/>
              <a:buChar char="-"/>
            </a:pPr>
            <a:r>
              <a:rPr lang="en-GB" dirty="0"/>
              <a:t>  Tanks and HV Battery at the rear</a:t>
            </a:r>
          </a:p>
          <a:p>
            <a:pPr>
              <a:buFontTx/>
              <a:buChar char="-"/>
            </a:pPr>
            <a:r>
              <a:rPr lang="en-GB" dirty="0"/>
              <a:t>  Central position for the Fuel Cell</a:t>
            </a:r>
          </a:p>
          <a:p>
            <a:pPr>
              <a:buFontTx/>
              <a:buChar char="-"/>
            </a:pPr>
            <a:r>
              <a:rPr lang="en-GB" dirty="0"/>
              <a:t>  Inverter &amp; </a:t>
            </a:r>
            <a:r>
              <a:rPr lang="en-GB" dirty="0" smtClean="0"/>
              <a:t>e-Motor </a:t>
            </a:r>
            <a:r>
              <a:rPr lang="en-GB" dirty="0"/>
              <a:t>in front</a:t>
            </a:r>
          </a:p>
        </p:txBody>
      </p:sp>
      <p:sp>
        <p:nvSpPr>
          <p:cNvPr id="21" name="ZoneTexte 20"/>
          <p:cNvSpPr txBox="1"/>
          <p:nvPr/>
        </p:nvSpPr>
        <p:spPr>
          <a:xfrm>
            <a:off x="154359" y="157878"/>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Tree>
    <p:extLst>
      <p:ext uri="{BB962C8B-B14F-4D97-AF65-F5344CB8AC3E}">
        <p14:creationId xmlns:p14="http://schemas.microsoft.com/office/powerpoint/2010/main" val="887800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12"/>
          <p:cNvSpPr txBox="1"/>
          <p:nvPr/>
        </p:nvSpPr>
        <p:spPr>
          <a:xfrm>
            <a:off x="3310172" y="424813"/>
            <a:ext cx="2038150" cy="369332"/>
          </a:xfrm>
          <a:prstGeom prst="rect">
            <a:avLst/>
          </a:prstGeom>
          <a:noFill/>
        </p:spPr>
        <p:txBody>
          <a:bodyPr wrap="square" rtlCol="0">
            <a:spAutoFit/>
          </a:bodyPr>
          <a:lstStyle/>
          <a:p>
            <a:r>
              <a:rPr lang="en-GB" dirty="0"/>
              <a:t>AUDI FCV concept</a:t>
            </a:r>
          </a:p>
        </p:txBody>
      </p:sp>
      <p:sp>
        <p:nvSpPr>
          <p:cNvPr id="16" name="ZoneTexte 11"/>
          <p:cNvSpPr txBox="1"/>
          <p:nvPr/>
        </p:nvSpPr>
        <p:spPr>
          <a:xfrm>
            <a:off x="-84870" y="5376111"/>
            <a:ext cx="2026890" cy="276999"/>
          </a:xfrm>
          <a:prstGeom prst="rect">
            <a:avLst/>
          </a:prstGeom>
          <a:noFill/>
        </p:spPr>
        <p:txBody>
          <a:bodyPr wrap="square" rtlCol="0">
            <a:spAutoFit/>
          </a:bodyPr>
          <a:lstStyle/>
          <a:p>
            <a:r>
              <a:rPr lang="fr-BE" sz="1200" dirty="0"/>
              <a:t>Source: Audi - </a:t>
            </a:r>
            <a:r>
              <a:rPr lang="fr-BE" sz="1200" dirty="0" err="1"/>
              <a:t>Educam</a:t>
            </a:r>
            <a:endParaRPr lang="fr-BE" sz="1200" dirty="0"/>
          </a:p>
        </p:txBody>
      </p:sp>
      <p:pic>
        <p:nvPicPr>
          <p:cNvPr id="17" name="Image 13"/>
          <p:cNvPicPr>
            <a:picLocks noChangeAspect="1"/>
          </p:cNvPicPr>
          <p:nvPr/>
        </p:nvPicPr>
        <p:blipFill rotWithShape="1">
          <a:blip r:embed="rId10">
            <a:extLst>
              <a:ext uri="{28A0092B-C50C-407E-A947-70E740481C1C}">
                <a14:useLocalDpi xmlns:a14="http://schemas.microsoft.com/office/drawing/2010/main" val="0"/>
              </a:ext>
            </a:extLst>
          </a:blip>
          <a:srcRect b="6219"/>
          <a:stretch/>
        </p:blipFill>
        <p:spPr>
          <a:xfrm>
            <a:off x="157285" y="695591"/>
            <a:ext cx="8419723" cy="4510955"/>
          </a:xfrm>
          <a:prstGeom prst="rect">
            <a:avLst/>
          </a:prstGeom>
        </p:spPr>
      </p:pic>
      <p:sp>
        <p:nvSpPr>
          <p:cNvPr id="18" name="Accolade ouvrante 16"/>
          <p:cNvSpPr/>
          <p:nvPr/>
        </p:nvSpPr>
        <p:spPr>
          <a:xfrm>
            <a:off x="4779999" y="4687908"/>
            <a:ext cx="360040" cy="8906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19" name="ZoneTexte 18"/>
          <p:cNvSpPr txBox="1"/>
          <p:nvPr/>
        </p:nvSpPr>
        <p:spPr>
          <a:xfrm>
            <a:off x="4894348" y="4223982"/>
            <a:ext cx="4248473" cy="369332"/>
          </a:xfrm>
          <a:prstGeom prst="rect">
            <a:avLst/>
          </a:prstGeom>
          <a:noFill/>
        </p:spPr>
        <p:txBody>
          <a:bodyPr wrap="square" rtlCol="0">
            <a:spAutoFit/>
          </a:bodyPr>
          <a:lstStyle/>
          <a:p>
            <a:r>
              <a:rPr lang="fr-BE" dirty="0"/>
              <a:t>It </a:t>
            </a:r>
            <a:r>
              <a:rPr lang="fr-BE" dirty="0" err="1"/>
              <a:t>could</a:t>
            </a:r>
            <a:r>
              <a:rPr lang="fr-BE" dirty="0"/>
              <a:t> </a:t>
            </a:r>
            <a:r>
              <a:rPr lang="fr-BE" dirty="0" err="1"/>
              <a:t>be</a:t>
            </a:r>
            <a:r>
              <a:rPr lang="fr-BE" dirty="0"/>
              <a:t> a standard for a station wagon</a:t>
            </a:r>
          </a:p>
        </p:txBody>
      </p:sp>
      <p:sp>
        <p:nvSpPr>
          <p:cNvPr id="20" name="ZoneTexte 19"/>
          <p:cNvSpPr txBox="1"/>
          <p:nvPr/>
        </p:nvSpPr>
        <p:spPr>
          <a:xfrm>
            <a:off x="5024904" y="4659740"/>
            <a:ext cx="3901893" cy="923330"/>
          </a:xfrm>
          <a:prstGeom prst="rect">
            <a:avLst/>
          </a:prstGeom>
          <a:noFill/>
        </p:spPr>
        <p:txBody>
          <a:bodyPr wrap="square" rtlCol="0">
            <a:spAutoFit/>
          </a:bodyPr>
          <a:lstStyle/>
          <a:p>
            <a:pPr>
              <a:buFontTx/>
              <a:buChar char="-"/>
            </a:pPr>
            <a:r>
              <a:rPr lang="en-GB" dirty="0"/>
              <a:t>  Tanks and HV Battery at the rear</a:t>
            </a:r>
          </a:p>
          <a:p>
            <a:pPr>
              <a:buFontTx/>
              <a:buChar char="-"/>
            </a:pPr>
            <a:r>
              <a:rPr lang="en-GB" dirty="0"/>
              <a:t>  Central position for the Fuel Cell</a:t>
            </a:r>
          </a:p>
          <a:p>
            <a:pPr>
              <a:buFontTx/>
              <a:buChar char="-"/>
            </a:pPr>
            <a:r>
              <a:rPr lang="en-GB" dirty="0"/>
              <a:t>  Inverter &amp; </a:t>
            </a:r>
            <a:r>
              <a:rPr lang="en-GB" dirty="0" smtClean="0"/>
              <a:t>e-Motor </a:t>
            </a:r>
            <a:r>
              <a:rPr lang="en-GB" dirty="0"/>
              <a:t>in front</a:t>
            </a:r>
          </a:p>
        </p:txBody>
      </p:sp>
      <p:sp>
        <p:nvSpPr>
          <p:cNvPr id="21" name="ZoneTexte 20"/>
          <p:cNvSpPr txBox="1"/>
          <p:nvPr/>
        </p:nvSpPr>
        <p:spPr>
          <a:xfrm>
            <a:off x="272982" y="13024"/>
            <a:ext cx="4284858" cy="369332"/>
          </a:xfrm>
          <a:prstGeom prst="rect">
            <a:avLst/>
          </a:prstGeom>
          <a:noFill/>
        </p:spPr>
        <p:txBody>
          <a:bodyPr wrap="square" rtlCol="0">
            <a:spAutoFit/>
          </a:bodyPr>
          <a:lstStyle/>
          <a:p>
            <a:r>
              <a:rPr lang="en-GB" dirty="0">
                <a:solidFill>
                  <a:srgbClr val="FF0000"/>
                </a:solidFill>
              </a:rPr>
              <a:t>First vehicles &amp; prototypes – chassis design</a:t>
            </a:r>
          </a:p>
        </p:txBody>
      </p:sp>
    </p:spTree>
    <p:extLst>
      <p:ext uri="{BB962C8B-B14F-4D97-AF65-F5344CB8AC3E}">
        <p14:creationId xmlns:p14="http://schemas.microsoft.com/office/powerpoint/2010/main" val="2707321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2886</Words>
  <Application>Microsoft Office PowerPoint</Application>
  <PresentationFormat>Widescreen</PresentationFormat>
  <Paragraphs>348</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Laura Currid</cp:lastModifiedBy>
  <cp:revision>13</cp:revision>
  <dcterms:created xsi:type="dcterms:W3CDTF">2019-06-26T09:21:34Z</dcterms:created>
  <dcterms:modified xsi:type="dcterms:W3CDTF">2019-10-18T14:24:02Z</dcterms:modified>
</cp:coreProperties>
</file>