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hyperlink" Target="https://www.youtube.com/watch?v=XdJZWgBDn_I&amp;feature=youtu.be"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hyperlink" Target="https://c1cleantechnicacom-wpengine.netdna-ssl.com/files/2018/04/Vitovalor-PT2-Fuel-Cell-e1525108526362.png"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hyperlink" Target="https://c1cleantechnicacom-wpengine.netdna-ssl.com/files/2018/04/vitovalor-e1525108577458.png"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0.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Hydrogen Applications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200" y="2879027"/>
            <a:ext cx="387391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16684" y="6517889"/>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Rectangle 15"/>
          <p:cNvSpPr/>
          <p:nvPr/>
        </p:nvSpPr>
        <p:spPr>
          <a:xfrm>
            <a:off x="345319" y="205827"/>
            <a:ext cx="8154785" cy="4416722"/>
          </a:xfrm>
          <a:prstGeom prst="rect">
            <a:avLst/>
          </a:prstGeom>
        </p:spPr>
        <p:txBody>
          <a:bodyPr wrap="square">
            <a:spAutoFit/>
          </a:bodyPr>
          <a:lstStyle/>
          <a:p>
            <a:pPr>
              <a:lnSpc>
                <a:spcPct val="107000"/>
              </a:lnSpc>
              <a:spcBef>
                <a:spcPts val="805"/>
              </a:spcBef>
              <a:spcAft>
                <a:spcPts val="1125"/>
              </a:spcAft>
            </a:pPr>
            <a:r>
              <a:rPr lang="en-US" kern="1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Hydrogen Applications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Industry has safely used hydrogen for decades in the following applications: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Petroleum refining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Glass purification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Semiconductor manufacturing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Aerospace applications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Fertilizer production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Welding, annealing and heat-treating metals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Pharmaceuticals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As a coolant in power plant generators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For hydrogenation of unsaturated fatty acids in vegetable oil</a:t>
            </a:r>
          </a:p>
        </p:txBody>
      </p:sp>
      <p:pic>
        <p:nvPicPr>
          <p:cNvPr id="17" name="Εικόνα 1" descr="Photo: Fuel Cell Diagram"/>
          <p:cNvPicPr/>
          <p:nvPr/>
        </p:nvPicPr>
        <p:blipFill>
          <a:blip r:embed="rId10">
            <a:extLst>
              <a:ext uri="{28A0092B-C50C-407E-A947-70E740481C1C}">
                <a14:useLocalDpi xmlns:a14="http://schemas.microsoft.com/office/drawing/2010/main" val="0"/>
              </a:ext>
            </a:extLst>
          </a:blip>
          <a:srcRect/>
          <a:stretch>
            <a:fillRect/>
          </a:stretch>
        </p:blipFill>
        <p:spPr bwMode="auto">
          <a:xfrm>
            <a:off x="8500104" y="629497"/>
            <a:ext cx="2857500" cy="3419475"/>
          </a:xfrm>
          <a:prstGeom prst="rect">
            <a:avLst/>
          </a:prstGeom>
          <a:noFill/>
          <a:ln>
            <a:noFill/>
          </a:ln>
        </p:spPr>
      </p:pic>
      <p:sp>
        <p:nvSpPr>
          <p:cNvPr id="18" name="TextBox 17"/>
          <p:cNvSpPr txBox="1"/>
          <p:nvPr/>
        </p:nvSpPr>
        <p:spPr>
          <a:xfrm>
            <a:off x="774680" y="4490067"/>
            <a:ext cx="9966961" cy="1569660"/>
          </a:xfrm>
          <a:prstGeom prst="rect">
            <a:avLst/>
          </a:prstGeom>
          <a:noFill/>
        </p:spPr>
        <p:txBody>
          <a:bodyPr wrap="square" rtlCol="0">
            <a:spAutoFit/>
          </a:bodyPr>
          <a:lstStyle/>
          <a:p>
            <a:pPr algn="ctr"/>
            <a:r>
              <a:rPr lang="en-GB" sz="4800" dirty="0" smtClean="0">
                <a:solidFill>
                  <a:srgbClr val="FF0000"/>
                </a:solidFill>
              </a:rPr>
              <a:t>How can hydrogen fuel cells be applied to solve modern energy needs?</a:t>
            </a: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460269" y="512264"/>
            <a:ext cx="9861666" cy="830997"/>
          </a:xfrm>
          <a:prstGeom prst="rect">
            <a:avLst/>
          </a:prstGeom>
        </p:spPr>
        <p:txBody>
          <a:bodyPr wrap="square">
            <a:spAutoFit/>
          </a:bodyPr>
          <a:lstStyle/>
          <a:p>
            <a:r>
              <a:rPr lang="en-GB" sz="2400" dirty="0"/>
              <a:t>Fuel cells can be used in a variety of applications, which can be categorized into three groups</a:t>
            </a:r>
            <a:r>
              <a:rPr lang="en-GB" sz="2400" dirty="0" smtClean="0"/>
              <a:t>:</a:t>
            </a:r>
          </a:p>
        </p:txBody>
      </p:sp>
      <p:sp>
        <p:nvSpPr>
          <p:cNvPr id="16" name="TextBox 15"/>
          <p:cNvSpPr txBox="1"/>
          <p:nvPr/>
        </p:nvSpPr>
        <p:spPr>
          <a:xfrm>
            <a:off x="665019" y="1820487"/>
            <a:ext cx="3362851" cy="369332"/>
          </a:xfrm>
          <a:prstGeom prst="rect">
            <a:avLst/>
          </a:prstGeom>
          <a:noFill/>
        </p:spPr>
        <p:txBody>
          <a:bodyPr wrap="square" rtlCol="0">
            <a:spAutoFit/>
          </a:bodyPr>
          <a:lstStyle/>
          <a:p>
            <a:r>
              <a:rPr lang="en-GB" dirty="0"/>
              <a:t>1 – Portable power generation</a:t>
            </a:r>
          </a:p>
        </p:txBody>
      </p:sp>
      <p:sp>
        <p:nvSpPr>
          <p:cNvPr id="17" name="Rectangle 16"/>
          <p:cNvSpPr/>
          <p:nvPr/>
        </p:nvSpPr>
        <p:spPr>
          <a:xfrm>
            <a:off x="4260626" y="1820487"/>
            <a:ext cx="3205236" cy="369332"/>
          </a:xfrm>
          <a:prstGeom prst="rect">
            <a:avLst/>
          </a:prstGeom>
        </p:spPr>
        <p:txBody>
          <a:bodyPr wrap="none">
            <a:spAutoFit/>
          </a:bodyPr>
          <a:lstStyle/>
          <a:p>
            <a:r>
              <a:rPr lang="en-GB" dirty="0"/>
              <a:t>2 – Stationary power generation</a:t>
            </a:r>
          </a:p>
        </p:txBody>
      </p:sp>
      <p:sp>
        <p:nvSpPr>
          <p:cNvPr id="18" name="TextBox 17"/>
          <p:cNvSpPr txBox="1"/>
          <p:nvPr/>
        </p:nvSpPr>
        <p:spPr>
          <a:xfrm>
            <a:off x="7698618" y="1820487"/>
            <a:ext cx="4297680" cy="369332"/>
          </a:xfrm>
          <a:prstGeom prst="rect">
            <a:avLst/>
          </a:prstGeom>
          <a:noFill/>
        </p:spPr>
        <p:txBody>
          <a:bodyPr wrap="square" rtlCol="0">
            <a:spAutoFit/>
          </a:bodyPr>
          <a:lstStyle/>
          <a:p>
            <a:r>
              <a:rPr lang="en-GB" dirty="0" smtClean="0"/>
              <a:t>3 – Power for transportation</a:t>
            </a:r>
            <a:endParaRPr lang="en-GB" dirty="0"/>
          </a:p>
        </p:txBody>
      </p:sp>
      <p:sp>
        <p:nvSpPr>
          <p:cNvPr id="19" name="TextBox 18"/>
          <p:cNvSpPr txBox="1"/>
          <p:nvPr/>
        </p:nvSpPr>
        <p:spPr>
          <a:xfrm>
            <a:off x="1039092" y="3142211"/>
            <a:ext cx="9883832" cy="830997"/>
          </a:xfrm>
          <a:prstGeom prst="rect">
            <a:avLst/>
          </a:prstGeom>
          <a:noFill/>
        </p:spPr>
        <p:txBody>
          <a:bodyPr wrap="square" rtlCol="0">
            <a:spAutoFit/>
          </a:bodyPr>
          <a:lstStyle/>
          <a:p>
            <a:pPr algn="ctr"/>
            <a:r>
              <a:rPr lang="en-GB" sz="4800" dirty="0" smtClean="0">
                <a:solidFill>
                  <a:srgbClr val="FF0000"/>
                </a:solidFill>
              </a:rPr>
              <a:t>Can you think of an example of each?</a:t>
            </a:r>
            <a:endParaRPr lang="en-GB" sz="4800" dirty="0">
              <a:solidFill>
                <a:srgbClr val="FF0000"/>
              </a:solidFill>
            </a:endParaRPr>
          </a:p>
        </p:txBody>
      </p:sp>
    </p:spTree>
    <p:extLst>
      <p:ext uri="{BB962C8B-B14F-4D97-AF65-F5344CB8AC3E}">
        <p14:creationId xmlns:p14="http://schemas.microsoft.com/office/powerpoint/2010/main" val="88034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37804" y="454075"/>
            <a:ext cx="6096000" cy="646331"/>
          </a:xfrm>
          <a:prstGeom prst="rect">
            <a:avLst/>
          </a:prstGeom>
        </p:spPr>
        <p:txBody>
          <a:bodyPr>
            <a:spAutoFit/>
          </a:bodyPr>
          <a:lstStyle/>
          <a:p>
            <a:r>
              <a:rPr lang="en-GB" b="1" dirty="0" smtClean="0"/>
              <a:t>1 - Portable </a:t>
            </a:r>
            <a:r>
              <a:rPr lang="en-GB" b="1" dirty="0"/>
              <a:t>power </a:t>
            </a:r>
            <a:r>
              <a:rPr lang="en-GB" b="1" dirty="0" smtClean="0"/>
              <a:t>generation</a:t>
            </a:r>
            <a:endParaRPr lang="en-GB" b="1" dirty="0"/>
          </a:p>
          <a:p>
            <a:endParaRPr lang="en-GB" b="1" dirty="0"/>
          </a:p>
        </p:txBody>
      </p:sp>
      <p:sp>
        <p:nvSpPr>
          <p:cNvPr id="16" name="Rectangle 15"/>
          <p:cNvSpPr/>
          <p:nvPr/>
        </p:nvSpPr>
        <p:spPr>
          <a:xfrm>
            <a:off x="1055715" y="1318736"/>
            <a:ext cx="9567949" cy="923330"/>
          </a:xfrm>
          <a:prstGeom prst="rect">
            <a:avLst/>
          </a:prstGeom>
        </p:spPr>
        <p:txBody>
          <a:bodyPr wrap="square">
            <a:spAutoFit/>
          </a:bodyPr>
          <a:lstStyle/>
          <a:p>
            <a:r>
              <a:rPr lang="en-GB" dirty="0"/>
              <a:t>Compact, portable fuel cell systems can be used to recharge batteries or directly power consumer electronics (such as laptops and smartphones). Portable fuel cells can also supply off-the-grid backup power (in remote locations, for instance) or on-the-go power.</a:t>
            </a:r>
          </a:p>
        </p:txBody>
      </p:sp>
      <p:pic>
        <p:nvPicPr>
          <p:cNvPr id="17" name="Picture 16">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8982" y="2799138"/>
            <a:ext cx="2162175" cy="1093470"/>
          </a:xfrm>
          <a:prstGeom prst="rect">
            <a:avLst/>
          </a:prstGeom>
          <a:noFill/>
          <a:ln>
            <a:noFill/>
          </a:ln>
        </p:spPr>
      </p:pic>
      <p:sp>
        <p:nvSpPr>
          <p:cNvPr id="18" name="Rectangle 17"/>
          <p:cNvSpPr/>
          <p:nvPr/>
        </p:nvSpPr>
        <p:spPr>
          <a:xfrm>
            <a:off x="969558" y="4133157"/>
            <a:ext cx="10462888" cy="1569660"/>
          </a:xfrm>
          <a:prstGeom prst="rect">
            <a:avLst/>
          </a:prstGeom>
        </p:spPr>
        <p:txBody>
          <a:bodyPr wrap="square">
            <a:spAutoFit/>
          </a:bodyPr>
          <a:lstStyle/>
          <a:p>
            <a:pPr algn="ctr"/>
            <a:r>
              <a:rPr lang="en-GB" sz="4800" dirty="0" smtClean="0">
                <a:solidFill>
                  <a:srgbClr val="FF0000"/>
                </a:solidFill>
              </a:rPr>
              <a:t>Can you think of any other places where a portable fuel cell could be used?</a:t>
            </a:r>
            <a:r>
              <a:rPr lang="en-GB" dirty="0" smtClean="0">
                <a:solidFill>
                  <a:srgbClr val="FF0000"/>
                </a:solidFill>
              </a:rPr>
              <a:t> </a:t>
            </a:r>
            <a:endParaRPr lang="en-GB" dirty="0"/>
          </a:p>
        </p:txBody>
      </p:sp>
    </p:spTree>
    <p:extLst>
      <p:ext uri="{BB962C8B-B14F-4D97-AF65-F5344CB8AC3E}">
        <p14:creationId xmlns:p14="http://schemas.microsoft.com/office/powerpoint/2010/main" val="232009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30162" y="152074"/>
            <a:ext cx="3277629" cy="369332"/>
          </a:xfrm>
          <a:prstGeom prst="rect">
            <a:avLst/>
          </a:prstGeom>
        </p:spPr>
        <p:txBody>
          <a:bodyPr wrap="none">
            <a:spAutoFit/>
          </a:bodyPr>
          <a:lstStyle/>
          <a:p>
            <a:r>
              <a:rPr lang="en-GB" b="1" dirty="0" smtClean="0"/>
              <a:t>2 - Stationary </a:t>
            </a:r>
            <a:r>
              <a:rPr lang="en-GB" b="1" dirty="0"/>
              <a:t>power </a:t>
            </a:r>
            <a:r>
              <a:rPr lang="en-GB" b="1" dirty="0" smtClean="0"/>
              <a:t>generation.</a:t>
            </a:r>
            <a:endParaRPr lang="en-GB" dirty="0"/>
          </a:p>
        </p:txBody>
      </p:sp>
      <p:sp>
        <p:nvSpPr>
          <p:cNvPr id="16" name="Rectangle 15"/>
          <p:cNvSpPr/>
          <p:nvPr/>
        </p:nvSpPr>
        <p:spPr>
          <a:xfrm>
            <a:off x="805738" y="509632"/>
            <a:ext cx="10185862" cy="1200329"/>
          </a:xfrm>
          <a:prstGeom prst="rect">
            <a:avLst/>
          </a:prstGeom>
        </p:spPr>
        <p:txBody>
          <a:bodyPr wrap="square">
            <a:spAutoFit/>
          </a:bodyPr>
          <a:lstStyle/>
          <a:p>
            <a:r>
              <a:rPr lang="en-GB" dirty="0"/>
              <a:t>Stationary fuel cells can be an important part of distributed generation, and are often used as primary or backup power for large energy infrastructures. They are highly efficient: 50 percent for electricity generation, and more than 90 percent with heat recovery (plus there is no need for long transmission lines, with their associated power loss</a:t>
            </a:r>
            <a:r>
              <a:rPr lang="en-GB" dirty="0" smtClean="0"/>
              <a:t>).</a:t>
            </a:r>
            <a:endParaRPr lang="en-GB" dirty="0"/>
          </a:p>
        </p:txBody>
      </p:sp>
      <p:sp>
        <p:nvSpPr>
          <p:cNvPr id="17" name="Rectangle 16"/>
          <p:cNvSpPr/>
          <p:nvPr/>
        </p:nvSpPr>
        <p:spPr>
          <a:xfrm>
            <a:off x="1853544" y="1589835"/>
            <a:ext cx="8623579" cy="584775"/>
          </a:xfrm>
          <a:prstGeom prst="rect">
            <a:avLst/>
          </a:prstGeom>
        </p:spPr>
        <p:txBody>
          <a:bodyPr wrap="none">
            <a:spAutoFit/>
          </a:bodyPr>
          <a:lstStyle/>
          <a:p>
            <a:r>
              <a:rPr lang="en-GB" sz="3200" dirty="0"/>
              <a:t>There are three main uses for stationary fuel cells: </a:t>
            </a:r>
          </a:p>
        </p:txBody>
      </p:sp>
      <p:sp>
        <p:nvSpPr>
          <p:cNvPr id="18" name="Rectangle 17"/>
          <p:cNvSpPr/>
          <p:nvPr/>
        </p:nvSpPr>
        <p:spPr>
          <a:xfrm>
            <a:off x="878066" y="2143833"/>
            <a:ext cx="2752613" cy="646331"/>
          </a:xfrm>
          <a:prstGeom prst="rect">
            <a:avLst/>
          </a:prstGeom>
        </p:spPr>
        <p:txBody>
          <a:bodyPr wrap="none">
            <a:spAutoFit/>
          </a:bodyPr>
          <a:lstStyle/>
          <a:p>
            <a:pPr algn="ctr"/>
            <a:r>
              <a:rPr lang="en-GB" dirty="0" smtClean="0"/>
              <a:t>Combined Heat </a:t>
            </a:r>
            <a:r>
              <a:rPr lang="en-GB" dirty="0"/>
              <a:t>and </a:t>
            </a:r>
            <a:r>
              <a:rPr lang="en-GB" dirty="0" smtClean="0"/>
              <a:t>Power </a:t>
            </a:r>
          </a:p>
          <a:p>
            <a:pPr algn="ctr"/>
            <a:r>
              <a:rPr lang="en-GB" dirty="0" smtClean="0"/>
              <a:t>(</a:t>
            </a:r>
            <a:r>
              <a:rPr lang="en-GB" dirty="0"/>
              <a:t>CHP)</a:t>
            </a:r>
          </a:p>
        </p:txBody>
      </p:sp>
      <p:sp>
        <p:nvSpPr>
          <p:cNvPr id="19" name="Rectangle 18"/>
          <p:cNvSpPr/>
          <p:nvPr/>
        </p:nvSpPr>
        <p:spPr>
          <a:xfrm>
            <a:off x="4214949" y="2132059"/>
            <a:ext cx="3173882" cy="646331"/>
          </a:xfrm>
          <a:prstGeom prst="rect">
            <a:avLst/>
          </a:prstGeom>
        </p:spPr>
        <p:txBody>
          <a:bodyPr wrap="none">
            <a:spAutoFit/>
          </a:bodyPr>
          <a:lstStyle/>
          <a:p>
            <a:pPr algn="ctr"/>
            <a:r>
              <a:rPr lang="en-GB" dirty="0" smtClean="0"/>
              <a:t>Uninterruptible Power Supplies </a:t>
            </a:r>
          </a:p>
          <a:p>
            <a:pPr algn="ctr"/>
            <a:r>
              <a:rPr lang="en-GB" dirty="0" smtClean="0"/>
              <a:t>(</a:t>
            </a:r>
            <a:r>
              <a:rPr lang="en-GB" dirty="0"/>
              <a:t>UPS</a:t>
            </a:r>
            <a:r>
              <a:rPr lang="en-GB" dirty="0" smtClean="0"/>
              <a:t>)</a:t>
            </a:r>
            <a:endParaRPr lang="en-GB" dirty="0"/>
          </a:p>
        </p:txBody>
      </p:sp>
      <p:sp>
        <p:nvSpPr>
          <p:cNvPr id="20" name="Rectangle 19"/>
          <p:cNvSpPr/>
          <p:nvPr/>
        </p:nvSpPr>
        <p:spPr>
          <a:xfrm>
            <a:off x="8089230" y="2154296"/>
            <a:ext cx="2105063" cy="369332"/>
          </a:xfrm>
          <a:prstGeom prst="rect">
            <a:avLst/>
          </a:prstGeom>
        </p:spPr>
        <p:txBody>
          <a:bodyPr wrap="none">
            <a:spAutoFit/>
          </a:bodyPr>
          <a:lstStyle/>
          <a:p>
            <a:r>
              <a:rPr lang="en-GB" dirty="0" smtClean="0"/>
              <a:t>Primary Power Units</a:t>
            </a:r>
            <a:endParaRPr lang="en-GB" dirty="0"/>
          </a:p>
        </p:txBody>
      </p:sp>
      <p:sp>
        <p:nvSpPr>
          <p:cNvPr id="21" name="Rectangle 20"/>
          <p:cNvSpPr/>
          <p:nvPr/>
        </p:nvSpPr>
        <p:spPr>
          <a:xfrm>
            <a:off x="606310" y="2781667"/>
            <a:ext cx="3460865" cy="707886"/>
          </a:xfrm>
          <a:prstGeom prst="rect">
            <a:avLst/>
          </a:prstGeom>
        </p:spPr>
        <p:txBody>
          <a:bodyPr wrap="square">
            <a:spAutoFit/>
          </a:bodyPr>
          <a:lstStyle/>
          <a:p>
            <a:r>
              <a:rPr lang="en-GB" sz="1000" dirty="0" smtClean="0"/>
              <a:t>These use </a:t>
            </a:r>
            <a:r>
              <a:rPr lang="en-GB" sz="1000" dirty="0"/>
              <a:t>both the heat and electricity generated by the fuel cell to maximize fuel efficiency (the heat, which is lost in other systems, can be used to heat water and/or provide space heating for a building, for instance). </a:t>
            </a:r>
          </a:p>
        </p:txBody>
      </p:sp>
      <p:sp>
        <p:nvSpPr>
          <p:cNvPr id="22" name="Rectangle 21"/>
          <p:cNvSpPr/>
          <p:nvPr/>
        </p:nvSpPr>
        <p:spPr>
          <a:xfrm>
            <a:off x="4338931" y="2772339"/>
            <a:ext cx="3095105" cy="707886"/>
          </a:xfrm>
          <a:prstGeom prst="rect">
            <a:avLst/>
          </a:prstGeom>
        </p:spPr>
        <p:txBody>
          <a:bodyPr wrap="square">
            <a:spAutoFit/>
          </a:bodyPr>
          <a:lstStyle/>
          <a:p>
            <a:r>
              <a:rPr lang="en-GB" sz="1000" dirty="0" smtClean="0"/>
              <a:t>Sources </a:t>
            </a:r>
            <a:r>
              <a:rPr lang="en-GB" sz="1000" dirty="0"/>
              <a:t>of uninterrupted </a:t>
            </a:r>
            <a:r>
              <a:rPr lang="en-GB" sz="1000" dirty="0" smtClean="0"/>
              <a:t>power</a:t>
            </a:r>
            <a:r>
              <a:rPr lang="en-GB" sz="1000" dirty="0"/>
              <a:t> </a:t>
            </a:r>
            <a:r>
              <a:rPr lang="en-GB" sz="1000" dirty="0" smtClean="0"/>
              <a:t>that </a:t>
            </a:r>
            <a:r>
              <a:rPr lang="en-GB" sz="1000" dirty="0"/>
              <a:t>are primarily used as backup power during grid outages. They can replace diesel-powered emergency generators in critical facilities like hospitals and server farms. </a:t>
            </a:r>
          </a:p>
        </p:txBody>
      </p:sp>
      <p:sp>
        <p:nvSpPr>
          <p:cNvPr id="23" name="Rectangle 22"/>
          <p:cNvSpPr/>
          <p:nvPr/>
        </p:nvSpPr>
        <p:spPr>
          <a:xfrm>
            <a:off x="7925874" y="2793166"/>
            <a:ext cx="2921059" cy="400110"/>
          </a:xfrm>
          <a:prstGeom prst="rect">
            <a:avLst/>
          </a:prstGeom>
        </p:spPr>
        <p:txBody>
          <a:bodyPr wrap="square">
            <a:spAutoFit/>
          </a:bodyPr>
          <a:lstStyle/>
          <a:p>
            <a:r>
              <a:rPr lang="en-GB" sz="1000" dirty="0" smtClean="0"/>
              <a:t>Large </a:t>
            </a:r>
            <a:r>
              <a:rPr lang="en-GB" sz="1000" dirty="0"/>
              <a:t>stationary units that can be used to generate power for facilities or for the grid. </a:t>
            </a:r>
          </a:p>
        </p:txBody>
      </p:sp>
      <p:pic>
        <p:nvPicPr>
          <p:cNvPr id="24" name="Picture 3" descr="https://c1cleantechnicacom-wpengine.netdna-ssl.com/files/2018/04/vitovalor-570x435.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65513"/>
            <a:ext cx="2636423" cy="20120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https://c1cleantechnicacom-wpengine.netdna-ssl.com/files/2018/04/Vitovalor-PT2-Fuel-Cell-570x332.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0182" y="4588423"/>
            <a:ext cx="2384896" cy="13890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6417" y="4148721"/>
            <a:ext cx="2495550" cy="1828800"/>
          </a:xfrm>
          <a:prstGeom prst="rect">
            <a:avLst/>
          </a:prstGeom>
        </p:spPr>
      </p:pic>
      <p:pic>
        <p:nvPicPr>
          <p:cNvPr id="27" name="Picture 2" descr="photo of molten carbonate fuel cell power plant, 19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9944" y="4342095"/>
            <a:ext cx="2323636" cy="162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2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23340" y="-14684"/>
            <a:ext cx="2916568" cy="369332"/>
          </a:xfrm>
          <a:prstGeom prst="rect">
            <a:avLst/>
          </a:prstGeom>
        </p:spPr>
        <p:txBody>
          <a:bodyPr wrap="none">
            <a:spAutoFit/>
          </a:bodyPr>
          <a:lstStyle/>
          <a:p>
            <a:r>
              <a:rPr lang="en-GB" b="1" dirty="0" smtClean="0"/>
              <a:t>3 - Power </a:t>
            </a:r>
            <a:r>
              <a:rPr lang="en-GB" b="1" dirty="0"/>
              <a:t>for </a:t>
            </a:r>
            <a:r>
              <a:rPr lang="en-GB" b="1" dirty="0" smtClean="0"/>
              <a:t>transportation.</a:t>
            </a:r>
            <a:endParaRPr lang="en-GB" dirty="0"/>
          </a:p>
        </p:txBody>
      </p:sp>
      <p:sp>
        <p:nvSpPr>
          <p:cNvPr id="16" name="Rectangle 15"/>
          <p:cNvSpPr/>
          <p:nvPr/>
        </p:nvSpPr>
        <p:spPr>
          <a:xfrm>
            <a:off x="468954" y="254937"/>
            <a:ext cx="9196801" cy="646331"/>
          </a:xfrm>
          <a:prstGeom prst="rect">
            <a:avLst/>
          </a:prstGeom>
        </p:spPr>
        <p:txBody>
          <a:bodyPr wrap="square">
            <a:spAutoFit/>
          </a:bodyPr>
          <a:lstStyle/>
          <a:p>
            <a:r>
              <a:rPr lang="en-GB" dirty="0"/>
              <a:t>Fuel cells can be used to power scooters, forklift trucks, buses, trains, boats, </a:t>
            </a:r>
            <a:r>
              <a:rPr lang="en-GB" dirty="0" smtClean="0"/>
              <a:t>aircraft </a:t>
            </a:r>
            <a:r>
              <a:rPr lang="en-GB" dirty="0"/>
              <a:t>and cars. </a:t>
            </a:r>
            <a:endParaRPr lang="en-GB" dirty="0" smtClean="0"/>
          </a:p>
          <a:p>
            <a:endParaRPr lang="en-GB" dirty="0" smtClean="0"/>
          </a:p>
        </p:txBody>
      </p:sp>
      <p:sp>
        <p:nvSpPr>
          <p:cNvPr id="17" name="Rectangle 16"/>
          <p:cNvSpPr/>
          <p:nvPr/>
        </p:nvSpPr>
        <p:spPr>
          <a:xfrm>
            <a:off x="251722" y="513141"/>
            <a:ext cx="11572104" cy="750975"/>
          </a:xfrm>
          <a:prstGeom prst="rect">
            <a:avLst/>
          </a:prstGeom>
        </p:spPr>
        <p:txBody>
          <a:bodyPr wrap="square">
            <a:spAutoFit/>
          </a:bodyPr>
          <a:lstStyle/>
          <a:p>
            <a:pPr algn="just">
              <a:lnSpc>
                <a:spcPct val="107000"/>
              </a:lnSpc>
              <a:spcAft>
                <a:spcPts val="750"/>
              </a:spcAft>
            </a:pPr>
            <a:r>
              <a:rPr lang="en-US"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New markets are emerging for industrial trucks (e.g., forklifts) and passenger cars powered by hydrogen fuel cells. Indoor and outdoor hydrogen fueling stations are being built in support of these vehicles. A fuel cell is a device that combines hydrogen with oxygen from the air in an electrochemical reaction to create electricity, which can power an electric motor and propel a vehicle. Fuel cells are twice as energy-efficient as combustion engines, and the hydrogen used to power them can come from a variety of sources, including renewable energy resources. A hydrogen fuel cell emits only heat and water, without producing any air pollutants or greenhouse gases.</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53" y="1293308"/>
            <a:ext cx="7464091" cy="4626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4" descr="Large preview of file Coradia iLint 201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124" t="5348" r="16810" b="6057"/>
          <a:stretch/>
        </p:blipFill>
        <p:spPr bwMode="auto">
          <a:xfrm>
            <a:off x="0" y="3289214"/>
            <a:ext cx="2726038" cy="27008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elegraph.co.uk/cars/images/toyota/mirai/Toyota-Mirai-front-large.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672025" y="3168649"/>
            <a:ext cx="4135255" cy="2751093"/>
          </a:xfrm>
          <a:prstGeom prst="rect">
            <a:avLst/>
          </a:prstGeom>
          <a:noFill/>
        </p:spPr>
      </p:pic>
      <p:pic>
        <p:nvPicPr>
          <p:cNvPr id="21" name="Imagen 3"/>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28744" y="1321478"/>
            <a:ext cx="3475830" cy="2457198"/>
          </a:xfrm>
          <a:prstGeom prst="rect">
            <a:avLst/>
          </a:prstGeom>
          <a:noFill/>
          <a:ln w="9525">
            <a:noFill/>
            <a:miter lim="800000"/>
            <a:headEnd/>
            <a:tailEnd/>
          </a:ln>
        </p:spPr>
      </p:pic>
      <p:pic>
        <p:nvPicPr>
          <p:cNvPr id="22" name="Εικόνα 3" descr="PowerEdge C Series Forklift"/>
          <p:cNvPicPr/>
          <p:nvPr/>
        </p:nvPicPr>
        <p:blipFill>
          <a:blip r:embed="rId14">
            <a:extLst>
              <a:ext uri="{28A0092B-C50C-407E-A947-70E740481C1C}">
                <a14:useLocalDpi xmlns:a14="http://schemas.microsoft.com/office/drawing/2010/main" val="0"/>
              </a:ext>
            </a:extLst>
          </a:blip>
          <a:srcRect/>
          <a:stretch>
            <a:fillRect/>
          </a:stretch>
        </p:blipFill>
        <p:spPr bwMode="auto">
          <a:xfrm>
            <a:off x="6448262" y="1321478"/>
            <a:ext cx="2421467" cy="2313217"/>
          </a:xfrm>
          <a:prstGeom prst="rect">
            <a:avLst/>
          </a:prstGeom>
          <a:noFill/>
          <a:ln>
            <a:noFill/>
          </a:ln>
        </p:spPr>
      </p:pic>
      <p:pic>
        <p:nvPicPr>
          <p:cNvPr id="23" name="Εικόνα 2" descr="Honda Carity FCX"/>
          <p:cNvPicPr/>
          <p:nvPr/>
        </p:nvPicPr>
        <p:blipFill>
          <a:blip r:embed="rId15">
            <a:extLst>
              <a:ext uri="{28A0092B-C50C-407E-A947-70E740481C1C}">
                <a14:useLocalDpi xmlns:a14="http://schemas.microsoft.com/office/drawing/2010/main" val="0"/>
              </a:ext>
            </a:extLst>
          </a:blip>
          <a:srcRect/>
          <a:stretch>
            <a:fillRect/>
          </a:stretch>
        </p:blipFill>
        <p:spPr bwMode="auto">
          <a:xfrm>
            <a:off x="6770152" y="3634695"/>
            <a:ext cx="3010274" cy="2281876"/>
          </a:xfrm>
          <a:prstGeom prst="rect">
            <a:avLst/>
          </a:prstGeom>
          <a:noFill/>
          <a:ln>
            <a:noFill/>
          </a:ln>
        </p:spPr>
      </p:pic>
    </p:spTree>
    <p:extLst>
      <p:ext uri="{BB962C8B-B14F-4D97-AF65-F5344CB8AC3E}">
        <p14:creationId xmlns:p14="http://schemas.microsoft.com/office/powerpoint/2010/main" val="121825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94927" y="329577"/>
            <a:ext cx="10798233" cy="5262979"/>
          </a:xfrm>
          <a:prstGeom prst="rect">
            <a:avLst/>
          </a:prstGeom>
        </p:spPr>
        <p:txBody>
          <a:bodyPr wrap="square">
            <a:spAutoFit/>
          </a:bodyPr>
          <a:lstStyle/>
          <a:p>
            <a:pPr fontAlgn="base"/>
            <a:r>
              <a:rPr lang="en-GB" sz="2400" dirty="0" smtClean="0">
                <a:solidFill>
                  <a:srgbClr val="444444"/>
                </a:solidFill>
                <a:latin typeface="Calibri" panose="020F0502020204030204" pitchFamily="34" charset="0"/>
                <a:cs typeface="Calibri" panose="020F0502020204030204" pitchFamily="34" charset="0"/>
              </a:rPr>
              <a:t>Hydrogen </a:t>
            </a:r>
            <a:r>
              <a:rPr lang="en-GB" sz="2400" dirty="0">
                <a:solidFill>
                  <a:srgbClr val="444444"/>
                </a:solidFill>
                <a:latin typeface="Calibri" panose="020F0502020204030204" pitchFamily="34" charset="0"/>
                <a:cs typeface="Calibri" panose="020F0502020204030204" pitchFamily="34" charset="0"/>
              </a:rPr>
              <a:t>fuel cells are cleaner and more efficient than traditional combustion-based engines and power plants. Hydrogen and fuel cells can also be used in mobile applications to power vehicles and mobile power packs</a:t>
            </a:r>
            <a:r>
              <a:rPr lang="en-GB" sz="2400" dirty="0" smtClean="0">
                <a:solidFill>
                  <a:srgbClr val="444444"/>
                </a:solidFill>
                <a:latin typeface="Calibri" panose="020F0502020204030204" pitchFamily="34" charset="0"/>
                <a:cs typeface="Calibri" panose="020F0502020204030204" pitchFamily="34" charset="0"/>
              </a:rPr>
              <a:t>.</a:t>
            </a:r>
          </a:p>
          <a:p>
            <a:pPr fontAlgn="base"/>
            <a:endParaRPr lang="en-GB" sz="2400" dirty="0">
              <a:solidFill>
                <a:srgbClr val="444444"/>
              </a:solidFill>
              <a:latin typeface="Calibri" panose="020F0502020204030204" pitchFamily="34" charset="0"/>
              <a:cs typeface="Calibri" panose="020F0502020204030204" pitchFamily="34" charset="0"/>
            </a:endParaRPr>
          </a:p>
          <a:p>
            <a:pPr algn="ctr" fontAlgn="base"/>
            <a:r>
              <a:rPr lang="en-GB" sz="4800" dirty="0" smtClean="0">
                <a:solidFill>
                  <a:srgbClr val="FF0000"/>
                </a:solidFill>
                <a:latin typeface="Calibri" panose="020F0502020204030204" pitchFamily="34" charset="0"/>
                <a:cs typeface="Calibri" panose="020F0502020204030204" pitchFamily="34" charset="0"/>
              </a:rPr>
              <a:t>Can you think of 3 main advantages or disadvantages of an immediate transition to hydrogen fuel cells?</a:t>
            </a:r>
          </a:p>
          <a:p>
            <a:pPr algn="ctr" fontAlgn="base"/>
            <a:endParaRPr lang="en-GB" sz="4800" dirty="0">
              <a:solidFill>
                <a:srgbClr val="FF0000"/>
              </a:solidFill>
              <a:latin typeface="Calibri" panose="020F0502020204030204" pitchFamily="34" charset="0"/>
              <a:cs typeface="Calibri" panose="020F0502020204030204" pitchFamily="34" charset="0"/>
            </a:endParaRPr>
          </a:p>
          <a:p>
            <a:pPr algn="ctr" fontAlgn="base"/>
            <a:r>
              <a:rPr lang="en-GB" sz="4800" dirty="0" smtClean="0">
                <a:solidFill>
                  <a:srgbClr val="7030A0"/>
                </a:solidFill>
                <a:latin typeface="Calibri" panose="020F0502020204030204" pitchFamily="34" charset="0"/>
                <a:cs typeface="Calibri" panose="020F0502020204030204" pitchFamily="34" charset="0"/>
              </a:rPr>
              <a:t>Split into opposing groups and debate</a:t>
            </a:r>
            <a:endParaRPr lang="en-GB" sz="48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79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35528" y="834149"/>
            <a:ext cx="5275810" cy="2308324"/>
          </a:xfrm>
          <a:prstGeom prst="rect">
            <a:avLst/>
          </a:prstGeom>
        </p:spPr>
        <p:txBody>
          <a:bodyPr wrap="square">
            <a:spAutoFit/>
          </a:bodyPr>
          <a:lstStyle/>
          <a:p>
            <a:pPr algn="ctr" fontAlgn="base"/>
            <a:r>
              <a:rPr lang="en-GB" sz="2400" dirty="0" smtClean="0">
                <a:solidFill>
                  <a:srgbClr val="444444"/>
                </a:solidFill>
                <a:latin typeface="Calibri" panose="020F0502020204030204" pitchFamily="34" charset="0"/>
                <a:cs typeface="Calibri" panose="020F0502020204030204" pitchFamily="34" charset="0"/>
              </a:rPr>
              <a:t>Possible advantages</a:t>
            </a:r>
          </a:p>
          <a:p>
            <a:pPr algn="ctr" fontAlgn="base"/>
            <a:endParaRPr lang="en-GB" sz="2400" dirty="0" smtClean="0">
              <a:solidFill>
                <a:srgbClr val="444444"/>
              </a:solidFill>
              <a:latin typeface="Calibri" panose="020F0502020204030204" pitchFamily="34" charset="0"/>
              <a:cs typeface="Calibri" panose="020F0502020204030204" pitchFamily="34" charset="0"/>
            </a:endParaRP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Reduced </a:t>
            </a:r>
            <a:r>
              <a:rPr lang="en-GB" sz="2400" dirty="0">
                <a:solidFill>
                  <a:srgbClr val="444444"/>
                </a:solidFill>
                <a:latin typeface="Calibri" panose="020F0502020204030204" pitchFamily="34" charset="0"/>
                <a:cs typeface="Calibri" panose="020F0502020204030204" pitchFamily="34" charset="0"/>
              </a:rPr>
              <a:t>greenhouse gas </a:t>
            </a:r>
            <a:r>
              <a:rPr lang="en-GB" sz="2400" dirty="0" smtClean="0">
                <a:solidFill>
                  <a:srgbClr val="444444"/>
                </a:solidFill>
                <a:latin typeface="Calibri" panose="020F0502020204030204" pitchFamily="34" charset="0"/>
                <a:cs typeface="Calibri" panose="020F0502020204030204" pitchFamily="34" charset="0"/>
              </a:rPr>
              <a:t>emissions</a:t>
            </a: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High Reliability</a:t>
            </a: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Flexibility </a:t>
            </a:r>
            <a:r>
              <a:rPr lang="en-GB" sz="2400" dirty="0">
                <a:solidFill>
                  <a:srgbClr val="444444"/>
                </a:solidFill>
                <a:latin typeface="Calibri" panose="020F0502020204030204" pitchFamily="34" charset="0"/>
                <a:cs typeface="Calibri" panose="020F0502020204030204" pitchFamily="34" charset="0"/>
              </a:rPr>
              <a:t>in installation and </a:t>
            </a:r>
            <a:r>
              <a:rPr lang="en-GB" sz="2400" dirty="0" smtClean="0">
                <a:solidFill>
                  <a:srgbClr val="444444"/>
                </a:solidFill>
                <a:latin typeface="Calibri" panose="020F0502020204030204" pitchFamily="34" charset="0"/>
                <a:cs typeface="Calibri" panose="020F0502020204030204" pitchFamily="34" charset="0"/>
              </a:rPr>
              <a:t>operation</a:t>
            </a: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Reduced </a:t>
            </a:r>
            <a:r>
              <a:rPr lang="en-GB" sz="2400" dirty="0">
                <a:solidFill>
                  <a:srgbClr val="444444"/>
                </a:solidFill>
                <a:latin typeface="Calibri" panose="020F0502020204030204" pitchFamily="34" charset="0"/>
                <a:cs typeface="Calibri" panose="020F0502020204030204" pitchFamily="34" charset="0"/>
              </a:rPr>
              <a:t>demand for foreign </a:t>
            </a:r>
            <a:r>
              <a:rPr lang="en-GB" sz="2400" dirty="0" smtClean="0">
                <a:solidFill>
                  <a:srgbClr val="444444"/>
                </a:solidFill>
                <a:latin typeface="Calibri" panose="020F0502020204030204" pitchFamily="34" charset="0"/>
                <a:cs typeface="Calibri" panose="020F0502020204030204" pitchFamily="34" charset="0"/>
              </a:rPr>
              <a:t>oil</a:t>
            </a:r>
            <a:endParaRPr lang="en-GB" sz="2400" dirty="0">
              <a:solidFill>
                <a:srgbClr val="444444"/>
              </a:solidFill>
              <a:latin typeface="Calibri" panose="020F0502020204030204" pitchFamily="34" charset="0"/>
              <a:cs typeface="Calibri" panose="020F0502020204030204" pitchFamily="34" charset="0"/>
            </a:endParaRPr>
          </a:p>
        </p:txBody>
      </p:sp>
      <p:sp>
        <p:nvSpPr>
          <p:cNvPr id="16" name="Rectangle 15"/>
          <p:cNvSpPr/>
          <p:nvPr/>
        </p:nvSpPr>
        <p:spPr>
          <a:xfrm>
            <a:off x="5577841" y="834149"/>
            <a:ext cx="6475614" cy="3046988"/>
          </a:xfrm>
          <a:prstGeom prst="rect">
            <a:avLst/>
          </a:prstGeom>
        </p:spPr>
        <p:txBody>
          <a:bodyPr wrap="square">
            <a:spAutoFit/>
          </a:bodyPr>
          <a:lstStyle/>
          <a:p>
            <a:pPr algn="ctr" fontAlgn="base"/>
            <a:r>
              <a:rPr lang="en-GB" sz="2400" dirty="0" smtClean="0">
                <a:solidFill>
                  <a:srgbClr val="444444"/>
                </a:solidFill>
                <a:latin typeface="Calibri" panose="020F0502020204030204" pitchFamily="34" charset="0"/>
                <a:cs typeface="Calibri" panose="020F0502020204030204" pitchFamily="34" charset="0"/>
              </a:rPr>
              <a:t>Possible disadvantages</a:t>
            </a:r>
          </a:p>
          <a:p>
            <a:pPr algn="ctr" fontAlgn="base"/>
            <a:endParaRPr lang="en-GB" sz="2400" dirty="0" smtClean="0">
              <a:solidFill>
                <a:srgbClr val="444444"/>
              </a:solidFill>
              <a:latin typeface="Calibri" panose="020F0502020204030204" pitchFamily="34" charset="0"/>
              <a:cs typeface="Calibri" panose="020F0502020204030204" pitchFamily="34" charset="0"/>
            </a:endParaRP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Most of it is currently produced from fossil fuels</a:t>
            </a: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Limited availability</a:t>
            </a:r>
            <a:endParaRPr lang="en-GB" sz="2400" dirty="0">
              <a:solidFill>
                <a:srgbClr val="444444"/>
              </a:solidFill>
              <a:latin typeface="Calibri" panose="020F0502020204030204" pitchFamily="34" charset="0"/>
              <a:cs typeface="Calibri" panose="020F0502020204030204" pitchFamily="34" charset="0"/>
            </a:endParaRP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The cost</a:t>
            </a:r>
          </a:p>
          <a:p>
            <a:pPr marL="342900" indent="-342900" fontAlgn="base">
              <a:buFont typeface="Arial" panose="020B0604020202020204" pitchFamily="34" charset="0"/>
              <a:buChar char="•"/>
            </a:pPr>
            <a:r>
              <a:rPr lang="en-GB" sz="2400" dirty="0" smtClean="0">
                <a:solidFill>
                  <a:srgbClr val="444444"/>
                </a:solidFill>
                <a:latin typeface="Calibri" panose="020F0502020204030204" pitchFamily="34" charset="0"/>
                <a:cs typeface="Calibri" panose="020F0502020204030204" pitchFamily="34" charset="0"/>
              </a:rPr>
              <a:t>Storage issues</a:t>
            </a:r>
            <a:endParaRPr lang="en-GB" sz="2400" dirty="0">
              <a:solidFill>
                <a:srgbClr val="444444"/>
              </a:solidFill>
              <a:latin typeface="Calibri" panose="020F0502020204030204" pitchFamily="34" charset="0"/>
              <a:cs typeface="Calibri" panose="020F0502020204030204" pitchFamily="34" charset="0"/>
            </a:endParaRPr>
          </a:p>
          <a:p>
            <a:pPr fontAlgn="base"/>
            <a:endParaRPr lang="en-GB" sz="2400" dirty="0">
              <a:solidFill>
                <a:srgbClr val="444444"/>
              </a:solidFill>
              <a:latin typeface="Calibri" panose="020F0502020204030204" pitchFamily="34" charset="0"/>
              <a:cs typeface="Calibri" panose="020F0502020204030204" pitchFamily="34" charset="0"/>
            </a:endParaRPr>
          </a:p>
          <a:p>
            <a:pPr fontAlgn="base"/>
            <a:endParaRPr lang="en-GB" sz="2400" b="0" i="0" dirty="0">
              <a:solidFill>
                <a:srgbClr val="444444"/>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8815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610</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8</cp:revision>
  <dcterms:created xsi:type="dcterms:W3CDTF">2019-06-26T09:21:34Z</dcterms:created>
  <dcterms:modified xsi:type="dcterms:W3CDTF">2019-10-18T14:24:38Z</dcterms:modified>
</cp:coreProperties>
</file>