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0.emf"/><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1.emf"/><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2.emf"/><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3.emf"/><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4.emf"/><Relationship Id="rId4" Type="http://schemas.openxmlformats.org/officeDocument/2006/relationships/image" Target="../media/image5.jpe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5.emf"/><Relationship Id="rId4" Type="http://schemas.openxmlformats.org/officeDocument/2006/relationships/image" Target="../media/image5.jpe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36.emf"/><Relationship Id="rId4" Type="http://schemas.openxmlformats.org/officeDocument/2006/relationships/image" Target="../media/image5.jpeg"/><Relationship Id="rId9"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8.emf"/><Relationship Id="rId5" Type="http://schemas.openxmlformats.org/officeDocument/2006/relationships/image" Target="../media/image7.png"/><Relationship Id="rId10" Type="http://schemas.openxmlformats.org/officeDocument/2006/relationships/image" Target="../media/image37.emf"/><Relationship Id="rId4" Type="http://schemas.openxmlformats.org/officeDocument/2006/relationships/image" Target="../media/image5.jpe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39.png"/><Relationship Id="rId5" Type="http://schemas.openxmlformats.org/officeDocument/2006/relationships/image" Target="../media/image7.png"/><Relationship Id="rId10" Type="http://schemas.openxmlformats.org/officeDocument/2006/relationships/image" Target="../media/image38.emf"/><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5.emf"/><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6.emf"/></Relationships>
</file>

<file path=ppt/slides/_rels/slide2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40.png"/><Relationship Id="rId5" Type="http://schemas.openxmlformats.org/officeDocument/2006/relationships/image" Target="../media/image7.png"/><Relationship Id="rId10" Type="http://schemas.openxmlformats.org/officeDocument/2006/relationships/image" Target="../media/image37.emf"/><Relationship Id="rId4" Type="http://schemas.openxmlformats.org/officeDocument/2006/relationships/image" Target="../media/image5.jpe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1.emf"/><Relationship Id="rId4" Type="http://schemas.openxmlformats.org/officeDocument/2006/relationships/image" Target="../media/image5.jpe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www.h2-mobility.de/" TargetMode="External"/><Relationship Id="rId5" Type="http://schemas.openxmlformats.org/officeDocument/2006/relationships/image" Target="../media/image7.png"/><Relationship Id="rId10" Type="http://schemas.openxmlformats.org/officeDocument/2006/relationships/hyperlink" Target="http://www.cleanenergypartnership.de/"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7.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0.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9.emf"/><Relationship Id="rId5" Type="http://schemas.openxmlformats.org/officeDocument/2006/relationships/image" Target="../media/image7.png"/><Relationship Id="rId10" Type="http://schemas.openxmlformats.org/officeDocument/2006/relationships/image" Target="../media/image18.emf"/><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3.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2.emf"/><Relationship Id="rId5" Type="http://schemas.openxmlformats.org/officeDocument/2006/relationships/image" Target="../media/image7.png"/><Relationship Id="rId10" Type="http://schemas.openxmlformats.org/officeDocument/2006/relationships/image" Target="../media/image21.emf"/><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6.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5.emf"/><Relationship Id="rId5" Type="http://schemas.openxmlformats.org/officeDocument/2006/relationships/image" Target="../media/image7.png"/><Relationship Id="rId10" Type="http://schemas.openxmlformats.org/officeDocument/2006/relationships/image" Target="../media/image24.emf"/><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9.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8.emf"/><Relationship Id="rId5" Type="http://schemas.openxmlformats.org/officeDocument/2006/relationships/image" Target="../media/image7.png"/><Relationship Id="rId10" Type="http://schemas.openxmlformats.org/officeDocument/2006/relationships/image" Target="../media/image27.emf"/><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Linde case Study for Distribution, Production and Storage</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200" y="2879027"/>
            <a:ext cx="3873910"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9" name="Picture 18"/>
          <p:cNvPicPr>
            <a:picLocks noChangeAspect="1"/>
          </p:cNvPicPr>
          <p:nvPr/>
        </p:nvPicPr>
        <p:blipFill>
          <a:blip r:embed="rId11"/>
          <a:stretch>
            <a:fillRect/>
          </a:stretch>
        </p:blipFill>
        <p:spPr>
          <a:xfrm>
            <a:off x="0" y="-44612"/>
            <a:ext cx="2540659" cy="1275536"/>
          </a:xfrm>
          <a:prstGeom prst="rect">
            <a:avLst/>
          </a:prstGeom>
        </p:spPr>
      </p:pic>
      <p:sp>
        <p:nvSpPr>
          <p:cNvPr id="2" name="Rectangle 1"/>
          <p:cNvSpPr/>
          <p:nvPr/>
        </p:nvSpPr>
        <p:spPr>
          <a:xfrm>
            <a:off x="1166949" y="3795688"/>
            <a:ext cx="6096000" cy="1200329"/>
          </a:xfrm>
          <a:prstGeom prst="rect">
            <a:avLst/>
          </a:prstGeom>
        </p:spPr>
        <p:txBody>
          <a:bodyPr>
            <a:spAutoFit/>
          </a:bodyPr>
          <a:lstStyle/>
          <a:p>
            <a:r>
              <a:rPr lang="en-GB" dirty="0"/>
              <a:t>Production</a:t>
            </a:r>
          </a:p>
          <a:p>
            <a:r>
              <a:rPr lang="en-GB" dirty="0"/>
              <a:t>Compression</a:t>
            </a:r>
          </a:p>
          <a:p>
            <a:r>
              <a:rPr lang="en-GB" dirty="0"/>
              <a:t>Storage </a:t>
            </a:r>
          </a:p>
          <a:p>
            <a:r>
              <a:rPr lang="en-GB" dirty="0"/>
              <a:t>Distribution</a:t>
            </a:r>
          </a:p>
        </p:txBody>
      </p:sp>
      <p:sp>
        <p:nvSpPr>
          <p:cNvPr id="20" name="TextBox 1"/>
          <p:cNvSpPr txBox="1"/>
          <p:nvPr/>
        </p:nvSpPr>
        <p:spPr>
          <a:xfrm>
            <a:off x="10396855" y="6498129"/>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470948" y="188795"/>
            <a:ext cx="9717578" cy="369332"/>
          </a:xfrm>
          <a:prstGeom prst="rect">
            <a:avLst/>
          </a:prstGeom>
          <a:noFill/>
        </p:spPr>
        <p:txBody>
          <a:bodyPr wrap="square" rtlCol="0">
            <a:spAutoFit/>
          </a:bodyPr>
          <a:lstStyle/>
          <a:p>
            <a:pPr algn="ctr"/>
            <a:r>
              <a:rPr lang="en-GB" dirty="0" smtClean="0"/>
              <a:t>Hydrogen Technologies</a:t>
            </a:r>
            <a:endParaRPr lang="en-GB" dirty="0"/>
          </a:p>
        </p:txBody>
      </p:sp>
      <p:sp>
        <p:nvSpPr>
          <p:cNvPr id="16" name="Rectangle 15"/>
          <p:cNvSpPr/>
          <p:nvPr/>
        </p:nvSpPr>
        <p:spPr>
          <a:xfrm>
            <a:off x="1033442" y="1602052"/>
            <a:ext cx="6096000" cy="4264244"/>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H2 cars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Commercial market launch of fuel-cell vehicles from leading car manufacturers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Usability like conventional diesel or gasoline-powered vehicles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No local emissions (zero emissions along the complete value chain can be achieved with green hydrogen)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Quick fuelling in 3 minutes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Long travel distances (up to 800 km, according to manufacturers’ information)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Over 80 fuelling stations worldwide are equipped with H2 technology from Linde</a:t>
            </a:r>
          </a:p>
        </p:txBody>
      </p:sp>
      <p:pic>
        <p:nvPicPr>
          <p:cNvPr id="17" name="Picture 16"/>
          <p:cNvPicPr>
            <a:picLocks noChangeAspect="1"/>
          </p:cNvPicPr>
          <p:nvPr/>
        </p:nvPicPr>
        <p:blipFill>
          <a:blip r:embed="rId10"/>
          <a:stretch>
            <a:fillRect/>
          </a:stretch>
        </p:blipFill>
        <p:spPr>
          <a:xfrm>
            <a:off x="7950302" y="707130"/>
            <a:ext cx="2137800" cy="1382333"/>
          </a:xfrm>
          <a:prstGeom prst="rect">
            <a:avLst/>
          </a:prstGeom>
        </p:spPr>
      </p:pic>
    </p:spTree>
    <p:extLst>
      <p:ext uri="{BB962C8B-B14F-4D97-AF65-F5344CB8AC3E}">
        <p14:creationId xmlns:p14="http://schemas.microsoft.com/office/powerpoint/2010/main" val="206209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1676400" y="2076799"/>
            <a:ext cx="6096000" cy="3568926"/>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H2 buses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First H2 bus fleets are in daily operation worldwide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Usability like conventional diesel buses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No local emissions (zero emissions along the complete value chain can be achieved) → Long travel distances and high flexibility (shift operation without fuelling possible) → Quick fuelling in under 10 minutes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Reduced noise emissions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Over 10 fuelling stations worldwide are equipped with H2 technology from Linde</a:t>
            </a:r>
          </a:p>
        </p:txBody>
      </p:sp>
      <p:pic>
        <p:nvPicPr>
          <p:cNvPr id="16" name="Picture 15"/>
          <p:cNvPicPr>
            <a:picLocks noChangeAspect="1"/>
          </p:cNvPicPr>
          <p:nvPr/>
        </p:nvPicPr>
        <p:blipFill>
          <a:blip r:embed="rId10"/>
          <a:stretch>
            <a:fillRect/>
          </a:stretch>
        </p:blipFill>
        <p:spPr>
          <a:xfrm>
            <a:off x="8834329" y="1083600"/>
            <a:ext cx="2137800" cy="1382333"/>
          </a:xfrm>
          <a:prstGeom prst="rect">
            <a:avLst/>
          </a:prstGeom>
        </p:spPr>
      </p:pic>
    </p:spTree>
    <p:extLst>
      <p:ext uri="{BB962C8B-B14F-4D97-AF65-F5344CB8AC3E}">
        <p14:creationId xmlns:p14="http://schemas.microsoft.com/office/powerpoint/2010/main" val="1171886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38821" y="814909"/>
            <a:ext cx="6096000" cy="4560607"/>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H2 material handling vehicles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Commercial market launch of entire fleets at production companies and distribution centres in the US (piloting in the EU)</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No loading times as with battery operation, no battery replacements, no space required for storage of replacement batteries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Constant power level of the H2 material handling vehicles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No emissions in the storage/plant area, indoor and outdoor usability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H2 dispenser with very small footprint, for indoor or outdoor installation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Quick fuelling in under 3 minutes</a:t>
            </a:r>
          </a:p>
        </p:txBody>
      </p:sp>
      <p:pic>
        <p:nvPicPr>
          <p:cNvPr id="16" name="Picture 15"/>
          <p:cNvPicPr>
            <a:picLocks noChangeAspect="1"/>
          </p:cNvPicPr>
          <p:nvPr/>
        </p:nvPicPr>
        <p:blipFill>
          <a:blip r:embed="rId10"/>
          <a:stretch>
            <a:fillRect/>
          </a:stretch>
        </p:blipFill>
        <p:spPr>
          <a:xfrm>
            <a:off x="8312387" y="880260"/>
            <a:ext cx="2137800" cy="1487200"/>
          </a:xfrm>
          <a:prstGeom prst="rect">
            <a:avLst/>
          </a:prstGeom>
        </p:spPr>
      </p:pic>
    </p:spTree>
    <p:extLst>
      <p:ext uri="{BB962C8B-B14F-4D97-AF65-F5344CB8AC3E}">
        <p14:creationId xmlns:p14="http://schemas.microsoft.com/office/powerpoint/2010/main" val="116642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70313" y="2514479"/>
            <a:ext cx="6096000" cy="2976199"/>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Over 700 material handling vehicles are already being fuelled with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H2 technology from Linde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Customised special-purpose H2 solutions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H2 system solutions for industrial or research purposes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Tailor-made solutions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One-stop shop for plant design, engineering and project planning.</a:t>
            </a:r>
          </a:p>
        </p:txBody>
      </p:sp>
      <p:pic>
        <p:nvPicPr>
          <p:cNvPr id="16" name="Picture 15"/>
          <p:cNvPicPr>
            <a:picLocks noChangeAspect="1"/>
          </p:cNvPicPr>
          <p:nvPr/>
        </p:nvPicPr>
        <p:blipFill>
          <a:blip r:embed="rId10"/>
          <a:stretch>
            <a:fillRect/>
          </a:stretch>
        </p:blipFill>
        <p:spPr>
          <a:xfrm>
            <a:off x="7387915" y="1382859"/>
            <a:ext cx="2137800" cy="1382333"/>
          </a:xfrm>
          <a:prstGeom prst="rect">
            <a:avLst/>
          </a:prstGeom>
        </p:spPr>
      </p:pic>
    </p:spTree>
    <p:extLst>
      <p:ext uri="{BB962C8B-B14F-4D97-AF65-F5344CB8AC3E}">
        <p14:creationId xmlns:p14="http://schemas.microsoft.com/office/powerpoint/2010/main" val="356467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2094789"/>
            <a:ext cx="6096000" cy="2668423"/>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offer you the optimal fuelling concept for your application.</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Our innovative solutions cover the entire range of H2 fuelling technology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from the manufacturing of dispensers for H2 material handling vehicles to complete fuelling stations for H2 bus fleets or H2 cars. Complemented by our wide range of services along the entire H2 value chain, we are the one-stop shop for all hydrogen-related products and processes.</a:t>
            </a:r>
          </a:p>
        </p:txBody>
      </p:sp>
    </p:spTree>
    <p:extLst>
      <p:ext uri="{BB962C8B-B14F-4D97-AF65-F5344CB8AC3E}">
        <p14:creationId xmlns:p14="http://schemas.microsoft.com/office/powerpoint/2010/main" val="1017888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844015"/>
            <a:ext cx="6096000" cy="3169970"/>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Production and </a:t>
            </a:r>
            <a:r>
              <a:rPr lang="en-GB" dirty="0" smtClean="0">
                <a:latin typeface="Calibri" panose="020F0502020204030204" pitchFamily="34" charset="0"/>
                <a:ea typeface="Calibri" panose="020F0502020204030204" pitchFamily="34" charset="0"/>
                <a:cs typeface="Times New Roman" panose="02020603050405020304" pitchFamily="18" charset="0"/>
              </a:rPr>
              <a:t>distribution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On-site </a:t>
            </a:r>
            <a:r>
              <a:rPr lang="en-GB" dirty="0">
                <a:latin typeface="Calibri" panose="020F0502020204030204" pitchFamily="34" charset="0"/>
                <a:ea typeface="Calibri" panose="020F0502020204030204" pitchFamily="34" charset="0"/>
                <a:cs typeface="Times New Roman" panose="02020603050405020304" pitchFamily="18" charset="0"/>
              </a:rPr>
              <a:t>production or flexible delivery; Linde ensures your worldwide supply with H2 – according to your preferences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Over 200 production centres and a tight hydrogen distribution network</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Efficient distribution: Liquid or high-pressure hydrogen (up to 50 MPa) and a network of  several hundred km of pipelines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On-site </a:t>
            </a:r>
            <a:r>
              <a:rPr lang="en-GB" dirty="0">
                <a:latin typeface="Calibri" panose="020F0502020204030204" pitchFamily="34" charset="0"/>
                <a:ea typeface="Calibri" panose="020F0502020204030204" pitchFamily="34" charset="0"/>
                <a:cs typeface="Times New Roman" panose="02020603050405020304" pitchFamily="18" charset="0"/>
              </a:rPr>
              <a:t>electrolysis/steam reforming for independent production</a:t>
            </a:r>
          </a:p>
        </p:txBody>
      </p:sp>
      <p:pic>
        <p:nvPicPr>
          <p:cNvPr id="16" name="Picture 15"/>
          <p:cNvPicPr>
            <a:picLocks noChangeAspect="1"/>
          </p:cNvPicPr>
          <p:nvPr/>
        </p:nvPicPr>
        <p:blipFill>
          <a:blip r:embed="rId10"/>
          <a:stretch>
            <a:fillRect/>
          </a:stretch>
        </p:blipFill>
        <p:spPr>
          <a:xfrm>
            <a:off x="959687" y="1014542"/>
            <a:ext cx="1568041" cy="2036229"/>
          </a:xfrm>
          <a:prstGeom prst="rect">
            <a:avLst/>
          </a:prstGeom>
        </p:spPr>
      </p:pic>
    </p:spTree>
    <p:extLst>
      <p:ext uri="{BB962C8B-B14F-4D97-AF65-F5344CB8AC3E}">
        <p14:creationId xmlns:p14="http://schemas.microsoft.com/office/powerpoint/2010/main" val="299085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690127"/>
            <a:ext cx="6603076" cy="318138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Storage at the fuelling station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Appropriate</a:t>
            </a:r>
            <a:r>
              <a:rPr lang="en-GB" dirty="0">
                <a:latin typeface="Calibri" panose="020F0502020204030204" pitchFamily="34" charset="0"/>
                <a:ea typeface="Calibri" panose="020F0502020204030204" pitchFamily="34" charset="0"/>
                <a:cs typeface="Times New Roman" panose="02020603050405020304" pitchFamily="18" charset="0"/>
              </a:rPr>
              <a:t>, space-saving on-site storage options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Gaseous: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a:t>
            </a:r>
            <a:r>
              <a:rPr lang="en-GB" dirty="0">
                <a:latin typeface="Calibri" panose="020F0502020204030204" pitchFamily="34" charset="0"/>
                <a:ea typeface="Calibri" panose="020F0502020204030204" pitchFamily="34" charset="0"/>
                <a:cs typeface="Times New Roman" panose="02020603050405020304" pitchFamily="18" charset="0"/>
              </a:rPr>
              <a:t>	45-MPa upright tank (small footprint)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20-MPa tubes (below-ground tank installation possible)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Storage tank sizes </a:t>
            </a:r>
            <a:r>
              <a:rPr lang="en-GB" dirty="0" smtClean="0">
                <a:latin typeface="Calibri" panose="020F0502020204030204" pitchFamily="34" charset="0"/>
                <a:ea typeface="Calibri" panose="020F0502020204030204" pitchFamily="34" charset="0"/>
                <a:cs typeface="Times New Roman" panose="02020603050405020304" pitchFamily="18" charset="0"/>
              </a:rPr>
              <a:t>from 200–350 </a:t>
            </a:r>
            <a:r>
              <a:rPr lang="en-GB" dirty="0">
                <a:latin typeface="Calibri" panose="020F0502020204030204" pitchFamily="34" charset="0"/>
                <a:ea typeface="Calibri" panose="020F0502020204030204" pitchFamily="34" charset="0"/>
                <a:cs typeface="Times New Roman" panose="02020603050405020304" pitchFamily="18" charset="0"/>
              </a:rPr>
              <a:t>kg</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Liquid </a:t>
            </a:r>
            <a:r>
              <a:rPr lang="en-GB" dirty="0">
                <a:latin typeface="Calibri" panose="020F0502020204030204" pitchFamily="34" charset="0"/>
                <a:ea typeface="Calibri" panose="020F0502020204030204" pitchFamily="34" charset="0"/>
                <a:cs typeface="Times New Roman" panose="02020603050405020304" pitchFamily="18" charset="0"/>
              </a:rPr>
              <a:t>at -253 °</a:t>
            </a:r>
            <a:r>
              <a:rPr lang="en-GB" dirty="0" smtClean="0">
                <a:latin typeface="Calibri" panose="020F0502020204030204" pitchFamily="34" charset="0"/>
                <a:ea typeface="Calibri" panose="020F0502020204030204" pitchFamily="34" charset="0"/>
                <a:cs typeface="Times New Roman" panose="02020603050405020304" pitchFamily="18" charset="0"/>
              </a:rPr>
              <a:t>C:</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	Storage </a:t>
            </a:r>
            <a:r>
              <a:rPr lang="en-GB" dirty="0">
                <a:latin typeface="Calibri" panose="020F0502020204030204" pitchFamily="34" charset="0"/>
                <a:ea typeface="Calibri" panose="020F0502020204030204" pitchFamily="34" charset="0"/>
                <a:cs typeface="Times New Roman" panose="02020603050405020304" pitchFamily="18" charset="0"/>
              </a:rPr>
              <a:t>tank sizes from 400–5,000 kg</a:t>
            </a:r>
          </a:p>
        </p:txBody>
      </p:sp>
      <p:pic>
        <p:nvPicPr>
          <p:cNvPr id="16" name="Picture 15"/>
          <p:cNvPicPr>
            <a:picLocks noChangeAspect="1"/>
          </p:cNvPicPr>
          <p:nvPr/>
        </p:nvPicPr>
        <p:blipFill>
          <a:blip r:embed="rId10"/>
          <a:stretch>
            <a:fillRect/>
          </a:stretch>
        </p:blipFill>
        <p:spPr>
          <a:xfrm>
            <a:off x="702919" y="723595"/>
            <a:ext cx="1732710" cy="2045513"/>
          </a:xfrm>
          <a:prstGeom prst="rect">
            <a:avLst/>
          </a:prstGeom>
        </p:spPr>
      </p:pic>
    </p:spTree>
    <p:extLst>
      <p:ext uri="{BB962C8B-B14F-4D97-AF65-F5344CB8AC3E}">
        <p14:creationId xmlns:p14="http://schemas.microsoft.com/office/powerpoint/2010/main" val="131016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1741423"/>
            <a:ext cx="6096000" cy="2976199"/>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Compression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a:t>
            </a:r>
            <a:r>
              <a:rPr lang="en-GB" dirty="0" err="1">
                <a:latin typeface="Calibri" panose="020F0502020204030204" pitchFamily="34" charset="0"/>
                <a:ea typeface="Calibri" panose="020F0502020204030204" pitchFamily="34" charset="0"/>
                <a:cs typeface="Times New Roman" panose="02020603050405020304" pitchFamily="18" charset="0"/>
              </a:rPr>
              <a:t>cryo</a:t>
            </a:r>
            <a:r>
              <a:rPr lang="en-GB" dirty="0">
                <a:latin typeface="Calibri" panose="020F0502020204030204" pitchFamily="34" charset="0"/>
                <a:ea typeface="Calibri" panose="020F0502020204030204" pitchFamily="34" charset="0"/>
                <a:cs typeface="Times New Roman" panose="02020603050405020304" pitchFamily="18" charset="0"/>
              </a:rPr>
              <a:t> pump and ionic compressor technologies are the core of the fuelling system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Design of the optimal technology concept according to your requirements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Powerful and energy saving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(10–120 kg/h possible)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H2 compression up to 90 MPa</a:t>
            </a:r>
          </a:p>
        </p:txBody>
      </p:sp>
      <p:pic>
        <p:nvPicPr>
          <p:cNvPr id="16" name="Picture 15"/>
          <p:cNvPicPr>
            <a:picLocks noChangeAspect="1"/>
          </p:cNvPicPr>
          <p:nvPr/>
        </p:nvPicPr>
        <p:blipFill>
          <a:blip r:embed="rId10"/>
          <a:stretch>
            <a:fillRect/>
          </a:stretch>
        </p:blipFill>
        <p:spPr>
          <a:xfrm>
            <a:off x="669668" y="715282"/>
            <a:ext cx="1624645" cy="1917939"/>
          </a:xfrm>
          <a:prstGeom prst="rect">
            <a:avLst/>
          </a:prstGeom>
        </p:spPr>
      </p:pic>
    </p:spTree>
    <p:extLst>
      <p:ext uri="{BB962C8B-B14F-4D97-AF65-F5344CB8AC3E}">
        <p14:creationId xmlns:p14="http://schemas.microsoft.com/office/powerpoint/2010/main" val="3142351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482479" y="298535"/>
            <a:ext cx="10179261" cy="2474716"/>
          </a:xfrm>
          <a:prstGeom prst="rect">
            <a:avLst/>
          </a:prstGeom>
        </p:spPr>
        <p:txBody>
          <a:bodyPr wrap="square">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Cutting-edge compression technology. The core of the hydrogen fuelling station.</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The compressor unit is the key component of a hydrogen fuelling station because the fuelling is carried out using compressed gaseous H2 at pressures from 35 to 70 MPa. Apart from the initial state – gaseous or liquid – the technology used for fuelling also depends on a range of other factors, as for example the throughput and the type of vehicle to be fuelled.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With the ionic compressor and the </a:t>
            </a:r>
            <a:r>
              <a:rPr lang="en-GB" sz="1400" dirty="0" err="1">
                <a:latin typeface="Calibri" panose="020F0502020204030204" pitchFamily="34" charset="0"/>
                <a:ea typeface="Calibri" panose="020F0502020204030204" pitchFamily="34" charset="0"/>
                <a:cs typeface="Times New Roman" panose="02020603050405020304" pitchFamily="18" charset="0"/>
              </a:rPr>
              <a:t>cryo</a:t>
            </a:r>
            <a:r>
              <a:rPr lang="en-GB" sz="1400" dirty="0">
                <a:latin typeface="Calibri" panose="020F0502020204030204" pitchFamily="34" charset="0"/>
                <a:ea typeface="Calibri" panose="020F0502020204030204" pitchFamily="34" charset="0"/>
                <a:cs typeface="Times New Roman" panose="02020603050405020304" pitchFamily="18" charset="0"/>
              </a:rPr>
              <a:t> pump, Linde has two cutting-edge, self-developed and patented technologies in its portfolio which impress with their outstanding reliability, their low amount of maintenance and their high energy efficiency. Both systems can be optimally tailored to meet your individual requirements. Furthermore, we have advanced our fuelling technology to a point where we are now the first company world-wide that can produce small series of H2 fuelling technologies</a:t>
            </a:r>
            <a:r>
              <a:rPr lang="en-GB" sz="1400" dirty="0" smtClean="0">
                <a:latin typeface="Calibri" panose="020F0502020204030204" pitchFamily="34"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10"/>
          <a:stretch>
            <a:fillRect/>
          </a:stretch>
        </p:blipFill>
        <p:spPr>
          <a:xfrm>
            <a:off x="6212378" y="3490691"/>
            <a:ext cx="5712231" cy="1347809"/>
          </a:xfrm>
          <a:prstGeom prst="rect">
            <a:avLst/>
          </a:prstGeom>
        </p:spPr>
      </p:pic>
      <p:pic>
        <p:nvPicPr>
          <p:cNvPr id="17" name="Picture 16"/>
          <p:cNvPicPr>
            <a:picLocks noChangeAspect="1"/>
          </p:cNvPicPr>
          <p:nvPr/>
        </p:nvPicPr>
        <p:blipFill>
          <a:blip r:embed="rId11"/>
          <a:stretch>
            <a:fillRect/>
          </a:stretch>
        </p:blipFill>
        <p:spPr>
          <a:xfrm>
            <a:off x="408057" y="3481725"/>
            <a:ext cx="5712231" cy="1347809"/>
          </a:xfrm>
          <a:prstGeom prst="rect">
            <a:avLst/>
          </a:prstGeom>
        </p:spPr>
      </p:pic>
      <p:sp>
        <p:nvSpPr>
          <p:cNvPr id="18" name="TextBox 17"/>
          <p:cNvSpPr txBox="1"/>
          <p:nvPr/>
        </p:nvSpPr>
        <p:spPr>
          <a:xfrm>
            <a:off x="1922278" y="3052499"/>
            <a:ext cx="1853048" cy="369332"/>
          </a:xfrm>
          <a:prstGeom prst="rect">
            <a:avLst/>
          </a:prstGeom>
          <a:noFill/>
        </p:spPr>
        <p:txBody>
          <a:bodyPr wrap="square" rtlCol="0">
            <a:spAutoFit/>
          </a:bodyPr>
          <a:lstStyle/>
          <a:p>
            <a:r>
              <a:rPr lang="en-GB" dirty="0"/>
              <a:t>i</a:t>
            </a:r>
            <a:r>
              <a:rPr lang="en-GB" dirty="0" smtClean="0"/>
              <a:t>onic compressor</a:t>
            </a:r>
            <a:endParaRPr lang="en-GB" dirty="0"/>
          </a:p>
        </p:txBody>
      </p:sp>
      <p:sp>
        <p:nvSpPr>
          <p:cNvPr id="19" name="TextBox 18"/>
          <p:cNvSpPr txBox="1"/>
          <p:nvPr/>
        </p:nvSpPr>
        <p:spPr>
          <a:xfrm>
            <a:off x="8536112" y="3052499"/>
            <a:ext cx="1853048" cy="369332"/>
          </a:xfrm>
          <a:prstGeom prst="rect">
            <a:avLst/>
          </a:prstGeom>
          <a:noFill/>
        </p:spPr>
        <p:txBody>
          <a:bodyPr wrap="square" rtlCol="0">
            <a:spAutoFit/>
          </a:bodyPr>
          <a:lstStyle/>
          <a:p>
            <a:r>
              <a:rPr lang="en-GB" dirty="0" err="1"/>
              <a:t>c</a:t>
            </a:r>
            <a:r>
              <a:rPr lang="en-GB" dirty="0" err="1" smtClean="0"/>
              <a:t>ryo</a:t>
            </a:r>
            <a:r>
              <a:rPr lang="en-GB" dirty="0" smtClean="0"/>
              <a:t> pump</a:t>
            </a:r>
            <a:endParaRPr lang="en-GB" dirty="0"/>
          </a:p>
        </p:txBody>
      </p:sp>
    </p:spTree>
    <p:extLst>
      <p:ext uri="{BB962C8B-B14F-4D97-AF65-F5344CB8AC3E}">
        <p14:creationId xmlns:p14="http://schemas.microsoft.com/office/powerpoint/2010/main" val="339874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8" name="Picture 17"/>
          <p:cNvPicPr>
            <a:picLocks noChangeAspect="1"/>
          </p:cNvPicPr>
          <p:nvPr/>
        </p:nvPicPr>
        <p:blipFill>
          <a:blip r:embed="rId10"/>
          <a:stretch>
            <a:fillRect/>
          </a:stretch>
        </p:blipFill>
        <p:spPr>
          <a:xfrm>
            <a:off x="37950" y="14770"/>
            <a:ext cx="5268150" cy="2297534"/>
          </a:xfrm>
          <a:prstGeom prst="rect">
            <a:avLst/>
          </a:prstGeom>
        </p:spPr>
      </p:pic>
      <p:sp>
        <p:nvSpPr>
          <p:cNvPr id="19" name="Rectangle 18"/>
          <p:cNvSpPr/>
          <p:nvPr/>
        </p:nvSpPr>
        <p:spPr>
          <a:xfrm>
            <a:off x="246122" y="2433376"/>
            <a:ext cx="5131723" cy="2730556"/>
          </a:xfrm>
          <a:prstGeom prst="rect">
            <a:avLst/>
          </a:prstGeom>
        </p:spPr>
        <p:txBody>
          <a:bodyPr wrap="square">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The ionic compressor. </a:t>
            </a:r>
            <a:r>
              <a:rPr lang="en-GB" sz="1400" dirty="0" smtClean="0">
                <a:latin typeface="Calibri" panose="020F0502020204030204" pitchFamily="34" charset="0"/>
                <a:ea typeface="Calibri" panose="020F0502020204030204" pitchFamily="34" charset="0"/>
                <a:cs typeface="Times New Roman" panose="02020603050405020304" pitchFamily="18" charset="0"/>
              </a:rPr>
              <a:t>In </a:t>
            </a:r>
            <a:r>
              <a:rPr lang="en-GB" sz="1400" dirty="0">
                <a:latin typeface="Calibri" panose="020F0502020204030204" pitchFamily="34" charset="0"/>
                <a:ea typeface="Calibri" panose="020F0502020204030204" pitchFamily="34" charset="0"/>
                <a:cs typeface="Times New Roman" panose="02020603050405020304" pitchFamily="18" charset="0"/>
              </a:rPr>
              <a:t>five steps, the ionic compressor compresses gaseous hydrogen up to 90 MPa. On its piston is the eponymous ionic liquid which, however, does not bond with the gas. This liquid acts both as a lubricant and coolant and thus significantly reduces wear, because the ionic compressor has a lot less moving parts than a classic piston compressor. On top of that, it increases the compressor’s energy efficiency due to better cooling and the avoidance of dead spots during the compression process.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Because the ionic compressor helps to avoid the use of lubricants, there is also no contamination of the hydrogen’s level of purity, which is required, for example, for fuel-cell applications. – diagram</a:t>
            </a:r>
          </a:p>
        </p:txBody>
      </p:sp>
      <p:pic>
        <p:nvPicPr>
          <p:cNvPr id="20" name="Picture 19"/>
          <p:cNvPicPr>
            <a:picLocks noChangeAspect="1"/>
          </p:cNvPicPr>
          <p:nvPr/>
        </p:nvPicPr>
        <p:blipFill>
          <a:blip r:embed="rId11"/>
          <a:stretch>
            <a:fillRect/>
          </a:stretch>
        </p:blipFill>
        <p:spPr>
          <a:xfrm>
            <a:off x="5843846" y="550787"/>
            <a:ext cx="5706479" cy="3151105"/>
          </a:xfrm>
          <a:prstGeom prst="rect">
            <a:avLst/>
          </a:prstGeom>
        </p:spPr>
      </p:pic>
    </p:spTree>
    <p:extLst>
      <p:ext uri="{BB962C8B-B14F-4D97-AF65-F5344CB8AC3E}">
        <p14:creationId xmlns:p14="http://schemas.microsoft.com/office/powerpoint/2010/main" val="1300017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74799" y="0"/>
            <a:ext cx="5518113" cy="6858000"/>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l="-1" t="-243" r="6035"/>
          <a:stretch/>
        </p:blipFill>
        <p:spPr>
          <a:xfrm>
            <a:off x="0" y="-16626"/>
            <a:ext cx="5178829" cy="6866313"/>
          </a:xfrm>
          <a:prstGeom prst="rect">
            <a:avLst/>
          </a:prstGeom>
        </p:spPr>
      </p:pic>
      <p:sp>
        <p:nvSpPr>
          <p:cNvPr id="17" name="TextBox 16"/>
          <p:cNvSpPr txBox="1"/>
          <p:nvPr/>
        </p:nvSpPr>
        <p:spPr>
          <a:xfrm>
            <a:off x="507077" y="2427316"/>
            <a:ext cx="864524"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Pipeline</a:t>
            </a:r>
            <a:endParaRPr lang="en-GB" sz="1000" b="1" dirty="0">
              <a:latin typeface="Arial" panose="020B0604020202020204" pitchFamily="34" charset="0"/>
              <a:cs typeface="Arial" panose="020B0604020202020204" pitchFamily="34" charset="0"/>
            </a:endParaRPr>
          </a:p>
        </p:txBody>
      </p:sp>
      <p:sp>
        <p:nvSpPr>
          <p:cNvPr id="18" name="TextBox 17"/>
          <p:cNvSpPr txBox="1"/>
          <p:nvPr/>
        </p:nvSpPr>
        <p:spPr>
          <a:xfrm>
            <a:off x="2069869" y="2845723"/>
            <a:ext cx="1224743" cy="400110"/>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Electrolysis for 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production</a:t>
            </a:r>
            <a:endParaRPr lang="en-GB" sz="1000" b="1" dirty="0">
              <a:latin typeface="Arial" panose="020B0604020202020204" pitchFamily="34" charset="0"/>
              <a:cs typeface="Arial" panose="020B0604020202020204" pitchFamily="34" charset="0"/>
            </a:endParaRPr>
          </a:p>
        </p:txBody>
      </p:sp>
      <p:sp>
        <p:nvSpPr>
          <p:cNvPr id="19" name="TextBox 18"/>
          <p:cNvSpPr txBox="1"/>
          <p:nvPr/>
        </p:nvSpPr>
        <p:spPr>
          <a:xfrm>
            <a:off x="3050771" y="3293419"/>
            <a:ext cx="1404851" cy="400110"/>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Biogenic processes for 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production</a:t>
            </a:r>
            <a:endParaRPr lang="en-GB" sz="1000" b="1" dirty="0">
              <a:latin typeface="Arial" panose="020B0604020202020204" pitchFamily="34" charset="0"/>
              <a:cs typeface="Arial" panose="020B0604020202020204" pitchFamily="34" charset="0"/>
            </a:endParaRPr>
          </a:p>
        </p:txBody>
      </p:sp>
      <p:sp>
        <p:nvSpPr>
          <p:cNvPr id="20" name="TextBox 19"/>
          <p:cNvSpPr txBox="1"/>
          <p:nvPr/>
        </p:nvSpPr>
        <p:spPr>
          <a:xfrm>
            <a:off x="2186247" y="4577690"/>
            <a:ext cx="864524"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LH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Trailer</a:t>
            </a:r>
            <a:endParaRPr lang="en-GB" sz="1000" b="1" dirty="0">
              <a:latin typeface="Arial" panose="020B0604020202020204" pitchFamily="34" charset="0"/>
              <a:cs typeface="Arial" panose="020B0604020202020204" pitchFamily="34" charset="0"/>
            </a:endParaRPr>
          </a:p>
        </p:txBody>
      </p:sp>
      <p:sp>
        <p:nvSpPr>
          <p:cNvPr id="21" name="TextBox 20"/>
          <p:cNvSpPr txBox="1"/>
          <p:nvPr/>
        </p:nvSpPr>
        <p:spPr>
          <a:xfrm>
            <a:off x="1452342" y="4998027"/>
            <a:ext cx="972588" cy="553998"/>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liquefaction plant</a:t>
            </a:r>
            <a:endParaRPr lang="en-GB" sz="1000" b="1" dirty="0">
              <a:latin typeface="Arial" panose="020B0604020202020204" pitchFamily="34" charset="0"/>
              <a:cs typeface="Arial" panose="020B0604020202020204" pitchFamily="34" charset="0"/>
            </a:endParaRPr>
          </a:p>
        </p:txBody>
      </p:sp>
      <p:sp>
        <p:nvSpPr>
          <p:cNvPr id="22" name="TextBox 21"/>
          <p:cNvSpPr txBox="1"/>
          <p:nvPr/>
        </p:nvSpPr>
        <p:spPr>
          <a:xfrm>
            <a:off x="293909" y="5198082"/>
            <a:ext cx="864524" cy="707886"/>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Steam reforming for H</a:t>
            </a:r>
            <a:r>
              <a:rPr lang="en-GB" sz="1000" b="1" baseline="-25000" dirty="0" smtClean="0">
                <a:latin typeface="Arial" panose="020B0604020202020204" pitchFamily="34" charset="0"/>
                <a:cs typeface="Arial" panose="020B0604020202020204" pitchFamily="34" charset="0"/>
              </a:rPr>
              <a:t>2</a:t>
            </a:r>
            <a:r>
              <a:rPr lang="en-GB" sz="1000" b="1" dirty="0">
                <a:latin typeface="Arial" panose="020B0604020202020204" pitchFamily="34" charset="0"/>
                <a:cs typeface="Arial" panose="020B0604020202020204" pitchFamily="34" charset="0"/>
              </a:rPr>
              <a:t> </a:t>
            </a:r>
            <a:r>
              <a:rPr lang="en-GB" sz="1000" b="1" dirty="0" smtClean="0">
                <a:latin typeface="Arial" panose="020B0604020202020204" pitchFamily="34" charset="0"/>
                <a:cs typeface="Arial" panose="020B0604020202020204" pitchFamily="34" charset="0"/>
              </a:rPr>
              <a:t>production</a:t>
            </a:r>
            <a:endParaRPr lang="en-GB" sz="1000" b="1" dirty="0">
              <a:latin typeface="Arial" panose="020B0604020202020204" pitchFamily="34" charset="0"/>
              <a:cs typeface="Arial" panose="020B0604020202020204" pitchFamily="34" charset="0"/>
            </a:endParaRPr>
          </a:p>
        </p:txBody>
      </p:sp>
      <p:sp>
        <p:nvSpPr>
          <p:cNvPr id="23" name="TextBox 22"/>
          <p:cNvSpPr txBox="1"/>
          <p:nvPr/>
        </p:nvSpPr>
        <p:spPr>
          <a:xfrm>
            <a:off x="6035809" y="3139531"/>
            <a:ext cx="864524" cy="553998"/>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material handling vehicles</a:t>
            </a:r>
            <a:endParaRPr lang="en-GB" sz="1000" b="1" dirty="0">
              <a:latin typeface="Arial" panose="020B0604020202020204" pitchFamily="34" charset="0"/>
              <a:cs typeface="Arial" panose="020B0604020202020204" pitchFamily="34" charset="0"/>
            </a:endParaRPr>
          </a:p>
        </p:txBody>
      </p:sp>
      <p:sp>
        <p:nvSpPr>
          <p:cNvPr id="24" name="TextBox 23"/>
          <p:cNvSpPr txBox="1"/>
          <p:nvPr/>
        </p:nvSpPr>
        <p:spPr>
          <a:xfrm>
            <a:off x="7628698" y="3986054"/>
            <a:ext cx="735331"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e-bike</a:t>
            </a:r>
            <a:endParaRPr lang="en-GB" sz="1000" b="1" dirty="0">
              <a:latin typeface="Arial" panose="020B0604020202020204" pitchFamily="34" charset="0"/>
              <a:cs typeface="Arial" panose="020B0604020202020204" pitchFamily="34" charset="0"/>
            </a:endParaRPr>
          </a:p>
        </p:txBody>
      </p:sp>
      <p:sp>
        <p:nvSpPr>
          <p:cNvPr id="25" name="TextBox 24"/>
          <p:cNvSpPr txBox="1"/>
          <p:nvPr/>
        </p:nvSpPr>
        <p:spPr>
          <a:xfrm>
            <a:off x="5962148" y="4874916"/>
            <a:ext cx="561725"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car</a:t>
            </a:r>
            <a:endParaRPr lang="en-GB" sz="1000" b="1" dirty="0">
              <a:latin typeface="Arial" panose="020B0604020202020204" pitchFamily="34" charset="0"/>
              <a:cs typeface="Arial" panose="020B0604020202020204" pitchFamily="34" charset="0"/>
            </a:endParaRPr>
          </a:p>
        </p:txBody>
      </p:sp>
      <p:sp>
        <p:nvSpPr>
          <p:cNvPr id="26" name="TextBox 25"/>
          <p:cNvSpPr txBox="1"/>
          <p:nvPr/>
        </p:nvSpPr>
        <p:spPr>
          <a:xfrm>
            <a:off x="7157259" y="5175806"/>
            <a:ext cx="628612"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bus</a:t>
            </a:r>
            <a:endParaRPr lang="en-GB" sz="1000" b="1" dirty="0">
              <a:latin typeface="Arial" panose="020B0604020202020204" pitchFamily="34" charset="0"/>
              <a:cs typeface="Arial" panose="020B0604020202020204" pitchFamily="34" charset="0"/>
            </a:endParaRPr>
          </a:p>
        </p:txBody>
      </p:sp>
      <p:sp>
        <p:nvSpPr>
          <p:cNvPr id="27" name="TextBox 26"/>
          <p:cNvSpPr txBox="1"/>
          <p:nvPr/>
        </p:nvSpPr>
        <p:spPr>
          <a:xfrm>
            <a:off x="5068955" y="5781819"/>
            <a:ext cx="1110365"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CGH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trailer</a:t>
            </a:r>
            <a:endParaRPr lang="en-GB" sz="1000" b="1" dirty="0">
              <a:latin typeface="Arial" panose="020B0604020202020204" pitchFamily="34" charset="0"/>
              <a:cs typeface="Arial" panose="020B0604020202020204" pitchFamily="34" charset="0"/>
            </a:endParaRPr>
          </a:p>
        </p:txBody>
      </p:sp>
      <p:sp>
        <p:nvSpPr>
          <p:cNvPr id="28" name="TextBox 27"/>
          <p:cNvSpPr txBox="1"/>
          <p:nvPr/>
        </p:nvSpPr>
        <p:spPr>
          <a:xfrm>
            <a:off x="5293561" y="4226639"/>
            <a:ext cx="661152"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Storage</a:t>
            </a:r>
            <a:endParaRPr lang="en-GB" sz="1000" b="1" dirty="0">
              <a:latin typeface="Arial" panose="020B0604020202020204" pitchFamily="34" charset="0"/>
              <a:cs typeface="Arial" panose="020B0604020202020204" pitchFamily="34" charset="0"/>
            </a:endParaRPr>
          </a:p>
        </p:txBody>
      </p:sp>
      <p:sp>
        <p:nvSpPr>
          <p:cNvPr id="29" name="TextBox 28"/>
          <p:cNvSpPr txBox="1"/>
          <p:nvPr/>
        </p:nvSpPr>
        <p:spPr>
          <a:xfrm>
            <a:off x="8682027" y="2599502"/>
            <a:ext cx="636540" cy="246221"/>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H</a:t>
            </a:r>
            <a:r>
              <a:rPr lang="en-GB" sz="1000" b="1" baseline="-25000" dirty="0" smtClean="0">
                <a:latin typeface="Arial" panose="020B0604020202020204" pitchFamily="34" charset="0"/>
                <a:cs typeface="Arial" panose="020B0604020202020204" pitchFamily="34" charset="0"/>
              </a:rPr>
              <a:t>2</a:t>
            </a:r>
            <a:r>
              <a:rPr lang="en-GB" sz="1000" b="1" dirty="0" smtClean="0">
                <a:latin typeface="Arial" panose="020B0604020202020204" pitchFamily="34" charset="0"/>
                <a:cs typeface="Arial" panose="020B0604020202020204" pitchFamily="34" charset="0"/>
              </a:rPr>
              <a:t> ship</a:t>
            </a:r>
            <a:endParaRPr lang="en-GB" sz="1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12"/>
          <a:stretch>
            <a:fillRect/>
          </a:stretch>
        </p:blipFill>
        <p:spPr>
          <a:xfrm>
            <a:off x="6751676" y="1229608"/>
            <a:ext cx="916200" cy="905667"/>
          </a:xfrm>
          <a:prstGeom prst="rect">
            <a:avLst/>
          </a:prstGeom>
        </p:spPr>
      </p:pic>
      <p:sp>
        <p:nvSpPr>
          <p:cNvPr id="31" name="TextBox 30"/>
          <p:cNvSpPr txBox="1"/>
          <p:nvPr/>
        </p:nvSpPr>
        <p:spPr>
          <a:xfrm>
            <a:off x="6648278" y="811097"/>
            <a:ext cx="1019598" cy="400110"/>
          </a:xfrm>
          <a:prstGeom prst="rect">
            <a:avLst/>
          </a:prstGeom>
          <a:noFill/>
          <a:ln w="12700">
            <a:solidFill>
              <a:srgbClr val="00B0F0"/>
            </a:solidFill>
          </a:ln>
        </p:spPr>
        <p:txBody>
          <a:bodyPr wrap="square" rtlCol="0">
            <a:spAutoFit/>
          </a:bodyPr>
          <a:lstStyle/>
          <a:p>
            <a:r>
              <a:rPr lang="en-GB" sz="1000" b="1" dirty="0" smtClean="0">
                <a:latin typeface="Arial" panose="020B0604020202020204" pitchFamily="34" charset="0"/>
                <a:cs typeface="Arial" panose="020B0604020202020204" pitchFamily="34" charset="0"/>
              </a:rPr>
              <a:t>Autarkic power supply</a:t>
            </a:r>
            <a:endParaRPr lang="en-GB" sz="1000" b="1"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3"/>
          <a:stretch>
            <a:fillRect/>
          </a:stretch>
        </p:blipFill>
        <p:spPr>
          <a:xfrm>
            <a:off x="6670758" y="3458095"/>
            <a:ext cx="332099" cy="321370"/>
          </a:xfrm>
          <a:prstGeom prst="rect">
            <a:avLst/>
          </a:prstGeom>
        </p:spPr>
      </p:pic>
      <p:pic>
        <p:nvPicPr>
          <p:cNvPr id="33" name="Picture 32"/>
          <p:cNvPicPr>
            <a:picLocks noChangeAspect="1"/>
          </p:cNvPicPr>
          <p:nvPr/>
        </p:nvPicPr>
        <p:blipFill>
          <a:blip r:embed="rId14"/>
          <a:stretch>
            <a:fillRect/>
          </a:stretch>
        </p:blipFill>
        <p:spPr>
          <a:xfrm>
            <a:off x="7521788" y="4823911"/>
            <a:ext cx="336902" cy="326018"/>
          </a:xfrm>
          <a:prstGeom prst="rect">
            <a:avLst/>
          </a:prstGeom>
        </p:spPr>
      </p:pic>
      <p:sp>
        <p:nvSpPr>
          <p:cNvPr id="34" name="TextBox 33"/>
          <p:cNvSpPr txBox="1"/>
          <p:nvPr/>
        </p:nvSpPr>
        <p:spPr>
          <a:xfrm>
            <a:off x="4735961" y="5074971"/>
            <a:ext cx="913044" cy="553998"/>
          </a:xfrm>
          <a:prstGeom prst="rect">
            <a:avLst/>
          </a:prstGeom>
          <a:noFill/>
          <a:ln w="12700">
            <a:solidFill>
              <a:srgbClr val="00B0F0"/>
            </a:solidFill>
          </a:ln>
        </p:spPr>
        <p:txBody>
          <a:bodyPr wrap="square" rtlCol="0">
            <a:spAutoFit/>
          </a:bodyPr>
          <a:lstStyle/>
          <a:p>
            <a:r>
              <a:rPr lang="en-GB" sz="1000" b="1" dirty="0" err="1" smtClean="0">
                <a:latin typeface="Arial" panose="020B0604020202020204" pitchFamily="34" charset="0"/>
                <a:cs typeface="Arial" panose="020B0604020202020204" pitchFamily="34" charset="0"/>
              </a:rPr>
              <a:t>Cryo</a:t>
            </a:r>
            <a:r>
              <a:rPr lang="en-GB" sz="1000" b="1" dirty="0" smtClean="0">
                <a:latin typeface="Arial" panose="020B0604020202020204" pitchFamily="34" charset="0"/>
                <a:cs typeface="Arial" panose="020B0604020202020204" pitchFamily="34" charset="0"/>
              </a:rPr>
              <a:t>-pump or ionic compressor</a:t>
            </a:r>
            <a:endParaRPr lang="en-GB" sz="1000" b="1" dirty="0">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15"/>
          <a:stretch>
            <a:fillRect/>
          </a:stretch>
        </p:blipFill>
        <p:spPr>
          <a:xfrm>
            <a:off x="1" y="-44613"/>
            <a:ext cx="1827408" cy="917449"/>
          </a:xfrm>
          <a:prstGeom prst="rect">
            <a:avLst/>
          </a:prstGeom>
        </p:spPr>
      </p:pic>
    </p:spTree>
    <p:extLst>
      <p:ext uri="{BB962C8B-B14F-4D97-AF65-F5344CB8AC3E}">
        <p14:creationId xmlns:p14="http://schemas.microsoft.com/office/powerpoint/2010/main" val="2906593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stretch>
            <a:fillRect/>
          </a:stretch>
        </p:blipFill>
        <p:spPr>
          <a:xfrm>
            <a:off x="0" y="0"/>
            <a:ext cx="5268150" cy="2297534"/>
          </a:xfrm>
          <a:prstGeom prst="rect">
            <a:avLst/>
          </a:prstGeom>
        </p:spPr>
      </p:pic>
      <p:sp>
        <p:nvSpPr>
          <p:cNvPr id="16" name="Rectangle 15"/>
          <p:cNvSpPr/>
          <p:nvPr/>
        </p:nvSpPr>
        <p:spPr>
          <a:xfrm>
            <a:off x="5576831" y="312595"/>
            <a:ext cx="6096000" cy="3755195"/>
          </a:xfrm>
          <a:prstGeom prst="rect">
            <a:avLst/>
          </a:prstGeom>
        </p:spPr>
        <p:txBody>
          <a:bodyPr>
            <a:spAutoFit/>
          </a:bodyPr>
          <a:lstStyle/>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t>
            </a:r>
            <a:r>
              <a:rPr lang="en-GB" sz="1400" dirty="0" smtClean="0">
                <a:latin typeface="Calibri" panose="020F0502020204030204" pitchFamily="34" charset="0"/>
                <a:ea typeface="Calibri" panose="020F0502020204030204" pitchFamily="34" charset="0"/>
                <a:cs typeface="Times New Roman" panose="02020603050405020304" pitchFamily="18" charset="0"/>
              </a:rPr>
              <a:t>The </a:t>
            </a:r>
            <a:r>
              <a:rPr lang="en-GB" sz="1400" dirty="0" err="1">
                <a:latin typeface="Calibri" panose="020F0502020204030204" pitchFamily="34" charset="0"/>
                <a:ea typeface="Calibri" panose="020F0502020204030204" pitchFamily="34" charset="0"/>
                <a:cs typeface="Times New Roman" panose="02020603050405020304" pitchFamily="18" charset="0"/>
              </a:rPr>
              <a:t>cryo</a:t>
            </a:r>
            <a:r>
              <a:rPr lang="en-GB" sz="1400" dirty="0">
                <a:latin typeface="Calibri" panose="020F0502020204030204" pitchFamily="34" charset="0"/>
                <a:ea typeface="Calibri" panose="020F0502020204030204" pitchFamily="34" charset="0"/>
                <a:cs typeface="Times New Roman" panose="02020603050405020304" pitchFamily="18" charset="0"/>
              </a:rPr>
              <a:t> pump – image</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The </a:t>
            </a:r>
            <a:r>
              <a:rPr lang="en-GB" sz="1400" dirty="0" err="1">
                <a:latin typeface="Calibri" panose="020F0502020204030204" pitchFamily="34" charset="0"/>
                <a:ea typeface="Calibri" panose="020F0502020204030204" pitchFamily="34" charset="0"/>
                <a:cs typeface="Times New Roman" panose="02020603050405020304" pitchFamily="18" charset="0"/>
              </a:rPr>
              <a:t>cryo</a:t>
            </a:r>
            <a:r>
              <a:rPr lang="en-GB" sz="1400" dirty="0">
                <a:latin typeface="Calibri" panose="020F0502020204030204" pitchFamily="34" charset="0"/>
                <a:ea typeface="Calibri" panose="020F0502020204030204" pitchFamily="34" charset="0"/>
                <a:cs typeface="Times New Roman" panose="02020603050405020304" pitchFamily="18" charset="0"/>
              </a:rPr>
              <a:t> pump operates with liquid hydrogen (LH2) at -253 °C. At this temperature, however, hydrogen cannot simply be suctioned in, which is why the pump uses a two-chamber system which is completely immersed in the cryogenic liquid. In the first chamber, LH2 from the storage tank is compressed to 0.6 MPa. The compression to 90 MPa takes place in the second chamber. Subsequently, the temperature of the cryogenic gas is increased up to the fuelling temperature of -40 °C. During all of these pro-cess steps, the high purity level of the hydrogen remains unchanged.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In addition to its small footprint and very high capacity, the </a:t>
            </a:r>
            <a:r>
              <a:rPr lang="en-GB" sz="1400" dirty="0" err="1">
                <a:latin typeface="Calibri" panose="020F0502020204030204" pitchFamily="34" charset="0"/>
                <a:ea typeface="Calibri" panose="020F0502020204030204" pitchFamily="34" charset="0"/>
                <a:cs typeface="Times New Roman" panose="02020603050405020304" pitchFamily="18" charset="0"/>
              </a:rPr>
              <a:t>cryo</a:t>
            </a:r>
            <a:r>
              <a:rPr lang="en-GB" sz="1400" dirty="0">
                <a:latin typeface="Calibri" panose="020F0502020204030204" pitchFamily="34" charset="0"/>
                <a:ea typeface="Calibri" panose="020F0502020204030204" pitchFamily="34" charset="0"/>
                <a:cs typeface="Times New Roman" panose="02020603050405020304" pitchFamily="18" charset="0"/>
              </a:rPr>
              <a:t> pump system also minimises the energy consumption of the H2 fuelling station. Due to the application of cryogenic LH2, only 10–20 % of a gas compressor’s energy are needed for compression and the cooling system within the </a:t>
            </a:r>
            <a:r>
              <a:rPr lang="en-GB" sz="1400" dirty="0" err="1">
                <a:latin typeface="Calibri" panose="020F0502020204030204" pitchFamily="34" charset="0"/>
                <a:ea typeface="Calibri" panose="020F0502020204030204" pitchFamily="34" charset="0"/>
                <a:cs typeface="Times New Roman" panose="02020603050405020304" pitchFamily="18" charset="0"/>
              </a:rPr>
              <a:t>thermo</a:t>
            </a:r>
            <a:r>
              <a:rPr lang="en-GB" sz="1400" dirty="0">
                <a:latin typeface="Calibri" panose="020F0502020204030204" pitchFamily="34" charset="0"/>
                <a:ea typeface="Calibri" panose="020F0502020204030204" pitchFamily="34" charset="0"/>
                <a:cs typeface="Times New Roman" panose="02020603050405020304" pitchFamily="18" charset="0"/>
              </a:rPr>
              <a:t> management is omitted. Furthermore, the low amount of maintenance ensures additional cost savings. – diagram</a:t>
            </a:r>
          </a:p>
        </p:txBody>
      </p:sp>
      <p:pic>
        <p:nvPicPr>
          <p:cNvPr id="17" name="Picture 16"/>
          <p:cNvPicPr>
            <a:picLocks noChangeAspect="1"/>
          </p:cNvPicPr>
          <p:nvPr/>
        </p:nvPicPr>
        <p:blipFill>
          <a:blip r:embed="rId11"/>
          <a:stretch>
            <a:fillRect/>
          </a:stretch>
        </p:blipFill>
        <p:spPr>
          <a:xfrm>
            <a:off x="286953" y="2515497"/>
            <a:ext cx="4770143" cy="2817834"/>
          </a:xfrm>
          <a:prstGeom prst="rect">
            <a:avLst/>
          </a:prstGeom>
        </p:spPr>
      </p:pic>
    </p:spTree>
    <p:extLst>
      <p:ext uri="{BB962C8B-B14F-4D97-AF65-F5344CB8AC3E}">
        <p14:creationId xmlns:p14="http://schemas.microsoft.com/office/powerpoint/2010/main" val="276762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3048000" y="2140378"/>
            <a:ext cx="6096000" cy="2474652"/>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Fuelling </a:t>
            </a:r>
            <a:r>
              <a:rPr lang="en-GB" dirty="0">
                <a:latin typeface="Calibri" panose="020F0502020204030204" pitchFamily="34" charset="0"/>
                <a:ea typeface="Calibri" panose="020F0502020204030204" pitchFamily="34" charset="0"/>
                <a:cs typeface="Times New Roman" panose="02020603050405020304" pitchFamily="18" charset="0"/>
              </a:rPr>
              <a:t>for your H2 application </a:t>
            </a:r>
            <a:r>
              <a:rPr lang="en-GB" dirty="0" smtClean="0">
                <a:latin typeface="Calibri" panose="020F0502020204030204" pitchFamily="34" charset="0"/>
                <a:ea typeface="Calibri" panose="020F0502020204030204" pitchFamily="34" charset="0"/>
                <a:cs typeface="Times New Roman" panose="02020603050405020304" pitchFamily="18" charset="0"/>
              </a:rPr>
              <a:t>Over </a:t>
            </a:r>
            <a:r>
              <a:rPr lang="en-GB" dirty="0">
                <a:latin typeface="Calibri" panose="020F0502020204030204" pitchFamily="34" charset="0"/>
                <a:ea typeface="Calibri" panose="020F0502020204030204" pitchFamily="34" charset="0"/>
                <a:cs typeface="Times New Roman" panose="02020603050405020304" pitchFamily="18" charset="0"/>
              </a:rPr>
              <a:t>1,000,000  </a:t>
            </a:r>
            <a:r>
              <a:rPr lang="en-GB" dirty="0" err="1">
                <a:latin typeface="Calibri" panose="020F0502020204030204" pitchFamily="34" charset="0"/>
                <a:ea typeface="Calibri" panose="020F0502020204030204" pitchFamily="34" charset="0"/>
                <a:cs typeface="Times New Roman" panose="02020603050405020304" pitchFamily="18" charset="0"/>
              </a:rPr>
              <a:t>fuellings</a:t>
            </a:r>
            <a:r>
              <a:rPr lang="en-GB" dirty="0">
                <a:latin typeface="Calibri" panose="020F0502020204030204" pitchFamily="34" charset="0"/>
                <a:ea typeface="Calibri" panose="020F0502020204030204" pitchFamily="34" charset="0"/>
                <a:cs typeface="Times New Roman" panose="02020603050405020304" pitchFamily="18" charset="0"/>
              </a:rPr>
              <a:t> at stations with Linde technologies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Gaseous fuelling for applications with 35-MPa or 70-MPa high-pressure tanks (cars: 70 MPa, buses and material handling vehicles: 35 MPa)</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Dispensers </a:t>
            </a:r>
            <a:r>
              <a:rPr lang="en-GB" dirty="0">
                <a:latin typeface="Calibri" panose="020F0502020204030204" pitchFamily="34" charset="0"/>
                <a:ea typeface="Calibri" panose="020F0502020204030204" pitchFamily="34" charset="0"/>
                <a:cs typeface="Times New Roman" panose="02020603050405020304" pitchFamily="18" charset="0"/>
              </a:rPr>
              <a:t>with familiar “touch and feel”</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Quick car fuelling in 3 minutes</a:t>
            </a:r>
          </a:p>
        </p:txBody>
      </p:sp>
      <p:pic>
        <p:nvPicPr>
          <p:cNvPr id="16" name="Picture 15"/>
          <p:cNvPicPr>
            <a:picLocks noChangeAspect="1"/>
          </p:cNvPicPr>
          <p:nvPr/>
        </p:nvPicPr>
        <p:blipFill>
          <a:blip r:embed="rId10"/>
          <a:stretch>
            <a:fillRect/>
          </a:stretch>
        </p:blipFill>
        <p:spPr>
          <a:xfrm>
            <a:off x="677055" y="643645"/>
            <a:ext cx="1600632" cy="2091874"/>
          </a:xfrm>
          <a:prstGeom prst="rect">
            <a:avLst/>
          </a:prstGeom>
        </p:spPr>
      </p:pic>
    </p:spTree>
    <p:extLst>
      <p:ext uri="{BB962C8B-B14F-4D97-AF65-F5344CB8AC3E}">
        <p14:creationId xmlns:p14="http://schemas.microsoft.com/office/powerpoint/2010/main" val="2175758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56458" y="364957"/>
            <a:ext cx="8404167" cy="5000728"/>
          </a:xfrm>
          <a:prstGeom prst="rect">
            <a:avLst/>
          </a:prstGeom>
        </p:spPr>
        <p:txBody>
          <a:bodyPr wrap="square">
            <a:spAutoFit/>
          </a:bodyPr>
          <a:lstStyle/>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H2 initiatives</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Creating a sustainable hydrogen infrastructure is essential for the commercial use of this emission-free fuel. Within various initiatives, Linde, in cooperation with other companies and government organisations, is one of the main driving forces behind the advancement of the H2 infrastructure. The common objective is to ensure that the vision of comprehensive hydrogen mobility is accomplished. Thanks to over 135 years of experience in the world of gases, including numerous patents and engineering solutions for the application of hydrogen, our company is optimally positioned to achieve this goal. On top of that, Linde is also involved in the development of industry standards for hydrogen technology such as, for example, SAE J 2601. </a:t>
            </a:r>
          </a:p>
          <a:p>
            <a:pPr>
              <a:lnSpc>
                <a:spcPct val="107000"/>
              </a:lnSpc>
              <a:spcAft>
                <a:spcPts val="800"/>
              </a:spcAft>
            </a:pPr>
            <a:r>
              <a:rPr lang="en-GB" sz="1000" dirty="0" err="1">
                <a:latin typeface="Calibri" panose="020F0502020204030204" pitchFamily="34" charset="0"/>
                <a:ea typeface="Calibri" panose="020F0502020204030204" pitchFamily="34" charset="0"/>
                <a:cs typeface="Times New Roman" panose="02020603050405020304" pitchFamily="18" charset="0"/>
              </a:rPr>
              <a:t>CaFCP</a:t>
            </a:r>
            <a:r>
              <a:rPr lang="en-GB" sz="1000" dirty="0">
                <a:latin typeface="Calibri" panose="020F0502020204030204" pitchFamily="34" charset="0"/>
                <a:ea typeface="Calibri" panose="020F0502020204030204" pitchFamily="34" charset="0"/>
                <a:cs typeface="Times New Roman" panose="02020603050405020304" pitchFamily="18" charset="0"/>
              </a:rPr>
              <a:t> – California Fuel Cell Partnership</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The objective of the </a:t>
            </a:r>
            <a:r>
              <a:rPr lang="en-GB" sz="1000" dirty="0" err="1">
                <a:latin typeface="Calibri" panose="020F0502020204030204" pitchFamily="34" charset="0"/>
                <a:ea typeface="Calibri" panose="020F0502020204030204" pitchFamily="34" charset="0"/>
                <a:cs typeface="Times New Roman" panose="02020603050405020304" pitchFamily="18" charset="0"/>
              </a:rPr>
              <a:t>CaFCP</a:t>
            </a:r>
            <a:r>
              <a:rPr lang="en-GB" sz="1000" dirty="0">
                <a:latin typeface="Calibri" panose="020F0502020204030204" pitchFamily="34" charset="0"/>
                <a:ea typeface="Calibri" panose="020F0502020204030204" pitchFamily="34" charset="0"/>
                <a:cs typeface="Times New Roman" panose="02020603050405020304" pitchFamily="18" charset="0"/>
              </a:rPr>
              <a:t>, a consortium of vehicle manufacturers, electric energy providers, technology companies and government agencies, is the close coordination between the roll-out of fuel-cell vehicles, the build-up of an H2 fuelling station infrastructure as well as government regulations in the State of California – the leading American state for sustainable mobility:  www.fuelcellpartnership.org</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CEP – Clean Energy Partnership </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The CEP initiative has taken up the task of testing the suitability of H2 as a fuel for daily use in Germany. Since 2002, the CEP partners have been working on the roll-out of H2 vehicles in Germany:  </a:t>
            </a:r>
          </a:p>
          <a:p>
            <a:pPr>
              <a:lnSpc>
                <a:spcPct val="107000"/>
              </a:lnSpc>
              <a:spcAft>
                <a:spcPts val="800"/>
              </a:spcAft>
            </a:pPr>
            <a:r>
              <a:rPr lang="en-GB"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www.cleanenergypartnership.de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H2 Mobility</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The companies Air Liquide, Daimler, Linde, OMV, Shell and Total have joined hands to form the “H2 Mobility” initiative. Their plan: 400 H2 fuel-ling stations in Germany until 2023: </a:t>
            </a:r>
            <a:r>
              <a:rPr lang="en-GB" sz="1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www.h2-mobility.de</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Our experience for your project</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With Linde at your side, you choose a partner who has been consistently committed to the application of hydrogen as an energy carrier for over 25 years. Our expertise covers the entire H2 value chain, from the production of the gas to tailored services, making us an optimally positioned solution provider for all customers who want to implement an H2 project or who have already taken first steps in that direction. Based on our own research and development as well as numerous cutting-edge H2 technologies, we can always offer you an optimal solution – even for special subdomains of your project.</a:t>
            </a:r>
          </a:p>
          <a:p>
            <a:pPr>
              <a:lnSpc>
                <a:spcPct val="107000"/>
              </a:lnSpc>
              <a:spcAft>
                <a:spcPts val="800"/>
              </a:spcAft>
            </a:pPr>
            <a:r>
              <a:rPr lang="en-GB" sz="1000" dirty="0">
                <a:latin typeface="Calibri" panose="020F0502020204030204" pitchFamily="34" charset="0"/>
                <a:ea typeface="Calibri" panose="020F0502020204030204" pitchFamily="34" charset="0"/>
                <a:cs typeface="Times New Roman" panose="02020603050405020304" pitchFamily="18" charset="0"/>
              </a:rPr>
              <a:t>We’re ready. Now it’s up to you: Let’s do H2.</a:t>
            </a:r>
          </a:p>
        </p:txBody>
      </p:sp>
    </p:spTree>
    <p:extLst>
      <p:ext uri="{BB962C8B-B14F-4D97-AF65-F5344CB8AC3E}">
        <p14:creationId xmlns:p14="http://schemas.microsoft.com/office/powerpoint/2010/main" val="619147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712124" y="545880"/>
            <a:ext cx="5952445" cy="4257448"/>
          </a:xfrm>
          <a:prstGeom prst="rect">
            <a:avLst/>
          </a:prstGeom>
        </p:spPr>
        <p:txBody>
          <a:bodyPr wrap="square">
            <a:spAutoFit/>
          </a:bodyPr>
          <a:lstStyle/>
          <a:p>
            <a:pPr algn="ctr">
              <a:lnSpc>
                <a:spcPct val="107000"/>
              </a:lnSpc>
              <a:spcAft>
                <a:spcPts val="8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Production, (compression,) storage and distribution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The </a:t>
            </a:r>
            <a:r>
              <a:rPr lang="en-GB" sz="1200" dirty="0">
                <a:latin typeface="Calibri" panose="020F0502020204030204" pitchFamily="34" charset="0"/>
                <a:ea typeface="Calibri" panose="020F0502020204030204" pitchFamily="34" charset="0"/>
                <a:cs typeface="Times New Roman" panose="02020603050405020304" pitchFamily="18" charset="0"/>
              </a:rPr>
              <a:t>Linde Group is a globally active industry gases and engineering company with a history of more than 135 years of success. As a storage medium for electric power, hydrogen is an ideal energy carrier within a sustainable energy cycle. With this in mind, and knowing that fossil energy sources will only become scarcer and scarcer, we have been intensely engaged in the use of hydrogen as an emission-free fuel for over 25 years. </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Our cutting edge in this area is based on the development of innovative technologies, e.g. for the efficient compression and safe fuelling of </a:t>
            </a:r>
            <a:r>
              <a:rPr lang="en-GB" sz="1200" dirty="0" smtClean="0">
                <a:latin typeface="Calibri" panose="020F0502020204030204" pitchFamily="34" charset="0"/>
                <a:ea typeface="Calibri" panose="020F0502020204030204" pitchFamily="34" charset="0"/>
                <a:cs typeface="Times New Roman" panose="02020603050405020304" pitchFamily="18" charset="0"/>
              </a:rPr>
              <a:t>hydrogen</a:t>
            </a:r>
            <a:r>
              <a:rPr lang="en-GB" sz="1200" dirty="0">
                <a:latin typeface="Calibri" panose="020F0502020204030204" pitchFamily="34" charset="0"/>
                <a:ea typeface="Calibri" panose="020F0502020204030204" pitchFamily="34" charset="0"/>
                <a:cs typeface="Times New Roman" panose="02020603050405020304" pitchFamily="18" charset="0"/>
              </a:rPr>
              <a:t>. This is what makes us an ideal partner for all who want to advance the use of hydrogen as a fuel – especially where the creation of a comprehensive H2 fuelling station infrastructure for cars and buses is concerned.  </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With support from Linde, hydrogen infrastructure projects can be implemented in a highly efficient, sustainable and professional manner: We are the one-stop shop for hydrogen solutions – offering everything you need, from reliable H2 supply and cutting-edge fuelling station systems to customised services. Together, we plan, design and build high-performance plants, help you with commissioning, supply gaseous (CGH2) or liquid hydrogen (LH2) or produce it on site. And thanks to expert maintenance, we also ensure the highest levels of safety and reliability.</a:t>
            </a:r>
          </a:p>
        </p:txBody>
      </p:sp>
    </p:spTree>
    <p:extLst>
      <p:ext uri="{BB962C8B-B14F-4D97-AF65-F5344CB8AC3E}">
        <p14:creationId xmlns:p14="http://schemas.microsoft.com/office/powerpoint/2010/main" val="270587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520931" y="73474"/>
            <a:ext cx="4283826" cy="5146665"/>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LINDE BOC</a:t>
            </a:r>
          </a:p>
          <a:p>
            <a:pPr>
              <a:lnSpc>
                <a:spcPct val="107000"/>
              </a:lnSpc>
              <a:spcAft>
                <a:spcPts val="800"/>
              </a:spcAft>
            </a:pPr>
            <a:r>
              <a:rPr lang="en-GB" sz="120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They </a:t>
            </a:r>
            <a:r>
              <a:rPr lang="en-GB" sz="1200"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can supply customers with 100% ‘green’ hydrogen by producing hydrogen from biogenic raw materials.  They also use Steam Methane Reforming but their aim is to create an emission free hydrogen energy cycle.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Thanks </a:t>
            </a:r>
            <a:r>
              <a:rPr lang="en-GB" sz="1200" dirty="0">
                <a:latin typeface="Calibri" panose="020F0502020204030204" pitchFamily="34" charset="0"/>
                <a:ea typeface="Calibri" panose="020F0502020204030204" pitchFamily="34" charset="0"/>
                <a:cs typeface="Times New Roman" panose="02020603050405020304" pitchFamily="18" charset="0"/>
              </a:rPr>
              <a:t>to long experience and proven technologies, Linde has also been leading the way in the subsequent compression, storage and distribution of hydrogen for many years. Hydrogen is stored either as compressed gaseous hydrogen (CHG2) at different pressures or as liquid hydrogen (LH2) in its cryogenic state (i.e. at -253 °C) and transported by means of correspondingly equipped trailers or via pipelines.</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In addition to the development of applications, the equipment of hydrogen fuelling stations with the corresponding H2 components is one of the key areas of our company’s H2 expertise. With our developments – e.g. with the ionic compressor and the </a:t>
            </a:r>
            <a:r>
              <a:rPr lang="en-GB" sz="1200" dirty="0" err="1">
                <a:latin typeface="Calibri" panose="020F0502020204030204" pitchFamily="34" charset="0"/>
                <a:ea typeface="Calibri" panose="020F0502020204030204" pitchFamily="34" charset="0"/>
                <a:cs typeface="Times New Roman" panose="02020603050405020304" pitchFamily="18" charset="0"/>
              </a:rPr>
              <a:t>cryo</a:t>
            </a:r>
            <a:r>
              <a:rPr lang="en-GB" sz="1200" dirty="0">
                <a:latin typeface="Calibri" panose="020F0502020204030204" pitchFamily="34" charset="0"/>
                <a:ea typeface="Calibri" panose="020F0502020204030204" pitchFamily="34" charset="0"/>
                <a:cs typeface="Times New Roman" panose="02020603050405020304" pitchFamily="18" charset="0"/>
              </a:rPr>
              <a:t> pump –, we have set new bench-marks in terms of safety, efficiency and reliability, and thus not only significantly increased the technical feasibility, but also society’s general acceptance of hydrogen as a fuel for vehicles. Moreover, our portfolio includes H2-fuel-cell-based technologies for self-contained power supply – such as the fuel-cell power generator </a:t>
            </a:r>
            <a:r>
              <a:rPr lang="en-GB" sz="1200" dirty="0" err="1">
                <a:latin typeface="Calibri" panose="020F0502020204030204" pitchFamily="34" charset="0"/>
                <a:ea typeface="Calibri" panose="020F0502020204030204" pitchFamily="34" charset="0"/>
                <a:cs typeface="Times New Roman" panose="02020603050405020304" pitchFamily="18" charset="0"/>
              </a:rPr>
              <a:t>Hymera</a:t>
            </a:r>
            <a:r>
              <a:rPr lang="en-GB" sz="1200"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6" name="Rectangle 15"/>
          <p:cNvSpPr/>
          <p:nvPr/>
        </p:nvSpPr>
        <p:spPr>
          <a:xfrm>
            <a:off x="6065520" y="304811"/>
            <a:ext cx="4009505" cy="5640775"/>
          </a:xfrm>
          <a:prstGeom prst="rect">
            <a:avLst/>
          </a:prstGeom>
        </p:spPr>
        <p:txBody>
          <a:bodyPr wrap="square">
            <a:spAutoFit/>
          </a:bodyPr>
          <a:lstStyle/>
          <a:p>
            <a:pPr algn="ctr">
              <a:lnSpc>
                <a:spcPct val="107000"/>
              </a:lnSpc>
              <a:spcAft>
                <a:spcPts val="800"/>
              </a:spcAft>
            </a:pPr>
            <a:r>
              <a:rPr lang="en-GB" sz="1200" b="1" u="sng" dirty="0">
                <a:latin typeface="Calibri" panose="020F0502020204030204" pitchFamily="34" charset="0"/>
                <a:ea typeface="Calibri" panose="020F0502020204030204" pitchFamily="34" charset="0"/>
                <a:cs typeface="Times New Roman" panose="02020603050405020304" pitchFamily="18" charset="0"/>
              </a:rPr>
              <a:t>Production, (compression,) storage and distribution</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The </a:t>
            </a:r>
            <a:r>
              <a:rPr lang="en-GB" sz="1200" dirty="0">
                <a:latin typeface="Calibri" panose="020F0502020204030204" pitchFamily="34" charset="0"/>
                <a:ea typeface="Calibri" panose="020F0502020204030204" pitchFamily="34" charset="0"/>
                <a:cs typeface="Times New Roman" panose="02020603050405020304" pitchFamily="18" charset="0"/>
              </a:rPr>
              <a:t>Linde Group is a globally active industry gases and engineering company with a history of more than 135 years of success. </a:t>
            </a:r>
            <a:r>
              <a:rPr lang="en-GB" sz="1200" dirty="0" smtClean="0">
                <a:latin typeface="Calibri" panose="020F0502020204030204" pitchFamily="34" charset="0"/>
                <a:ea typeface="Calibri" panose="020F0502020204030204" pitchFamily="34" charset="0"/>
                <a:cs typeface="Times New Roman" panose="02020603050405020304" pitchFamily="18" charset="0"/>
              </a:rPr>
              <a:t>They know that as </a:t>
            </a:r>
            <a:r>
              <a:rPr lang="en-GB" sz="1200" dirty="0">
                <a:latin typeface="Calibri" panose="020F0502020204030204" pitchFamily="34" charset="0"/>
                <a:ea typeface="Calibri" panose="020F0502020204030204" pitchFamily="34" charset="0"/>
                <a:cs typeface="Times New Roman" panose="02020603050405020304" pitchFamily="18" charset="0"/>
              </a:rPr>
              <a:t>a storage medium for electric power, hydrogen is an ideal energy carrier within a sustainable energy cycle. With this in mind, and knowing that fossil energy sources will only become scarcer and scarcer, </a:t>
            </a:r>
            <a:r>
              <a:rPr lang="en-GB" sz="1200" dirty="0" smtClean="0">
                <a:latin typeface="Calibri" panose="020F0502020204030204" pitchFamily="34" charset="0"/>
                <a:ea typeface="Calibri" panose="020F0502020204030204" pitchFamily="34" charset="0"/>
                <a:cs typeface="Times New Roman" panose="02020603050405020304" pitchFamily="18" charset="0"/>
              </a:rPr>
              <a:t>they </a:t>
            </a:r>
            <a:r>
              <a:rPr lang="en-GB" sz="1200" dirty="0">
                <a:latin typeface="Calibri" panose="020F0502020204030204" pitchFamily="34" charset="0"/>
                <a:ea typeface="Calibri" panose="020F0502020204030204" pitchFamily="34" charset="0"/>
                <a:cs typeface="Times New Roman" panose="02020603050405020304" pitchFamily="18" charset="0"/>
              </a:rPr>
              <a:t>have been intensely engaged in the use of hydrogen as an emission-free fuel for over 25 years. </a:t>
            </a: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Their </a:t>
            </a:r>
            <a:r>
              <a:rPr lang="en-GB" sz="1200" dirty="0">
                <a:latin typeface="Calibri" panose="020F0502020204030204" pitchFamily="34" charset="0"/>
                <a:ea typeface="Calibri" panose="020F0502020204030204" pitchFamily="34" charset="0"/>
                <a:cs typeface="Times New Roman" panose="02020603050405020304" pitchFamily="18" charset="0"/>
              </a:rPr>
              <a:t>cutting edge in this area is based on the development of innovative technologies, e.g. for the efficient compression and safe fuelling of </a:t>
            </a:r>
            <a:r>
              <a:rPr lang="en-GB" sz="1200" dirty="0" smtClean="0">
                <a:latin typeface="Calibri" panose="020F0502020204030204" pitchFamily="34" charset="0"/>
                <a:ea typeface="Calibri" panose="020F0502020204030204" pitchFamily="34" charset="0"/>
                <a:cs typeface="Times New Roman" panose="02020603050405020304" pitchFamily="18" charset="0"/>
              </a:rPr>
              <a:t>hydrogen</a:t>
            </a:r>
            <a:r>
              <a:rPr lang="en-GB" sz="1200" dirty="0">
                <a:latin typeface="Calibri" panose="020F0502020204030204" pitchFamily="34" charset="0"/>
                <a:ea typeface="Calibri" panose="020F0502020204030204" pitchFamily="34" charset="0"/>
                <a:cs typeface="Times New Roman" panose="02020603050405020304" pitchFamily="18" charset="0"/>
              </a:rPr>
              <a:t>. This is what makes us an ideal partner for all who want to advance the use of hydrogen as a fuel – especially where the creation of a comprehensive H2 fuelling station infrastructure for cars and buses is concerned.  </a:t>
            </a: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As key players in along the hydrogen chain, from production, compression, storage to distribution, hydrogen </a:t>
            </a:r>
            <a:r>
              <a:rPr lang="en-GB" sz="1200" dirty="0">
                <a:latin typeface="Calibri" panose="020F0502020204030204" pitchFamily="34" charset="0"/>
                <a:ea typeface="Calibri" panose="020F0502020204030204" pitchFamily="34" charset="0"/>
                <a:cs typeface="Times New Roman" panose="02020603050405020304" pitchFamily="18" charset="0"/>
              </a:rPr>
              <a:t>infrastructure projects can be implemented in a highly efficient, sustainable and professional </a:t>
            </a:r>
            <a:r>
              <a:rPr lang="en-GB" sz="1200" dirty="0" smtClean="0">
                <a:latin typeface="Calibri" panose="020F0502020204030204" pitchFamily="34" charset="0"/>
                <a:ea typeface="Calibri" panose="020F0502020204030204" pitchFamily="34" charset="0"/>
                <a:cs typeface="Times New Roman" panose="02020603050405020304" pitchFamily="18" charset="0"/>
              </a:rPr>
              <a:t>manner.  They are also able to </a:t>
            </a:r>
            <a:r>
              <a:rPr lang="en-GB" sz="1200" dirty="0">
                <a:latin typeface="Calibri" panose="020F0502020204030204" pitchFamily="34" charset="0"/>
                <a:ea typeface="Calibri" panose="020F0502020204030204" pitchFamily="34" charset="0"/>
                <a:cs typeface="Times New Roman" panose="02020603050405020304" pitchFamily="18" charset="0"/>
              </a:rPr>
              <a:t>plan, design and build high-performance plants, help you with commissioning, supply gaseous (CGH2) or liquid hydrogen (LH2) or produce it on site. And thanks to expert maintenance, we also ensure the highest levels of safety and reliability.</a:t>
            </a:r>
          </a:p>
        </p:txBody>
      </p:sp>
    </p:spTree>
    <p:extLst>
      <p:ext uri="{BB962C8B-B14F-4D97-AF65-F5344CB8AC3E}">
        <p14:creationId xmlns:p14="http://schemas.microsoft.com/office/powerpoint/2010/main" val="3920736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stretch>
            <a:fillRect/>
          </a:stretch>
        </p:blipFill>
        <p:spPr>
          <a:xfrm rot="16200000">
            <a:off x="2887395" y="36788"/>
            <a:ext cx="5773648" cy="5959681"/>
          </a:xfrm>
          <a:prstGeom prst="rect">
            <a:avLst/>
          </a:prstGeom>
        </p:spPr>
      </p:pic>
    </p:spTree>
    <p:extLst>
      <p:ext uri="{BB962C8B-B14F-4D97-AF65-F5344CB8AC3E}">
        <p14:creationId xmlns:p14="http://schemas.microsoft.com/office/powerpoint/2010/main" val="1277797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45904" y="584775"/>
            <a:ext cx="9709265" cy="369332"/>
          </a:xfrm>
          <a:prstGeom prst="rect">
            <a:avLst/>
          </a:prstGeom>
          <a:noFill/>
        </p:spPr>
        <p:txBody>
          <a:bodyPr wrap="square" rtlCol="0">
            <a:spAutoFit/>
          </a:bodyPr>
          <a:lstStyle/>
          <a:p>
            <a:pPr algn="ctr"/>
            <a:r>
              <a:rPr lang="en-GB" dirty="0" smtClean="0"/>
              <a:t>Hydrogen Technology by Linde – All around the world</a:t>
            </a:r>
            <a:endParaRPr lang="en-GB" dirty="0"/>
          </a:p>
        </p:txBody>
      </p:sp>
      <p:sp>
        <p:nvSpPr>
          <p:cNvPr id="16" name="TextBox 15"/>
          <p:cNvSpPr txBox="1"/>
          <p:nvPr/>
        </p:nvSpPr>
        <p:spPr>
          <a:xfrm>
            <a:off x="-6398" y="0"/>
            <a:ext cx="11213870" cy="584775"/>
          </a:xfrm>
          <a:prstGeom prst="rect">
            <a:avLst/>
          </a:prstGeom>
          <a:noFill/>
        </p:spPr>
        <p:txBody>
          <a:bodyPr wrap="square" rtlCol="0">
            <a:spAutoFit/>
          </a:bodyPr>
          <a:lstStyle/>
          <a:p>
            <a:pPr algn="ctr"/>
            <a:r>
              <a:rPr lang="en-GB" sz="3200" dirty="0" smtClean="0"/>
              <a:t>Decarbonisation of the planet requires action from every country.</a:t>
            </a:r>
            <a:endParaRPr lang="en-GB" sz="3200" dirty="0"/>
          </a:p>
        </p:txBody>
      </p:sp>
      <p:sp>
        <p:nvSpPr>
          <p:cNvPr id="17" name="TextBox 16"/>
          <p:cNvSpPr txBox="1"/>
          <p:nvPr/>
        </p:nvSpPr>
        <p:spPr>
          <a:xfrm>
            <a:off x="251296" y="2859578"/>
            <a:ext cx="3599411" cy="2092881"/>
          </a:xfrm>
          <a:prstGeom prst="rect">
            <a:avLst/>
          </a:prstGeom>
          <a:noFill/>
          <a:ln>
            <a:solidFill>
              <a:schemeClr val="tx1"/>
            </a:solidFill>
          </a:ln>
        </p:spPr>
        <p:txBody>
          <a:bodyPr wrap="square" rtlCol="0">
            <a:spAutoFit/>
          </a:bodyPr>
          <a:lstStyle/>
          <a:p>
            <a:r>
              <a:rPr lang="en-GB" dirty="0"/>
              <a:t>BMW manufacture, Greer (SC), USA</a:t>
            </a:r>
          </a:p>
          <a:p>
            <a:r>
              <a:rPr lang="en-GB" sz="1400" dirty="0"/>
              <a:t>→ 14 H2 dispensers for hydrogen-fuelled material handling vehicles</a:t>
            </a:r>
          </a:p>
          <a:p>
            <a:r>
              <a:rPr lang="en-GB" sz="1400" dirty="0"/>
              <a:t>→ Fuelling of more than 380 material handling vehicles</a:t>
            </a:r>
          </a:p>
          <a:p>
            <a:r>
              <a:rPr lang="en-GB" sz="1400" dirty="0"/>
              <a:t>→ Fuelling in only 3 minutes</a:t>
            </a:r>
          </a:p>
          <a:p>
            <a:r>
              <a:rPr lang="en-GB" sz="1400" dirty="0"/>
              <a:t>→ More than 3,000 m of pipeline from the compressor to the dispensers</a:t>
            </a:r>
          </a:p>
          <a:p>
            <a:r>
              <a:rPr lang="en-GB" sz="1400" dirty="0"/>
              <a:t>→ 2.5 MPa (IC with additional capacity</a:t>
            </a:r>
            <a:r>
              <a:rPr lang="en-GB" sz="1400" dirty="0" smtClean="0"/>
              <a:t>)</a:t>
            </a:r>
            <a:endParaRPr lang="en-GB" sz="1400" dirty="0"/>
          </a:p>
        </p:txBody>
      </p:sp>
      <p:sp>
        <p:nvSpPr>
          <p:cNvPr id="18" name="Rectangle 17"/>
          <p:cNvSpPr/>
          <p:nvPr/>
        </p:nvSpPr>
        <p:spPr>
          <a:xfrm>
            <a:off x="7723053" y="2857846"/>
            <a:ext cx="3133898" cy="2310056"/>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Aberdeen, Scotland</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Largest hydrogen fuelling station in the UK</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Fuelling of Europe’s largest H2 bus fleet → More than 80 t H2/year</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Alkaline water electrolysers, hydrogen generation based on green electricity → 35 MPa (2 x IC 90</a:t>
            </a:r>
            <a:r>
              <a:rPr lang="en-GB" sz="1400" dirty="0" smtClean="0">
                <a:latin typeface="Calibri" panose="020F0502020204030204" pitchFamily="34"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115329" y="2859578"/>
            <a:ext cx="3343102" cy="2182136"/>
          </a:xfrm>
          <a:prstGeom prst="rect">
            <a:avLst/>
          </a:prstGeom>
          <a:ln>
            <a:solidFill>
              <a:schemeClr val="tx1"/>
            </a:solidFill>
          </a:ln>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Energiepark</a:t>
            </a:r>
            <a:r>
              <a:rPr lang="en-GB" dirty="0">
                <a:latin typeface="Calibri" panose="020F0502020204030204" pitchFamily="34" charset="0"/>
                <a:ea typeface="Calibri" panose="020F0502020204030204" pitchFamily="34" charset="0"/>
                <a:cs typeface="Times New Roman" panose="02020603050405020304" pitchFamily="18" charset="0"/>
              </a:rPr>
              <a:t> Mainz, Germany</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Power to gas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Production of green H2 for mobility applications by electrolysis with renewable energies </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Storage capacity: 1,000 kg</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Ionic </a:t>
            </a:r>
            <a:r>
              <a:rPr lang="en-GB" sz="1400" dirty="0" smtClean="0">
                <a:latin typeface="Calibri" panose="020F0502020204030204" pitchFamily="34" charset="0"/>
                <a:ea typeface="Calibri" panose="020F0502020204030204" pitchFamily="34" charset="0"/>
                <a:cs typeface="Times New Roman" panose="02020603050405020304" pitchFamily="18" charset="0"/>
              </a:rPr>
              <a:t>compressor</a:t>
            </a:r>
          </a:p>
        </p:txBody>
      </p:sp>
      <p:pic>
        <p:nvPicPr>
          <p:cNvPr id="20" name="Picture 19"/>
          <p:cNvPicPr>
            <a:picLocks noChangeAspect="1"/>
          </p:cNvPicPr>
          <p:nvPr/>
        </p:nvPicPr>
        <p:blipFill>
          <a:blip r:embed="rId10"/>
          <a:stretch>
            <a:fillRect/>
          </a:stretch>
        </p:blipFill>
        <p:spPr>
          <a:xfrm>
            <a:off x="1033016" y="1656945"/>
            <a:ext cx="2035972" cy="951690"/>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4856122" y="1656945"/>
            <a:ext cx="1784731" cy="834251"/>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8427987" y="1656945"/>
            <a:ext cx="1778994" cy="831569"/>
          </a:xfrm>
          <a:prstGeom prst="ellipse">
            <a:avLst/>
          </a:prstGeom>
          <a:ln>
            <a:noFill/>
          </a:ln>
          <a:effectLst>
            <a:softEdge rad="112500"/>
          </a:effectLst>
        </p:spPr>
      </p:pic>
    </p:spTree>
    <p:extLst>
      <p:ext uri="{BB962C8B-B14F-4D97-AF65-F5344CB8AC3E}">
        <p14:creationId xmlns:p14="http://schemas.microsoft.com/office/powerpoint/2010/main" val="3403502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870917" y="766213"/>
            <a:ext cx="9709265" cy="369332"/>
          </a:xfrm>
          <a:prstGeom prst="rect">
            <a:avLst/>
          </a:prstGeom>
          <a:noFill/>
        </p:spPr>
        <p:txBody>
          <a:bodyPr wrap="square" rtlCol="0">
            <a:spAutoFit/>
          </a:bodyPr>
          <a:lstStyle/>
          <a:p>
            <a:pPr algn="ctr"/>
            <a:r>
              <a:rPr lang="en-GB" dirty="0" smtClean="0"/>
              <a:t>Hydrogen Technology by Linde – All around the world</a:t>
            </a:r>
            <a:endParaRPr lang="en-GB" dirty="0"/>
          </a:p>
        </p:txBody>
      </p:sp>
      <p:sp>
        <p:nvSpPr>
          <p:cNvPr id="16" name="TextBox 15"/>
          <p:cNvSpPr txBox="1"/>
          <p:nvPr/>
        </p:nvSpPr>
        <p:spPr>
          <a:xfrm>
            <a:off x="118615" y="181438"/>
            <a:ext cx="11213870" cy="584775"/>
          </a:xfrm>
          <a:prstGeom prst="rect">
            <a:avLst/>
          </a:prstGeom>
          <a:noFill/>
        </p:spPr>
        <p:txBody>
          <a:bodyPr wrap="square" rtlCol="0">
            <a:spAutoFit/>
          </a:bodyPr>
          <a:lstStyle/>
          <a:p>
            <a:pPr algn="ctr"/>
            <a:r>
              <a:rPr lang="en-GB" sz="3200" dirty="0" smtClean="0"/>
              <a:t>Decarbonisation of the planet requires action from every country.</a:t>
            </a:r>
            <a:endParaRPr lang="en-GB" sz="3200" dirty="0"/>
          </a:p>
        </p:txBody>
      </p:sp>
      <p:sp>
        <p:nvSpPr>
          <p:cNvPr id="17" name="TextBox 16"/>
          <p:cNvSpPr txBox="1"/>
          <p:nvPr/>
        </p:nvSpPr>
        <p:spPr>
          <a:xfrm>
            <a:off x="509314" y="2896950"/>
            <a:ext cx="2302626" cy="1723549"/>
          </a:xfrm>
          <a:prstGeom prst="rect">
            <a:avLst/>
          </a:prstGeom>
          <a:noFill/>
          <a:ln>
            <a:solidFill>
              <a:schemeClr val="tx1"/>
            </a:solidFill>
          </a:ln>
        </p:spPr>
        <p:txBody>
          <a:bodyPr wrap="square" rtlCol="0">
            <a:spAutoFit/>
          </a:bodyPr>
          <a:lstStyle/>
          <a:p>
            <a:r>
              <a:rPr lang="en-GB" dirty="0"/>
              <a:t>Ramos Oil </a:t>
            </a:r>
            <a:r>
              <a:rPr lang="en-GB" dirty="0" smtClean="0"/>
              <a:t>Company,</a:t>
            </a:r>
          </a:p>
          <a:p>
            <a:r>
              <a:rPr lang="en-GB" dirty="0" smtClean="0"/>
              <a:t>Sacramento </a:t>
            </a:r>
            <a:r>
              <a:rPr lang="en-GB" dirty="0"/>
              <a:t>(CA), USA</a:t>
            </a:r>
          </a:p>
          <a:p>
            <a:r>
              <a:rPr lang="en-GB" sz="1400" dirty="0"/>
              <a:t>→ Linde’s first H2 fuelling station in the US </a:t>
            </a:r>
            <a:endParaRPr lang="en-GB" sz="1400" dirty="0" smtClean="0"/>
          </a:p>
          <a:p>
            <a:r>
              <a:rPr lang="en-GB" sz="1400" dirty="0" smtClean="0"/>
              <a:t>→ </a:t>
            </a:r>
            <a:r>
              <a:rPr lang="en-GB" sz="1400" dirty="0"/>
              <a:t>11,000-litre LH2 tank</a:t>
            </a:r>
          </a:p>
          <a:p>
            <a:r>
              <a:rPr lang="en-GB" sz="1400" dirty="0"/>
              <a:t>→ Ionic compressor IC 90</a:t>
            </a:r>
          </a:p>
          <a:p>
            <a:r>
              <a:rPr lang="en-GB" sz="1400" dirty="0"/>
              <a:t>→ 35/70 </a:t>
            </a:r>
            <a:r>
              <a:rPr lang="en-GB" sz="1400" dirty="0" smtClean="0"/>
              <a:t>MPa</a:t>
            </a:r>
            <a:endParaRPr lang="en-GB" sz="1400" dirty="0"/>
          </a:p>
        </p:txBody>
      </p:sp>
      <p:sp>
        <p:nvSpPr>
          <p:cNvPr id="18" name="Rectangle 17"/>
          <p:cNvSpPr/>
          <p:nvPr/>
        </p:nvSpPr>
        <p:spPr>
          <a:xfrm>
            <a:off x="4230645" y="2896950"/>
            <a:ext cx="2521527" cy="2412648"/>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ATM, Milan, Italy</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Italy’s first H2 fuelling station for buses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Fuelling of H2 buses in daily </a:t>
            </a:r>
            <a:r>
              <a:rPr lang="en-GB" sz="1400" dirty="0" smtClean="0">
                <a:latin typeface="Calibri" panose="020F0502020204030204" pitchFamily="34" charset="0"/>
                <a:ea typeface="Calibri" panose="020F0502020204030204" pitchFamily="34" charset="0"/>
                <a:cs typeface="Times New Roman" panose="02020603050405020304" pitchFamily="18" charset="0"/>
              </a:rPr>
              <a:t>operation</a:t>
            </a: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 H2 production with on-site electrolyser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35 </a:t>
            </a:r>
            <a:r>
              <a:rPr lang="en-GB" sz="1400" dirty="0" smtClean="0">
                <a:latin typeface="Calibri" panose="020F0502020204030204" pitchFamily="34" charset="0"/>
                <a:ea typeface="Calibri" panose="020F0502020204030204" pitchFamily="34" charset="0"/>
                <a:cs typeface="Times New Roman" panose="02020603050405020304" pitchFamily="18" charset="0"/>
              </a:rPr>
              <a:t>MPa</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8046186" y="2901145"/>
            <a:ext cx="2637905" cy="2145396"/>
          </a:xfrm>
          <a:prstGeom prst="rect">
            <a:avLst/>
          </a:prstGeom>
          <a:ln>
            <a:solidFill>
              <a:schemeClr val="tx1"/>
            </a:solidFill>
          </a:ln>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Arlanda</a:t>
            </a:r>
            <a:r>
              <a:rPr lang="en-GB" dirty="0">
                <a:latin typeface="Calibri" panose="020F0502020204030204" pitchFamily="34" charset="0"/>
                <a:ea typeface="Calibri" panose="020F0502020204030204" pitchFamily="34" charset="0"/>
                <a:cs typeface="Times New Roman" panose="02020603050405020304" pitchFamily="18" charset="0"/>
              </a:rPr>
              <a:t> Airport, Stockholm, Sweden</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Sweden’s first public H2 fuelling station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Capacities for up to 180 </a:t>
            </a:r>
            <a:r>
              <a:rPr lang="en-GB" sz="1400" dirty="0" err="1">
                <a:latin typeface="Calibri" panose="020F0502020204030204" pitchFamily="34" charset="0"/>
                <a:ea typeface="Calibri" panose="020F0502020204030204" pitchFamily="34" charset="0"/>
                <a:cs typeface="Times New Roman" panose="02020603050405020304" pitchFamily="18" charset="0"/>
              </a:rPr>
              <a:t>fuellings</a:t>
            </a:r>
            <a:r>
              <a:rPr lang="en-GB" sz="1400" dirty="0">
                <a:latin typeface="Calibri" panose="020F0502020204030204" pitchFamily="34" charset="0"/>
                <a:ea typeface="Calibri" panose="020F0502020204030204" pitchFamily="34" charset="0"/>
                <a:cs typeface="Times New Roman" panose="02020603050405020304" pitchFamily="18" charset="0"/>
              </a:rPr>
              <a:t> per day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70 </a:t>
            </a:r>
            <a:r>
              <a:rPr lang="en-GB" sz="1400" dirty="0" smtClean="0">
                <a:latin typeface="Calibri" panose="020F0502020204030204" pitchFamily="34" charset="0"/>
                <a:ea typeface="Calibri" panose="020F0502020204030204" pitchFamily="34" charset="0"/>
                <a:cs typeface="Times New Roman" panose="02020603050405020304" pitchFamily="18" charset="0"/>
              </a:rPr>
              <a:t>MPa</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stretch>
            <a:fillRect/>
          </a:stretch>
        </p:blipFill>
        <p:spPr>
          <a:xfrm>
            <a:off x="870917" y="1886575"/>
            <a:ext cx="1905425" cy="878467"/>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4497613" y="1837248"/>
            <a:ext cx="1984850" cy="927794"/>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8371345" y="1820832"/>
            <a:ext cx="1987777" cy="929162"/>
          </a:xfrm>
          <a:prstGeom prst="ellipse">
            <a:avLst/>
          </a:prstGeom>
          <a:ln>
            <a:noFill/>
          </a:ln>
          <a:effectLst>
            <a:softEdge rad="112500"/>
          </a:effectLst>
        </p:spPr>
      </p:pic>
    </p:spTree>
    <p:extLst>
      <p:ext uri="{BB962C8B-B14F-4D97-AF65-F5344CB8AC3E}">
        <p14:creationId xmlns:p14="http://schemas.microsoft.com/office/powerpoint/2010/main" val="256691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732854" y="584775"/>
            <a:ext cx="9709265" cy="369332"/>
          </a:xfrm>
          <a:prstGeom prst="rect">
            <a:avLst/>
          </a:prstGeom>
          <a:noFill/>
        </p:spPr>
        <p:txBody>
          <a:bodyPr wrap="square" rtlCol="0">
            <a:spAutoFit/>
          </a:bodyPr>
          <a:lstStyle/>
          <a:p>
            <a:pPr algn="ctr"/>
            <a:r>
              <a:rPr lang="en-GB" dirty="0" smtClean="0"/>
              <a:t>Hydrogen Technology by Linde – All around the world</a:t>
            </a:r>
            <a:endParaRPr lang="en-GB" dirty="0"/>
          </a:p>
        </p:txBody>
      </p:sp>
      <p:sp>
        <p:nvSpPr>
          <p:cNvPr id="16" name="TextBox 15"/>
          <p:cNvSpPr txBox="1"/>
          <p:nvPr/>
        </p:nvSpPr>
        <p:spPr>
          <a:xfrm>
            <a:off x="-19448" y="0"/>
            <a:ext cx="11213870" cy="584775"/>
          </a:xfrm>
          <a:prstGeom prst="rect">
            <a:avLst/>
          </a:prstGeom>
          <a:noFill/>
        </p:spPr>
        <p:txBody>
          <a:bodyPr wrap="square" rtlCol="0">
            <a:spAutoFit/>
          </a:bodyPr>
          <a:lstStyle/>
          <a:p>
            <a:pPr algn="ctr"/>
            <a:r>
              <a:rPr lang="en-GB" sz="3200" dirty="0" smtClean="0"/>
              <a:t>Decarbonisation of the planet requires action from every country.</a:t>
            </a:r>
            <a:endParaRPr lang="en-GB" sz="3200" dirty="0"/>
          </a:p>
        </p:txBody>
      </p:sp>
      <p:sp>
        <p:nvSpPr>
          <p:cNvPr id="17" name="TextBox 16"/>
          <p:cNvSpPr txBox="1"/>
          <p:nvPr/>
        </p:nvSpPr>
        <p:spPr>
          <a:xfrm>
            <a:off x="491091" y="2593616"/>
            <a:ext cx="2302626" cy="2646878"/>
          </a:xfrm>
          <a:prstGeom prst="rect">
            <a:avLst/>
          </a:prstGeom>
          <a:noFill/>
          <a:ln>
            <a:solidFill>
              <a:schemeClr val="tx1"/>
            </a:solidFill>
          </a:ln>
        </p:spPr>
        <p:txBody>
          <a:bodyPr wrap="square" rtlCol="0">
            <a:spAutoFit/>
          </a:bodyPr>
          <a:lstStyle/>
          <a:p>
            <a:r>
              <a:rPr lang="en-GB" dirty="0"/>
              <a:t> </a:t>
            </a:r>
          </a:p>
          <a:p>
            <a:r>
              <a:rPr lang="en-GB" dirty="0"/>
              <a:t>CEP/</a:t>
            </a:r>
            <a:r>
              <a:rPr lang="en-GB" dirty="0" err="1"/>
              <a:t>Vattenfall</a:t>
            </a:r>
            <a:r>
              <a:rPr lang="en-GB" dirty="0"/>
              <a:t>, Hamburg, Germany</a:t>
            </a:r>
          </a:p>
          <a:p>
            <a:r>
              <a:rPr lang="en-GB" sz="1400" dirty="0"/>
              <a:t>→ Capacities for a large fleet of up to 20 </a:t>
            </a:r>
          </a:p>
          <a:p>
            <a:r>
              <a:rPr lang="en-GB" sz="1400" dirty="0"/>
              <a:t>H2 buses</a:t>
            </a:r>
          </a:p>
          <a:p>
            <a:r>
              <a:rPr lang="en-GB" sz="1400" dirty="0"/>
              <a:t>→ Integration of two electrolysers for on-site H2 production </a:t>
            </a:r>
          </a:p>
          <a:p>
            <a:r>
              <a:rPr lang="en-GB" sz="1400" dirty="0"/>
              <a:t>→ 35/70 MPa (2 x ionic compressor</a:t>
            </a:r>
            <a:r>
              <a:rPr lang="en-GB" sz="1400" dirty="0" smtClean="0"/>
              <a:t>)</a:t>
            </a:r>
            <a:endParaRPr lang="en-GB" sz="1400" dirty="0"/>
          </a:p>
        </p:txBody>
      </p:sp>
      <p:sp>
        <p:nvSpPr>
          <p:cNvPr id="18" name="Rectangle 17"/>
          <p:cNvSpPr/>
          <p:nvPr/>
        </p:nvSpPr>
        <p:spPr>
          <a:xfrm>
            <a:off x="3638456" y="2584153"/>
            <a:ext cx="2521527" cy="1723549"/>
          </a:xfrm>
          <a:prstGeom prst="rect">
            <a:avLst/>
          </a:prstGeom>
          <a:ln>
            <a:solidFill>
              <a:schemeClr val="tx1"/>
            </a:solidFill>
          </a:ln>
        </p:spPr>
        <p:txBody>
          <a:bodyPr wrap="square">
            <a:spAutoFit/>
          </a:bodyPr>
          <a:lstStyle/>
          <a:p>
            <a:r>
              <a:rPr lang="en-GB" dirty="0" smtClean="0"/>
              <a:t>CEP/Total</a:t>
            </a:r>
            <a:r>
              <a:rPr lang="en-GB" dirty="0"/>
              <a:t>, Munich, Germany </a:t>
            </a:r>
          </a:p>
          <a:p>
            <a:r>
              <a:rPr lang="en-GB" sz="1400" dirty="0"/>
              <a:t>→ Public fuelling station </a:t>
            </a:r>
          </a:p>
          <a:p>
            <a:r>
              <a:rPr lang="en-GB" sz="1400" dirty="0"/>
              <a:t>→ </a:t>
            </a:r>
            <a:r>
              <a:rPr lang="en-GB" sz="1400" dirty="0" err="1"/>
              <a:t>Cryo</a:t>
            </a:r>
            <a:r>
              <a:rPr lang="en-GB" sz="1400" dirty="0"/>
              <a:t> pump with a capacity of 100 kg/h </a:t>
            </a:r>
            <a:endParaRPr lang="en-GB" sz="1400" dirty="0" smtClean="0"/>
          </a:p>
          <a:p>
            <a:r>
              <a:rPr lang="en-GB" sz="1400" dirty="0" smtClean="0"/>
              <a:t>→ </a:t>
            </a:r>
            <a:r>
              <a:rPr lang="en-GB" sz="1400" dirty="0"/>
              <a:t>70 MPa (30 MPa for </a:t>
            </a:r>
            <a:r>
              <a:rPr lang="en-GB" sz="1400" dirty="0" err="1"/>
              <a:t>cryo</a:t>
            </a:r>
            <a:r>
              <a:rPr lang="en-GB" sz="1400" dirty="0"/>
              <a:t>-compressed fuelling (CCH2</a:t>
            </a:r>
            <a:r>
              <a:rPr lang="en-GB" sz="1400" dirty="0" smtClean="0"/>
              <a:t>))</a:t>
            </a:r>
            <a:endParaRPr lang="en-GB" sz="1400" dirty="0"/>
          </a:p>
        </p:txBody>
      </p:sp>
      <p:sp>
        <p:nvSpPr>
          <p:cNvPr id="19" name="Rectangle 18"/>
          <p:cNvSpPr/>
          <p:nvPr/>
        </p:nvSpPr>
        <p:spPr>
          <a:xfrm>
            <a:off x="6943499" y="2584153"/>
            <a:ext cx="3136669" cy="2939523"/>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CEP/Shell at </a:t>
            </a:r>
            <a:r>
              <a:rPr lang="en-GB" dirty="0" err="1">
                <a:latin typeface="Calibri" panose="020F0502020204030204" pitchFamily="34" charset="0"/>
                <a:ea typeface="Calibri" panose="020F0502020204030204" pitchFamily="34" charset="0"/>
                <a:cs typeface="Times New Roman" panose="02020603050405020304" pitchFamily="18" charset="0"/>
              </a:rPr>
              <a:t>Sachsendamm</a:t>
            </a:r>
            <a:r>
              <a:rPr lang="en-GB" dirty="0">
                <a:latin typeface="Calibri" panose="020F0502020204030204" pitchFamily="34" charset="0"/>
                <a:ea typeface="Calibri" panose="020F0502020204030204" pitchFamily="34" charset="0"/>
                <a:cs typeface="Times New Roman" panose="02020603050405020304" pitchFamily="18" charset="0"/>
              </a:rPr>
              <a:t>, Berlin, Germany</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One of the world’s most powerful H2 fuelling stations with a capacity of up to 200 kg/h</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Below-ground installation of the storage tank and the compressor system (two </a:t>
            </a:r>
            <a:r>
              <a:rPr lang="en-GB" sz="1400" dirty="0" err="1">
                <a:latin typeface="Calibri" panose="020F0502020204030204" pitchFamily="34" charset="0"/>
                <a:ea typeface="Calibri" panose="020F0502020204030204" pitchFamily="34" charset="0"/>
                <a:cs typeface="Times New Roman" panose="02020603050405020304" pitchFamily="18" charset="0"/>
              </a:rPr>
              <a:t>cryo</a:t>
            </a:r>
            <a:r>
              <a:rPr lang="en-GB" sz="1400" dirty="0">
                <a:latin typeface="Calibri" panose="020F0502020204030204" pitchFamily="34" charset="0"/>
                <a:ea typeface="Calibri" panose="020F0502020204030204" pitchFamily="34" charset="0"/>
                <a:cs typeface="Times New Roman" panose="02020603050405020304" pitchFamily="18" charset="0"/>
              </a:rPr>
              <a:t> pumps)</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50 % green H2 from Linde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35/70 </a:t>
            </a:r>
            <a:r>
              <a:rPr lang="en-GB" sz="1400" dirty="0" smtClean="0">
                <a:latin typeface="Calibri" panose="020F0502020204030204" pitchFamily="34" charset="0"/>
                <a:ea typeface="Calibri" panose="020F0502020204030204" pitchFamily="34" charset="0"/>
                <a:cs typeface="Times New Roman" panose="02020603050405020304" pitchFamily="18" charset="0"/>
              </a:rPr>
              <a:t>MPa</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stretch>
            <a:fillRect/>
          </a:stretch>
        </p:blipFill>
        <p:spPr>
          <a:xfrm>
            <a:off x="660174" y="1335262"/>
            <a:ext cx="1923200" cy="886662"/>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3745060" y="1363884"/>
            <a:ext cx="2036753" cy="952055"/>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7462314" y="1447202"/>
            <a:ext cx="1762787" cy="823993"/>
          </a:xfrm>
          <a:prstGeom prst="ellipse">
            <a:avLst/>
          </a:prstGeom>
          <a:ln>
            <a:noFill/>
          </a:ln>
          <a:effectLst>
            <a:softEdge rad="112500"/>
          </a:effectLst>
        </p:spPr>
      </p:pic>
    </p:spTree>
    <p:extLst>
      <p:ext uri="{BB962C8B-B14F-4D97-AF65-F5344CB8AC3E}">
        <p14:creationId xmlns:p14="http://schemas.microsoft.com/office/powerpoint/2010/main" val="10331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1134687" y="1058601"/>
            <a:ext cx="9709265" cy="369332"/>
          </a:xfrm>
          <a:prstGeom prst="rect">
            <a:avLst/>
          </a:prstGeom>
          <a:noFill/>
        </p:spPr>
        <p:txBody>
          <a:bodyPr wrap="square" rtlCol="0">
            <a:spAutoFit/>
          </a:bodyPr>
          <a:lstStyle/>
          <a:p>
            <a:pPr algn="ctr"/>
            <a:r>
              <a:rPr lang="en-GB" dirty="0" smtClean="0"/>
              <a:t>Hydrogen Technology by Linde – All around the world</a:t>
            </a:r>
            <a:endParaRPr lang="en-GB" dirty="0"/>
          </a:p>
        </p:txBody>
      </p:sp>
      <p:sp>
        <p:nvSpPr>
          <p:cNvPr id="16" name="TextBox 15"/>
          <p:cNvSpPr txBox="1"/>
          <p:nvPr/>
        </p:nvSpPr>
        <p:spPr>
          <a:xfrm>
            <a:off x="382385" y="473826"/>
            <a:ext cx="11213870" cy="584775"/>
          </a:xfrm>
          <a:prstGeom prst="rect">
            <a:avLst/>
          </a:prstGeom>
          <a:noFill/>
        </p:spPr>
        <p:txBody>
          <a:bodyPr wrap="square" rtlCol="0">
            <a:spAutoFit/>
          </a:bodyPr>
          <a:lstStyle/>
          <a:p>
            <a:pPr algn="ctr"/>
            <a:r>
              <a:rPr lang="en-GB" sz="3200" dirty="0" smtClean="0"/>
              <a:t>Decarbonisation of the planet requires action from every country.</a:t>
            </a:r>
            <a:endParaRPr lang="en-GB" sz="3200" dirty="0"/>
          </a:p>
        </p:txBody>
      </p:sp>
      <p:sp>
        <p:nvSpPr>
          <p:cNvPr id="17" name="TextBox 16"/>
          <p:cNvSpPr txBox="1"/>
          <p:nvPr/>
        </p:nvSpPr>
        <p:spPr>
          <a:xfrm>
            <a:off x="1662545" y="3361157"/>
            <a:ext cx="2302626" cy="1723549"/>
          </a:xfrm>
          <a:prstGeom prst="rect">
            <a:avLst/>
          </a:prstGeom>
          <a:noFill/>
          <a:ln>
            <a:solidFill>
              <a:schemeClr val="tx1"/>
            </a:solidFill>
          </a:ln>
        </p:spPr>
        <p:txBody>
          <a:bodyPr wrap="square" rtlCol="0">
            <a:spAutoFit/>
          </a:bodyPr>
          <a:lstStyle/>
          <a:p>
            <a:r>
              <a:rPr lang="en-GB" dirty="0" err="1"/>
              <a:t>Watani</a:t>
            </a:r>
            <a:r>
              <a:rPr lang="en-GB" dirty="0"/>
              <a:t>, Amagasaki City, Japan</a:t>
            </a:r>
          </a:p>
          <a:p>
            <a:r>
              <a:rPr lang="en-GB" sz="1400" dirty="0"/>
              <a:t>→ Japan’s first commercial H2 fuelling  station </a:t>
            </a:r>
            <a:endParaRPr lang="en-GB" sz="1400" dirty="0" smtClean="0"/>
          </a:p>
          <a:p>
            <a:r>
              <a:rPr lang="en-GB" sz="1400" dirty="0" smtClean="0"/>
              <a:t>→ </a:t>
            </a:r>
            <a:r>
              <a:rPr lang="en-GB" sz="1400" dirty="0"/>
              <a:t>LH2 tank</a:t>
            </a:r>
          </a:p>
          <a:p>
            <a:r>
              <a:rPr lang="en-GB" sz="1400" dirty="0"/>
              <a:t>→ Ionic compressor IC 90</a:t>
            </a:r>
          </a:p>
          <a:p>
            <a:r>
              <a:rPr lang="en-GB" sz="1400" dirty="0"/>
              <a:t>→ 35/70 </a:t>
            </a:r>
            <a:r>
              <a:rPr lang="en-GB" sz="1400" dirty="0" smtClean="0"/>
              <a:t>MPa</a:t>
            </a:r>
            <a:endParaRPr lang="en-GB" sz="1400" dirty="0"/>
          </a:p>
        </p:txBody>
      </p:sp>
      <p:sp>
        <p:nvSpPr>
          <p:cNvPr id="18" name="Rectangle 17"/>
          <p:cNvSpPr/>
          <p:nvPr/>
        </p:nvSpPr>
        <p:spPr>
          <a:xfrm>
            <a:off x="8013467" y="3361157"/>
            <a:ext cx="2535385" cy="1938992"/>
          </a:xfrm>
          <a:prstGeom prst="rect">
            <a:avLst/>
          </a:prstGeom>
          <a:ln>
            <a:solidFill>
              <a:schemeClr val="tx1"/>
            </a:solidFill>
          </a:ln>
        </p:spPr>
        <p:txBody>
          <a:bodyPr wrap="square">
            <a:spAutoFit/>
          </a:bodyPr>
          <a:lstStyle/>
          <a:p>
            <a:r>
              <a:rPr lang="en-GB" dirty="0" err="1"/>
              <a:t>Tongji</a:t>
            </a:r>
            <a:r>
              <a:rPr lang="en-GB" dirty="0"/>
              <a:t>, Shanghai Anting, China</a:t>
            </a:r>
          </a:p>
          <a:p>
            <a:r>
              <a:rPr lang="en-GB" sz="1400" dirty="0"/>
              <a:t>→ Shanghai’s first H2 fuelling station </a:t>
            </a:r>
            <a:endParaRPr lang="en-GB" sz="1400" dirty="0" smtClean="0"/>
          </a:p>
          <a:p>
            <a:r>
              <a:rPr lang="en-GB" sz="1400" dirty="0" smtClean="0"/>
              <a:t>→ </a:t>
            </a:r>
            <a:r>
              <a:rPr lang="en-GB" sz="1400" dirty="0"/>
              <a:t>Hydrogen supply from Linde’s SMR plant in Shanghai  </a:t>
            </a:r>
            <a:endParaRPr lang="en-GB" sz="1400" dirty="0" smtClean="0"/>
          </a:p>
          <a:p>
            <a:r>
              <a:rPr lang="en-GB" sz="1400" dirty="0" smtClean="0"/>
              <a:t>→ </a:t>
            </a:r>
            <a:r>
              <a:rPr lang="en-GB" sz="1400" dirty="0"/>
              <a:t>35 MPa for cars and buses (diaphragm compression</a:t>
            </a:r>
            <a:r>
              <a:rPr lang="en-GB" sz="1400" dirty="0" smtClean="0"/>
              <a:t>)</a:t>
            </a:r>
            <a:endParaRPr lang="en-GB" sz="1400" dirty="0"/>
          </a:p>
        </p:txBody>
      </p:sp>
      <p:sp>
        <p:nvSpPr>
          <p:cNvPr id="19" name="Rectangle 18"/>
          <p:cNvSpPr/>
          <p:nvPr/>
        </p:nvSpPr>
        <p:spPr>
          <a:xfrm>
            <a:off x="4760419" y="3361157"/>
            <a:ext cx="2457800" cy="2412648"/>
          </a:xfrm>
          <a:prstGeom prst="rect">
            <a:avLst/>
          </a:prstGeom>
          <a:ln>
            <a:solidFill>
              <a:schemeClr val="tx1"/>
            </a:solidFill>
          </a:ln>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OMV, Vienna, Austria</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Built in record time of less than 6 months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Small footprint</a:t>
            </a:r>
          </a:p>
          <a:p>
            <a:pPr>
              <a:lnSpc>
                <a:spcPct val="107000"/>
              </a:lnSpc>
              <a:spcAft>
                <a:spcPts val="800"/>
              </a:spcAft>
            </a:pPr>
            <a:r>
              <a:rPr lang="en-GB" sz="1400" dirty="0">
                <a:latin typeface="Calibri" panose="020F0502020204030204" pitchFamily="34" charset="0"/>
                <a:ea typeface="Calibri" panose="020F0502020204030204" pitchFamily="34" charset="0"/>
                <a:cs typeface="Times New Roman" panose="02020603050405020304" pitchFamily="18" charset="0"/>
              </a:rPr>
              <a:t>→ Austria’s first public H2 fuelling station </a:t>
            </a:r>
            <a:endParaRPr lang="en-GB"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smtClean="0">
                <a:latin typeface="Calibri" panose="020F0502020204030204" pitchFamily="34" charset="0"/>
                <a:ea typeface="Calibri" panose="020F0502020204030204" pitchFamily="34" charset="0"/>
                <a:cs typeface="Times New Roman" panose="02020603050405020304" pitchFamily="18" charset="0"/>
              </a:rPr>
              <a:t>→ </a:t>
            </a:r>
            <a:r>
              <a:rPr lang="en-GB" sz="1400" dirty="0">
                <a:latin typeface="Calibri" panose="020F0502020204030204" pitchFamily="34" charset="0"/>
                <a:ea typeface="Calibri" panose="020F0502020204030204" pitchFamily="34" charset="0"/>
                <a:cs typeface="Times New Roman" panose="02020603050405020304" pitchFamily="18" charset="0"/>
              </a:rPr>
              <a:t>70 MPa (piston compressor MF 90</a:t>
            </a:r>
            <a:r>
              <a:rPr lang="en-GB" sz="1400" dirty="0" smtClean="0">
                <a:latin typeface="Calibri" panose="020F0502020204030204" pitchFamily="34" charset="0"/>
                <a:ea typeface="Calibri" panose="020F0502020204030204" pitchFamily="34" charset="0"/>
                <a:cs typeface="Times New Roman" panose="02020603050405020304" pitchFamily="18" charset="0"/>
              </a:rPr>
              <a:t>)</a:t>
            </a:r>
            <a:endParaRPr lang="en-GB"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p:cNvPicPr>
            <a:picLocks noChangeAspect="1"/>
          </p:cNvPicPr>
          <p:nvPr/>
        </p:nvPicPr>
        <p:blipFill>
          <a:blip r:embed="rId10"/>
          <a:stretch>
            <a:fillRect/>
          </a:stretch>
        </p:blipFill>
        <p:spPr>
          <a:xfrm>
            <a:off x="5112115" y="2415633"/>
            <a:ext cx="1754407" cy="820076"/>
          </a:xfrm>
          <a:prstGeom prst="ellipse">
            <a:avLst/>
          </a:prstGeom>
          <a:ln>
            <a:noFill/>
          </a:ln>
          <a:effectLst>
            <a:softEdge rad="112500"/>
          </a:effectLst>
        </p:spPr>
      </p:pic>
      <p:pic>
        <p:nvPicPr>
          <p:cNvPr id="21" name="Picture 20"/>
          <p:cNvPicPr>
            <a:picLocks noChangeAspect="1"/>
          </p:cNvPicPr>
          <p:nvPr/>
        </p:nvPicPr>
        <p:blipFill>
          <a:blip r:embed="rId11"/>
          <a:stretch>
            <a:fillRect/>
          </a:stretch>
        </p:blipFill>
        <p:spPr>
          <a:xfrm>
            <a:off x="8469073" y="2415633"/>
            <a:ext cx="1621615" cy="758004"/>
          </a:xfrm>
          <a:prstGeom prst="ellipse">
            <a:avLst/>
          </a:prstGeom>
          <a:ln>
            <a:noFill/>
          </a:ln>
          <a:effectLst>
            <a:softEdge rad="112500"/>
          </a:effectLst>
        </p:spPr>
      </p:pic>
      <p:pic>
        <p:nvPicPr>
          <p:cNvPr id="22" name="Picture 21"/>
          <p:cNvPicPr>
            <a:picLocks noChangeAspect="1"/>
          </p:cNvPicPr>
          <p:nvPr/>
        </p:nvPicPr>
        <p:blipFill>
          <a:blip r:embed="rId12"/>
          <a:stretch>
            <a:fillRect/>
          </a:stretch>
        </p:blipFill>
        <p:spPr>
          <a:xfrm>
            <a:off x="1945179" y="2427487"/>
            <a:ext cx="1729046" cy="808222"/>
          </a:xfrm>
          <a:prstGeom prst="ellipse">
            <a:avLst/>
          </a:prstGeom>
          <a:ln>
            <a:noFill/>
          </a:ln>
          <a:effectLst>
            <a:softEdge rad="112500"/>
          </a:effectLst>
        </p:spPr>
      </p:pic>
    </p:spTree>
    <p:extLst>
      <p:ext uri="{BB962C8B-B14F-4D97-AF65-F5344CB8AC3E}">
        <p14:creationId xmlns:p14="http://schemas.microsoft.com/office/powerpoint/2010/main" val="1890913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1791</Words>
  <Application>Microsoft Office PowerPoint</Application>
  <PresentationFormat>Widescreen</PresentationFormat>
  <Paragraphs>181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8</cp:revision>
  <dcterms:created xsi:type="dcterms:W3CDTF">2019-06-26T09:21:34Z</dcterms:created>
  <dcterms:modified xsi:type="dcterms:W3CDTF">2019-10-18T14:25:34Z</dcterms:modified>
</cp:coreProperties>
</file>