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4" r:id="rId3"/>
    <p:sldId id="276" r:id="rId4"/>
    <p:sldId id="275" r:id="rId5"/>
    <p:sldId id="273" r:id="rId6"/>
    <p:sldId id="272" r:id="rId7"/>
    <p:sldId id="271" r:id="rId8"/>
    <p:sldId id="270" r:id="rId9"/>
    <p:sldId id="269" r:id="rId10"/>
    <p:sldId id="268" r:id="rId11"/>
    <p:sldId id="267" r:id="rId12"/>
    <p:sldId id="266" r:id="rId13"/>
    <p:sldId id="265" r:id="rId14"/>
    <p:sldId id="264" r:id="rId15"/>
    <p:sldId id="263" r:id="rId16"/>
    <p:sldId id="262"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85" d="100"/>
          <a:sy n="85" d="100"/>
        </p:scale>
        <p:origin x="328" y="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jp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www.youtube.com/watch?time_continue=40&amp;v=dWZCJntPYUk"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youtube.com/watch?v=HjqRifqUav0" TargetMode="External"/><Relationship Id="rId5" Type="http://schemas.openxmlformats.org/officeDocument/2006/relationships/image" Target="../media/image7.png"/><Relationship Id="rId10" Type="http://schemas.openxmlformats.org/officeDocument/2006/relationships/hyperlink" Target="https://www.youtube.com/watch?v=-vgIIs0CGqw"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hyperlink" Target="https://www.energy.gov/eere/fuelcells/hydrogen-pipelines"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emf"/><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a:t>Distribution</a:t>
            </a:r>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a:t>Extra Information For Teachers</a:t>
            </a: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516684" y="6493220"/>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Last updated 18</a:t>
            </a:r>
            <a:r>
              <a:rPr lang="en-GB" sz="800" baseline="30000" dirty="0"/>
              <a:t>th</a:t>
            </a:r>
            <a:r>
              <a:rPr lang="en-GB" sz="800" dirty="0"/>
              <a:t> October 2019</a:t>
            </a: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Hydrogen tankers</a:t>
            </a:r>
            <a:endParaRPr lang="fr-FR" dirty="0"/>
          </a:p>
        </p:txBody>
      </p:sp>
      <p:sp>
        <p:nvSpPr>
          <p:cNvPr id="16" name="Espace réservé du contenu 2"/>
          <p:cNvSpPr txBox="1">
            <a:spLocks/>
          </p:cNvSpPr>
          <p:nvPr/>
        </p:nvSpPr>
        <p:spPr>
          <a:xfrm>
            <a:off x="609600" y="1412876"/>
            <a:ext cx="4334400" cy="4321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Based</a:t>
            </a:r>
            <a:r>
              <a:rPr lang="fr-FR" dirty="0"/>
              <a:t> on LNG carrier </a:t>
            </a:r>
            <a:r>
              <a:rPr lang="fr-FR" dirty="0" err="1"/>
              <a:t>technology</a:t>
            </a:r>
            <a:r>
              <a:rPr lang="fr-FR" dirty="0"/>
              <a:t>, </a:t>
            </a:r>
            <a:r>
              <a:rPr lang="fr-FR" dirty="0" err="1"/>
              <a:t>hydrogen</a:t>
            </a:r>
            <a:r>
              <a:rPr lang="fr-FR" dirty="0"/>
              <a:t> tankers </a:t>
            </a:r>
            <a:r>
              <a:rPr lang="fr-FR" dirty="0" err="1"/>
              <a:t>could</a:t>
            </a:r>
            <a:r>
              <a:rPr lang="fr-FR" dirty="0"/>
              <a:t> transport large </a:t>
            </a:r>
            <a:r>
              <a:rPr lang="fr-FR" dirty="0" err="1"/>
              <a:t>amount</a:t>
            </a:r>
            <a:r>
              <a:rPr lang="fr-FR" dirty="0"/>
              <a:t> of </a:t>
            </a:r>
            <a:r>
              <a:rPr lang="fr-FR" dirty="0" err="1"/>
              <a:t>hydrogen</a:t>
            </a:r>
            <a:r>
              <a:rPr lang="fr-FR" dirty="0"/>
              <a:t> </a:t>
            </a:r>
            <a:r>
              <a:rPr lang="fr-FR" dirty="0" err="1"/>
              <a:t>across</a:t>
            </a:r>
            <a:r>
              <a:rPr lang="fr-FR" dirty="0"/>
              <a:t> the </a:t>
            </a:r>
            <a:r>
              <a:rPr lang="fr-FR" dirty="0" err="1"/>
              <a:t>sea</a:t>
            </a:r>
            <a:r>
              <a:rPr lang="fr-FR" dirty="0"/>
              <a:t> in the </a:t>
            </a:r>
            <a:r>
              <a:rPr lang="fr-FR" dirty="0" err="1"/>
              <a:t>coming</a:t>
            </a:r>
            <a:r>
              <a:rPr lang="fr-FR" dirty="0"/>
              <a:t> </a:t>
            </a:r>
            <a:r>
              <a:rPr lang="fr-FR" dirty="0" err="1"/>
              <a:t>years</a:t>
            </a:r>
            <a:r>
              <a:rPr lang="fr-FR" dirty="0"/>
              <a:t>.</a:t>
            </a:r>
          </a:p>
          <a:p>
            <a:endParaRPr lang="fr-FR" dirty="0"/>
          </a:p>
          <a:p>
            <a:endParaRPr lang="fr-FR" dirty="0"/>
          </a:p>
        </p:txBody>
      </p:sp>
      <p:pic>
        <p:nvPicPr>
          <p:cNvPr id="19"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8400" y="1383592"/>
            <a:ext cx="5013982" cy="3680058"/>
          </a:xfrm>
          <a:prstGeom prst="rect">
            <a:avLst/>
          </a:prstGeom>
        </p:spPr>
      </p:pic>
      <p:sp>
        <p:nvSpPr>
          <p:cNvPr id="20" name="Rectangle 19"/>
          <p:cNvSpPr/>
          <p:nvPr/>
        </p:nvSpPr>
        <p:spPr>
          <a:xfrm>
            <a:off x="5352968" y="5466419"/>
            <a:ext cx="6096000" cy="523220"/>
          </a:xfrm>
          <a:prstGeom prst="rect">
            <a:avLst/>
          </a:prstGeom>
        </p:spPr>
        <p:txBody>
          <a:bodyPr>
            <a:spAutoFit/>
          </a:bodyPr>
          <a:lstStyle/>
          <a:p>
            <a:r>
              <a:rPr lang="fr-FR" sz="1400" dirty="0"/>
              <a:t>https://www.flickr.com/photos/141766965@N06/27092075444/in/album-72157667139345124/</a:t>
            </a:r>
          </a:p>
        </p:txBody>
      </p:sp>
    </p:spTree>
    <p:extLst>
      <p:ext uri="{BB962C8B-B14F-4D97-AF65-F5344CB8AC3E}">
        <p14:creationId xmlns:p14="http://schemas.microsoft.com/office/powerpoint/2010/main" val="347663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Hydrogen tankers</a:t>
            </a:r>
            <a:endParaRPr lang="fr-FR" dirty="0"/>
          </a:p>
        </p:txBody>
      </p:sp>
      <p:sp>
        <p:nvSpPr>
          <p:cNvPr id="16"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a:solidFill>
                  <a:schemeClr val="accent6"/>
                </a:solidFill>
              </a:rPr>
              <a:t>“The cargo containment system […] can accumulate boil-off gas for up to 21 days at sea. As the temperature of liquefied hydrogen is even lower – minus 253°C – than that of LNG and it is easier to vaporise, we adopted vacuum insulation to minimise heat transfer into the cargo.</a:t>
            </a:r>
          </a:p>
          <a:p>
            <a:pPr marL="0" indent="0">
              <a:buFont typeface="Arial" panose="020B0604020202020204" pitchFamily="34" charset="0"/>
              <a:buNone/>
            </a:pPr>
            <a:r>
              <a:rPr lang="en-US" sz="1800" i="1">
                <a:solidFill>
                  <a:schemeClr val="accent6"/>
                </a:solidFill>
              </a:rPr>
              <a:t>The carrier is about 116m long and can accommodate two cargo containment systems of 1,250m³. Hydrogen is not to be used for propulsion. The main propulsion system features electric motors. These receive power from generators driven by diesel engines.”</a:t>
            </a:r>
          </a:p>
          <a:p>
            <a:pPr marL="0" indent="0">
              <a:buFont typeface="Arial" panose="020B0604020202020204" pitchFamily="34" charset="0"/>
              <a:buNone/>
            </a:pPr>
            <a:r>
              <a:rPr lang="en-US" sz="1800"/>
              <a:t>Source : https://www.lngworldshipping.com/news/view,kawasaki-ship-designs-support-japans-hydrogensociety-plans_46421.htm</a:t>
            </a:r>
            <a:endParaRPr lang="fr-FR" sz="1800"/>
          </a:p>
          <a:p>
            <a:endParaRPr lang="fr-FR" sz="1800" dirty="0"/>
          </a:p>
        </p:txBody>
      </p:sp>
      <p:sp>
        <p:nvSpPr>
          <p:cNvPr id="19" name="ZoneTexte 6"/>
          <p:cNvSpPr txBox="1"/>
          <p:nvPr/>
        </p:nvSpPr>
        <p:spPr>
          <a:xfrm>
            <a:off x="3919200" y="4221000"/>
            <a:ext cx="7436651" cy="369332"/>
          </a:xfrm>
          <a:prstGeom prst="rect">
            <a:avLst/>
          </a:prstGeom>
          <a:noFill/>
        </p:spPr>
        <p:txBody>
          <a:bodyPr wrap="none" rtlCol="0">
            <a:spAutoFit/>
          </a:bodyPr>
          <a:lstStyle/>
          <a:p>
            <a:r>
              <a:rPr lang="fr-FR" b="1" dirty="0">
                <a:solidFill>
                  <a:srgbClr val="C00000"/>
                </a:solidFill>
              </a:rPr>
              <a:t>1.250 m</a:t>
            </a:r>
            <a:r>
              <a:rPr lang="fr-FR" b="1" baseline="30000" dirty="0">
                <a:solidFill>
                  <a:srgbClr val="C00000"/>
                </a:solidFill>
              </a:rPr>
              <a:t>3</a:t>
            </a:r>
            <a:r>
              <a:rPr lang="fr-FR" b="1" dirty="0">
                <a:solidFill>
                  <a:srgbClr val="C00000"/>
                </a:solidFill>
              </a:rPr>
              <a:t> of </a:t>
            </a:r>
            <a:r>
              <a:rPr lang="fr-FR" b="1" dirty="0" err="1">
                <a:solidFill>
                  <a:srgbClr val="C00000"/>
                </a:solidFill>
              </a:rPr>
              <a:t>liquid</a:t>
            </a:r>
            <a:r>
              <a:rPr lang="fr-FR" b="1" dirty="0">
                <a:solidFill>
                  <a:srgbClr val="C00000"/>
                </a:solidFill>
              </a:rPr>
              <a:t> </a:t>
            </a:r>
            <a:r>
              <a:rPr lang="fr-FR" b="1" dirty="0" err="1">
                <a:solidFill>
                  <a:srgbClr val="C00000"/>
                </a:solidFill>
              </a:rPr>
              <a:t>hydrogen</a:t>
            </a:r>
            <a:r>
              <a:rPr lang="fr-FR" b="1" dirty="0">
                <a:solidFill>
                  <a:srgbClr val="C00000"/>
                </a:solidFill>
              </a:rPr>
              <a:t> at 70,85 kg/m</a:t>
            </a:r>
            <a:r>
              <a:rPr lang="fr-FR" b="1" baseline="30000" dirty="0">
                <a:solidFill>
                  <a:srgbClr val="C00000"/>
                </a:solidFill>
              </a:rPr>
              <a:t>3</a:t>
            </a:r>
            <a:r>
              <a:rPr lang="fr-FR" b="1" dirty="0">
                <a:solidFill>
                  <a:srgbClr val="C00000"/>
                </a:solidFill>
              </a:rPr>
              <a:t> </a:t>
            </a:r>
            <a:r>
              <a:rPr lang="fr-FR" b="1" dirty="0">
                <a:solidFill>
                  <a:srgbClr val="C00000"/>
                </a:solidFill>
                <a:sym typeface="Wingdings" panose="05000000000000000000" pitchFamily="2" charset="2"/>
              </a:rPr>
              <a:t> 88.6 t H2  2.9 </a:t>
            </a:r>
            <a:r>
              <a:rPr lang="fr-FR" b="1" dirty="0" err="1">
                <a:solidFill>
                  <a:srgbClr val="C00000"/>
                </a:solidFill>
                <a:sym typeface="Wingdings" panose="05000000000000000000" pitchFamily="2" charset="2"/>
              </a:rPr>
              <a:t>GWh</a:t>
            </a:r>
            <a:r>
              <a:rPr lang="fr-FR" b="1" dirty="0">
                <a:solidFill>
                  <a:srgbClr val="C00000"/>
                </a:solidFill>
                <a:sym typeface="Wingdings" panose="05000000000000000000" pitchFamily="2" charset="2"/>
              </a:rPr>
              <a:t> </a:t>
            </a:r>
            <a:endParaRPr lang="fr-FR" b="1" dirty="0">
              <a:solidFill>
                <a:srgbClr val="C00000"/>
              </a:solidFill>
            </a:endParaRPr>
          </a:p>
        </p:txBody>
      </p:sp>
    </p:spTree>
    <p:extLst>
      <p:ext uri="{BB962C8B-B14F-4D97-AF65-F5344CB8AC3E}">
        <p14:creationId xmlns:p14="http://schemas.microsoft.com/office/powerpoint/2010/main" val="143049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What’s next?</a:t>
            </a:r>
            <a:endParaRPr lang="fr-FR" dirty="0"/>
          </a:p>
        </p:txBody>
      </p:sp>
      <p:sp>
        <p:nvSpPr>
          <p:cNvPr id="16" name="Espace réservé du contenu 2"/>
          <p:cNvSpPr txBox="1">
            <a:spLocks/>
          </p:cNvSpPr>
          <p:nvPr/>
        </p:nvSpPr>
        <p:spPr>
          <a:xfrm>
            <a:off x="756719" y="129147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All these technologies fit the </a:t>
            </a:r>
            <a:r>
              <a:rPr lang="en-GB" sz="2400" b="1" dirty="0">
                <a:solidFill>
                  <a:srgbClr val="EE5E38"/>
                </a:solidFill>
              </a:rPr>
              <a:t>present</a:t>
            </a:r>
            <a:r>
              <a:rPr lang="en-GB" sz="2400" dirty="0"/>
              <a:t> usages of hydrogen:</a:t>
            </a:r>
          </a:p>
          <a:p>
            <a:pPr lvl="1"/>
            <a:r>
              <a:rPr lang="en-GB" sz="2000" dirty="0"/>
              <a:t>Production centralised in large plants</a:t>
            </a:r>
          </a:p>
          <a:p>
            <a:pPr lvl="1"/>
            <a:r>
              <a:rPr lang="en-GB" sz="2000" dirty="0"/>
              <a:t>Huge consumption in refineries and in chemical industries</a:t>
            </a:r>
          </a:p>
          <a:p>
            <a:pPr lvl="1"/>
            <a:r>
              <a:rPr lang="en-GB" sz="2000" dirty="0"/>
              <a:t>Less than 10% is transported</a:t>
            </a:r>
          </a:p>
          <a:p>
            <a:pPr marL="534988" lvl="1" indent="0">
              <a:buFont typeface="Arial" panose="020B0604020202020204" pitchFamily="34" charset="0"/>
              <a:buNone/>
            </a:pPr>
            <a:r>
              <a:rPr lang="en-GB" sz="2000" dirty="0">
                <a:sym typeface="Wingdings" panose="05000000000000000000" pitchFamily="2" charset="2"/>
              </a:rPr>
              <a:t>	</a:t>
            </a:r>
            <a:r>
              <a:rPr lang="en-GB" sz="2000" b="1" dirty="0">
                <a:solidFill>
                  <a:srgbClr val="EE5E38"/>
                </a:solidFill>
                <a:sym typeface="Wingdings" panose="05000000000000000000" pitchFamily="2" charset="2"/>
              </a:rPr>
              <a:t>Highly centralised</a:t>
            </a:r>
            <a:endParaRPr lang="en-GB" sz="2000" b="1" dirty="0">
              <a:solidFill>
                <a:srgbClr val="EE5E38"/>
              </a:solidFill>
            </a:endParaRPr>
          </a:p>
          <a:p>
            <a:pPr marL="457200" lvl="1" indent="0">
              <a:buNone/>
            </a:pPr>
            <a:endParaRPr lang="en-GB" sz="2000" dirty="0"/>
          </a:p>
          <a:p>
            <a:r>
              <a:rPr lang="en-GB" sz="2400" dirty="0"/>
              <a:t>Hydrogen-energy for the</a:t>
            </a:r>
            <a:r>
              <a:rPr lang="en-GB" sz="2400" b="1" dirty="0">
                <a:solidFill>
                  <a:srgbClr val="EE5E38"/>
                </a:solidFill>
              </a:rPr>
              <a:t> energy transition</a:t>
            </a:r>
          </a:p>
          <a:p>
            <a:pPr lvl="1"/>
            <a:r>
              <a:rPr lang="en-GB" sz="2000" dirty="0"/>
              <a:t>Hydrogen will be produced more and more from renewable energies (mainly electricity but also heat, biomass, light…) by smaller equipment</a:t>
            </a:r>
          </a:p>
          <a:p>
            <a:pPr lvl="1"/>
            <a:r>
              <a:rPr lang="en-GB" sz="2000" dirty="0"/>
              <a:t>“Emerging” usages like mobility/transport require the distribution of hydrogen all around territories in refuelling stations</a:t>
            </a:r>
          </a:p>
          <a:p>
            <a:pPr marL="534988" lvl="1" indent="0">
              <a:buFont typeface="Arial" panose="020B0604020202020204" pitchFamily="34" charset="0"/>
              <a:buNone/>
            </a:pPr>
            <a:r>
              <a:rPr lang="en-GB" sz="2000" dirty="0">
                <a:sym typeface="Wingdings" panose="05000000000000000000" pitchFamily="2" charset="2"/>
              </a:rPr>
              <a:t> </a:t>
            </a:r>
            <a:r>
              <a:rPr lang="en-GB" sz="2000" b="1" dirty="0">
                <a:solidFill>
                  <a:srgbClr val="EE5E38"/>
                </a:solidFill>
                <a:sym typeface="Wingdings" panose="05000000000000000000" pitchFamily="2" charset="2"/>
              </a:rPr>
              <a:t>Highly de-centralised or a-centralised</a:t>
            </a:r>
            <a:endParaRPr lang="en-GB" sz="2000" b="1" dirty="0">
              <a:solidFill>
                <a:srgbClr val="EE5E38"/>
              </a:solidFill>
            </a:endParaRPr>
          </a:p>
          <a:p>
            <a:endParaRPr lang="en-GB" sz="2400" dirty="0"/>
          </a:p>
        </p:txBody>
      </p:sp>
    </p:spTree>
    <p:extLst>
      <p:ext uri="{BB962C8B-B14F-4D97-AF65-F5344CB8AC3E}">
        <p14:creationId xmlns:p14="http://schemas.microsoft.com/office/powerpoint/2010/main" val="381448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err="1"/>
              <a:t>Refuelling</a:t>
            </a:r>
            <a:r>
              <a:rPr lang="fr-FR" dirty="0"/>
              <a:t> Stations</a:t>
            </a:r>
          </a:p>
        </p:txBody>
      </p:sp>
      <p:sp>
        <p:nvSpPr>
          <p:cNvPr id="16"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Presently in passenger cars the hydrogen is stored in gas form at 350 or 700 bar in tanks.</a:t>
            </a:r>
          </a:p>
          <a:p>
            <a:r>
              <a:rPr lang="en-GB" dirty="0"/>
              <a:t>Filling the tank requires:</a:t>
            </a:r>
          </a:p>
          <a:p>
            <a:pPr lvl="1"/>
            <a:r>
              <a:rPr lang="en-GB" dirty="0"/>
              <a:t>Producing the hydrogen</a:t>
            </a:r>
          </a:p>
          <a:p>
            <a:pPr lvl="1"/>
            <a:r>
              <a:rPr lang="en-GB" dirty="0"/>
              <a:t>Filtering and drying it</a:t>
            </a:r>
          </a:p>
          <a:p>
            <a:pPr lvl="1"/>
            <a:r>
              <a:rPr lang="en-GB" dirty="0"/>
              <a:t>Storing it in a buffer at “low” pressure</a:t>
            </a:r>
          </a:p>
          <a:p>
            <a:pPr lvl="1"/>
            <a:r>
              <a:rPr lang="en-GB" dirty="0"/>
              <a:t>Compressing and cooling it down</a:t>
            </a:r>
          </a:p>
          <a:p>
            <a:pPr marL="457200" lvl="1" indent="0">
              <a:buNone/>
            </a:pPr>
            <a:endParaRPr lang="en-GB" sz="3600" b="1" dirty="0">
              <a:solidFill>
                <a:srgbClr val="FF0000"/>
              </a:solidFill>
            </a:endParaRPr>
          </a:p>
          <a:p>
            <a:pPr marL="457200" lvl="1" indent="0">
              <a:buNone/>
            </a:pPr>
            <a:r>
              <a:rPr lang="en-GB" sz="3600" b="1" dirty="0">
                <a:solidFill>
                  <a:srgbClr val="FF0000"/>
                </a:solidFill>
              </a:rPr>
              <a:t>Why cool it? </a:t>
            </a:r>
          </a:p>
        </p:txBody>
      </p:sp>
      <p:graphicFrame>
        <p:nvGraphicFramePr>
          <p:cNvPr id="19" name="Tableau 6"/>
          <p:cNvGraphicFramePr>
            <a:graphicFrameLocks noGrp="1"/>
          </p:cNvGraphicFramePr>
          <p:nvPr>
            <p:extLst>
              <p:ext uri="{D42A27DB-BD31-4B8C-83A1-F6EECF244321}">
                <p14:modId xmlns:p14="http://schemas.microsoft.com/office/powerpoint/2010/main" val="2293914468"/>
              </p:ext>
            </p:extLst>
          </p:nvPr>
        </p:nvGraphicFramePr>
        <p:xfrm>
          <a:off x="6888175" y="2370403"/>
          <a:ext cx="4536001" cy="1645920"/>
        </p:xfrm>
        <a:graphic>
          <a:graphicData uri="http://schemas.openxmlformats.org/drawingml/2006/table">
            <a:tbl>
              <a:tblPr firstRow="1" bandRow="1">
                <a:tableStyleId>{5C22544A-7EE6-4342-B048-85BDC9FD1C3A}</a:tableStyleId>
              </a:tblPr>
              <a:tblGrid>
                <a:gridCol w="1224001">
                  <a:extLst>
                    <a:ext uri="{9D8B030D-6E8A-4147-A177-3AD203B41FA5}">
                      <a16:colId xmlns:a16="http://schemas.microsoft.com/office/drawing/2014/main" val="2535122962"/>
                    </a:ext>
                  </a:extLst>
                </a:gridCol>
                <a:gridCol w="1728000">
                  <a:extLst>
                    <a:ext uri="{9D8B030D-6E8A-4147-A177-3AD203B41FA5}">
                      <a16:colId xmlns:a16="http://schemas.microsoft.com/office/drawing/2014/main" val="887957239"/>
                    </a:ext>
                  </a:extLst>
                </a:gridCol>
                <a:gridCol w="1584000">
                  <a:extLst>
                    <a:ext uri="{9D8B030D-6E8A-4147-A177-3AD203B41FA5}">
                      <a16:colId xmlns:a16="http://schemas.microsoft.com/office/drawing/2014/main" val="2169012624"/>
                    </a:ext>
                  </a:extLst>
                </a:gridCol>
              </a:tblGrid>
              <a:tr h="508602">
                <a:tc>
                  <a:txBody>
                    <a:bodyPr/>
                    <a:lstStyle/>
                    <a:p>
                      <a:endParaRPr lang="fr-FR" sz="1400" dirty="0"/>
                    </a:p>
                  </a:txBody>
                  <a:tcPr>
                    <a:solidFill>
                      <a:schemeClr val="bg1"/>
                    </a:solidFill>
                  </a:tcPr>
                </a:tc>
                <a:tc>
                  <a:txBody>
                    <a:bodyPr/>
                    <a:lstStyle/>
                    <a:p>
                      <a:pPr algn="ctr"/>
                      <a:r>
                        <a:rPr lang="fr-FR" sz="1400" dirty="0" err="1"/>
                        <a:t>energy</a:t>
                      </a:r>
                      <a:r>
                        <a:rPr lang="fr-FR" sz="1400" dirty="0"/>
                        <a:t> </a:t>
                      </a:r>
                      <a:r>
                        <a:rPr lang="fr-FR" sz="1400" dirty="0" err="1"/>
                        <a:t>density</a:t>
                      </a:r>
                      <a:r>
                        <a:rPr lang="fr-FR" sz="1400" dirty="0"/>
                        <a:t> per </a:t>
                      </a:r>
                      <a:r>
                        <a:rPr lang="fr-FR" sz="1400" dirty="0" err="1"/>
                        <a:t>weight</a:t>
                      </a:r>
                      <a:r>
                        <a:rPr lang="fr-FR" sz="1400" dirty="0"/>
                        <a:t> (kWh/kg)</a:t>
                      </a:r>
                    </a:p>
                  </a:txBody>
                  <a:tcPr>
                    <a:solidFill>
                      <a:srgbClr val="E95E38"/>
                    </a:solidFill>
                  </a:tcPr>
                </a:tc>
                <a:tc>
                  <a:txBody>
                    <a:bodyPr/>
                    <a:lstStyle/>
                    <a:p>
                      <a:pPr algn="ctr"/>
                      <a:r>
                        <a:rPr lang="fr-FR" sz="1400" dirty="0" err="1"/>
                        <a:t>energy</a:t>
                      </a:r>
                      <a:r>
                        <a:rPr lang="fr-FR" sz="1400" dirty="0"/>
                        <a:t> </a:t>
                      </a:r>
                      <a:r>
                        <a:rPr lang="fr-FR" sz="1400" dirty="0" err="1"/>
                        <a:t>density</a:t>
                      </a:r>
                      <a:r>
                        <a:rPr lang="fr-FR" sz="1400" dirty="0"/>
                        <a:t> </a:t>
                      </a:r>
                      <a:br>
                        <a:rPr lang="fr-FR" sz="1400" dirty="0"/>
                      </a:br>
                      <a:r>
                        <a:rPr lang="fr-FR" sz="1400" dirty="0"/>
                        <a:t>per volume (kWh/m3)</a:t>
                      </a:r>
                    </a:p>
                  </a:txBody>
                  <a:tcPr>
                    <a:solidFill>
                      <a:srgbClr val="E95E38"/>
                    </a:solidFill>
                  </a:tcPr>
                </a:tc>
                <a:extLst>
                  <a:ext uri="{0D108BD9-81ED-4DB2-BD59-A6C34878D82A}">
                    <a16:rowId xmlns:a16="http://schemas.microsoft.com/office/drawing/2014/main" val="715325611"/>
                  </a:ext>
                </a:extLst>
              </a:tr>
              <a:tr h="294666">
                <a:tc>
                  <a:txBody>
                    <a:bodyPr/>
                    <a:lstStyle/>
                    <a:p>
                      <a:r>
                        <a:rPr lang="fr-FR" sz="1400" b="1" dirty="0"/>
                        <a:t>H</a:t>
                      </a:r>
                      <a:r>
                        <a:rPr lang="fr-FR" sz="1400" b="1" baseline="-25000" dirty="0"/>
                        <a:t>2</a:t>
                      </a:r>
                      <a:r>
                        <a:rPr lang="fr-FR" sz="1200" b="1" baseline="0" dirty="0"/>
                        <a:t> @ STP</a:t>
                      </a:r>
                      <a:endParaRPr lang="fr-FR" sz="1400" b="1" baseline="0" dirty="0"/>
                    </a:p>
                  </a:txBody>
                  <a:tcPr/>
                </a:tc>
                <a:tc>
                  <a:txBody>
                    <a:bodyPr/>
                    <a:lstStyle/>
                    <a:p>
                      <a:pPr algn="ctr"/>
                      <a:r>
                        <a:rPr lang="fr-FR" sz="1400" b="0" dirty="0">
                          <a:solidFill>
                            <a:schemeClr val="tx1"/>
                          </a:solidFill>
                        </a:rPr>
                        <a:t>33.3</a:t>
                      </a:r>
                    </a:p>
                  </a:txBody>
                  <a:tcPr/>
                </a:tc>
                <a:tc>
                  <a:txBody>
                    <a:bodyPr/>
                    <a:lstStyle/>
                    <a:p>
                      <a:pPr algn="ctr"/>
                      <a:r>
                        <a:rPr lang="fr-FR" sz="1400" b="0" dirty="0">
                          <a:solidFill>
                            <a:schemeClr val="tx1"/>
                          </a:solidFill>
                        </a:rPr>
                        <a:t>2.99</a:t>
                      </a:r>
                    </a:p>
                  </a:txBody>
                  <a:tcPr/>
                </a:tc>
                <a:extLst>
                  <a:ext uri="{0D108BD9-81ED-4DB2-BD59-A6C34878D82A}">
                    <a16:rowId xmlns:a16="http://schemas.microsoft.com/office/drawing/2014/main" val="1359344585"/>
                  </a:ext>
                </a:extLst>
              </a:tr>
              <a:tr h="294666">
                <a:tc>
                  <a:txBody>
                    <a:bodyPr/>
                    <a:lstStyle/>
                    <a:p>
                      <a:r>
                        <a:rPr lang="fr-FR" sz="1200" b="1" kern="1200" baseline="0" dirty="0">
                          <a:solidFill>
                            <a:schemeClr val="dk1"/>
                          </a:solidFill>
                          <a:latin typeface="+mn-lt"/>
                          <a:ea typeface="+mn-ea"/>
                          <a:cs typeface="+mn-cs"/>
                        </a:rPr>
                        <a:t>H2 @ 350 bar</a:t>
                      </a:r>
                    </a:p>
                  </a:txBody>
                  <a:tcPr/>
                </a:tc>
                <a:tc>
                  <a:txBody>
                    <a:bodyPr/>
                    <a:lstStyle/>
                    <a:p>
                      <a:pPr algn="ctr"/>
                      <a:r>
                        <a:rPr lang="fr-FR" sz="1400" b="0" dirty="0">
                          <a:solidFill>
                            <a:schemeClr val="tx1"/>
                          </a:solidFill>
                        </a:rPr>
                        <a:t>33.3</a:t>
                      </a:r>
                    </a:p>
                  </a:txBody>
                  <a:tcPr/>
                </a:tc>
                <a:tc>
                  <a:txBody>
                    <a:bodyPr/>
                    <a:lstStyle/>
                    <a:p>
                      <a:pPr algn="ctr"/>
                      <a:r>
                        <a:rPr lang="fr-FR" sz="1400" b="0" dirty="0">
                          <a:solidFill>
                            <a:schemeClr val="tx1"/>
                          </a:solidFill>
                        </a:rPr>
                        <a:t>750</a:t>
                      </a:r>
                    </a:p>
                  </a:txBody>
                  <a:tcPr/>
                </a:tc>
                <a:extLst>
                  <a:ext uri="{0D108BD9-81ED-4DB2-BD59-A6C34878D82A}">
                    <a16:rowId xmlns:a16="http://schemas.microsoft.com/office/drawing/2014/main" val="841410400"/>
                  </a:ext>
                </a:extLst>
              </a:tr>
              <a:tr h="294666">
                <a:tc>
                  <a:txBody>
                    <a:bodyPr/>
                    <a:lstStyle/>
                    <a:p>
                      <a:pPr marL="0" algn="l" defTabSz="914400" rtl="0" eaLnBrk="1" latinLnBrk="0" hangingPunct="1"/>
                      <a:r>
                        <a:rPr lang="fr-FR" sz="1200" b="1" kern="1200" baseline="0" dirty="0">
                          <a:solidFill>
                            <a:schemeClr val="dk1"/>
                          </a:solidFill>
                          <a:latin typeface="+mn-lt"/>
                          <a:ea typeface="+mn-ea"/>
                          <a:cs typeface="+mn-cs"/>
                        </a:rPr>
                        <a:t>H2 @ 700 bar</a:t>
                      </a:r>
                    </a:p>
                  </a:txBody>
                  <a:tcPr/>
                </a:tc>
                <a:tc>
                  <a:txBody>
                    <a:bodyPr/>
                    <a:lstStyle/>
                    <a:p>
                      <a:pPr algn="ctr"/>
                      <a:r>
                        <a:rPr lang="fr-FR" sz="1400" b="0" dirty="0">
                          <a:solidFill>
                            <a:schemeClr val="tx1"/>
                          </a:solidFill>
                        </a:rPr>
                        <a:t>33.3</a:t>
                      </a:r>
                    </a:p>
                  </a:txBody>
                  <a:tcPr/>
                </a:tc>
                <a:tc>
                  <a:txBody>
                    <a:bodyPr/>
                    <a:lstStyle/>
                    <a:p>
                      <a:pPr algn="ctr"/>
                      <a:r>
                        <a:rPr lang="fr-FR" sz="1400" b="0" dirty="0">
                          <a:solidFill>
                            <a:schemeClr val="tx1"/>
                          </a:solidFill>
                        </a:rPr>
                        <a:t>1300</a:t>
                      </a:r>
                    </a:p>
                  </a:txBody>
                  <a:tcPr/>
                </a:tc>
                <a:extLst>
                  <a:ext uri="{0D108BD9-81ED-4DB2-BD59-A6C34878D82A}">
                    <a16:rowId xmlns:a16="http://schemas.microsoft.com/office/drawing/2014/main" val="1204226234"/>
                  </a:ext>
                </a:extLst>
              </a:tr>
            </a:tbl>
          </a:graphicData>
        </a:graphic>
      </p:graphicFrame>
    </p:spTree>
    <p:extLst>
      <p:ext uri="{BB962C8B-B14F-4D97-AF65-F5344CB8AC3E}">
        <p14:creationId xmlns:p14="http://schemas.microsoft.com/office/powerpoint/2010/main" val="818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err="1"/>
              <a:t>Refuelling</a:t>
            </a:r>
            <a:r>
              <a:rPr lang="fr-FR" dirty="0"/>
              <a:t> Stations</a:t>
            </a:r>
          </a:p>
        </p:txBody>
      </p:sp>
      <p:sp>
        <p:nvSpPr>
          <p:cNvPr id="16" name="Espace réservé du contenu 2"/>
          <p:cNvSpPr txBox="1">
            <a:spLocks/>
          </p:cNvSpPr>
          <p:nvPr/>
        </p:nvSpPr>
        <p:spPr>
          <a:xfrm>
            <a:off x="747666" y="130052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Why cool the hydrogen? </a:t>
            </a:r>
          </a:p>
          <a:p>
            <a:endParaRPr lang="en-GB" dirty="0"/>
          </a:p>
        </p:txBody>
      </p:sp>
      <p:sp>
        <p:nvSpPr>
          <p:cNvPr id="18" name="Rectangle 17"/>
          <p:cNvSpPr/>
          <p:nvPr/>
        </p:nvSpPr>
        <p:spPr>
          <a:xfrm>
            <a:off x="928110" y="1932337"/>
            <a:ext cx="9288000" cy="3477875"/>
          </a:xfrm>
          <a:prstGeom prst="rect">
            <a:avLst/>
          </a:prstGeom>
        </p:spPr>
        <p:txBody>
          <a:bodyPr wrap="square">
            <a:spAutoFit/>
          </a:bodyPr>
          <a:lstStyle/>
          <a:p>
            <a:r>
              <a:rPr lang="en-GB" sz="2000" dirty="0"/>
              <a:t>“ </a:t>
            </a:r>
            <a:r>
              <a:rPr lang="en-GB" sz="2000" i="1" dirty="0">
                <a:solidFill>
                  <a:schemeClr val="accent6"/>
                </a:solidFill>
              </a:rPr>
              <a:t>When gas is compressed, it heats up. When it relaxes, it cools down. The result of which is that the gas in the vehicle tank is significantly warmer than when it was delivered from the filling station. Without active measures, these temperatures would be above 100°C when fuelling in the desired time of a few minutes. </a:t>
            </a:r>
          </a:p>
          <a:p>
            <a:endParaRPr lang="en-GB" sz="2000" i="1" dirty="0">
              <a:solidFill>
                <a:schemeClr val="accent6"/>
              </a:solidFill>
            </a:endParaRPr>
          </a:p>
          <a:p>
            <a:r>
              <a:rPr lang="en-GB" sz="2000" i="1" dirty="0">
                <a:solidFill>
                  <a:schemeClr val="accent6"/>
                </a:solidFill>
              </a:rPr>
              <a:t>The current maximum permitted tank temperature is 85°C. The result of which is that active measures must be taken to prevent exceeding the permissible temperature. This is done by actively pre-cooling the gas down to -40 °C. </a:t>
            </a:r>
            <a:r>
              <a:rPr lang="en-GB" sz="2000" dirty="0"/>
              <a:t>“</a:t>
            </a:r>
          </a:p>
          <a:p>
            <a:endParaRPr lang="en-GB" sz="2000" dirty="0"/>
          </a:p>
          <a:p>
            <a:r>
              <a:rPr lang="en-GB" sz="2000" dirty="0"/>
              <a:t>Source: SAE J2601 – The Worldwide Standard for Hydrogen Fuelling Stations, David Wenger </a:t>
            </a:r>
          </a:p>
        </p:txBody>
      </p:sp>
    </p:spTree>
    <p:extLst>
      <p:ext uri="{BB962C8B-B14F-4D97-AF65-F5344CB8AC3E}">
        <p14:creationId xmlns:p14="http://schemas.microsoft.com/office/powerpoint/2010/main" val="399519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err="1"/>
              <a:t>Refuelling</a:t>
            </a:r>
            <a:r>
              <a:rPr lang="fr-FR" dirty="0"/>
              <a:t> Stations</a:t>
            </a:r>
          </a:p>
        </p:txBody>
      </p:sp>
      <p:sp>
        <p:nvSpPr>
          <p:cNvPr id="16" name="Rectangle 15"/>
          <p:cNvSpPr/>
          <p:nvPr/>
        </p:nvSpPr>
        <p:spPr>
          <a:xfrm>
            <a:off x="9248627" y="3456425"/>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sp>
        <p:nvSpPr>
          <p:cNvPr id="17" name="ZoneTexte 16"/>
          <p:cNvSpPr txBox="1"/>
          <p:nvPr/>
        </p:nvSpPr>
        <p:spPr>
          <a:xfrm>
            <a:off x="524390" y="2126153"/>
            <a:ext cx="2574371" cy="1200329"/>
          </a:xfrm>
          <a:prstGeom prst="rect">
            <a:avLst/>
          </a:prstGeom>
          <a:solidFill>
            <a:schemeClr val="bg1"/>
          </a:solidFill>
        </p:spPr>
        <p:txBody>
          <a:bodyPr wrap="square" rtlCol="0">
            <a:spAutoFit/>
          </a:bodyPr>
          <a:lstStyle/>
          <a:p>
            <a:r>
              <a:rPr lang="en-GB" sz="1200" dirty="0"/>
              <a:t>1.  </a:t>
            </a:r>
            <a:r>
              <a:rPr lang="en-GB" sz="1200" b="1" dirty="0"/>
              <a:t>Hydrogen source</a:t>
            </a:r>
          </a:p>
          <a:p>
            <a:r>
              <a:rPr lang="en-GB" sz="1100" dirty="0"/>
              <a:t>H</a:t>
            </a:r>
            <a:r>
              <a:rPr lang="en-GB" sz="1100" baseline="-25000" dirty="0"/>
              <a:t>2</a:t>
            </a:r>
            <a:r>
              <a:rPr lang="en-GB" sz="1100" dirty="0"/>
              <a:t> is stored in gas cylinders at 200 </a:t>
            </a:r>
            <a:r>
              <a:rPr lang="en-GB" sz="1200" dirty="0"/>
              <a:t>bars</a:t>
            </a:r>
          </a:p>
          <a:p>
            <a:r>
              <a:rPr lang="en-GB" sz="1200" dirty="0"/>
              <a:t>2.  </a:t>
            </a:r>
            <a:r>
              <a:rPr lang="en-GB" sz="1200" b="1" dirty="0"/>
              <a:t>Compression phase</a:t>
            </a:r>
          </a:p>
          <a:p>
            <a:r>
              <a:rPr lang="en-GB" sz="1100" dirty="0"/>
              <a:t>H</a:t>
            </a:r>
            <a:r>
              <a:rPr lang="en-GB" sz="1100" baseline="-25000" dirty="0"/>
              <a:t>2</a:t>
            </a:r>
            <a:r>
              <a:rPr lang="en-GB" sz="1100" dirty="0"/>
              <a:t> is compressed at 350 or 700 bars</a:t>
            </a:r>
          </a:p>
          <a:p>
            <a:r>
              <a:rPr lang="en-GB" sz="1200" dirty="0"/>
              <a:t>3.  </a:t>
            </a:r>
            <a:r>
              <a:rPr lang="en-GB" sz="1200" b="1" dirty="0"/>
              <a:t>Buffers</a:t>
            </a:r>
          </a:p>
          <a:p>
            <a:r>
              <a:rPr lang="en-GB" sz="1100" dirty="0"/>
              <a:t>Storage of H</a:t>
            </a:r>
            <a:r>
              <a:rPr lang="en-GB" sz="1100" baseline="-25000" dirty="0"/>
              <a:t>2</a:t>
            </a:r>
            <a:r>
              <a:rPr lang="en-GB" sz="1100" dirty="0"/>
              <a:t> at high pressure</a:t>
            </a:r>
          </a:p>
        </p:txBody>
      </p:sp>
      <p:sp>
        <p:nvSpPr>
          <p:cNvPr id="18" name="ZoneTexte 17"/>
          <p:cNvSpPr txBox="1"/>
          <p:nvPr/>
        </p:nvSpPr>
        <p:spPr>
          <a:xfrm>
            <a:off x="524390" y="3497074"/>
            <a:ext cx="2580904" cy="1338828"/>
          </a:xfrm>
          <a:prstGeom prst="rect">
            <a:avLst/>
          </a:prstGeom>
          <a:solidFill>
            <a:schemeClr val="bg1"/>
          </a:solidFill>
        </p:spPr>
        <p:txBody>
          <a:bodyPr wrap="square" rtlCol="0">
            <a:spAutoFit/>
          </a:bodyPr>
          <a:lstStyle/>
          <a:p>
            <a:r>
              <a:rPr lang="en-GB" sz="1200" dirty="0"/>
              <a:t>4.  </a:t>
            </a:r>
            <a:r>
              <a:rPr lang="en-GB" sz="1200" b="1" dirty="0"/>
              <a:t>Heat exchanger</a:t>
            </a:r>
          </a:p>
          <a:p>
            <a:r>
              <a:rPr lang="en-GB" sz="1100" dirty="0"/>
              <a:t>H</a:t>
            </a:r>
            <a:r>
              <a:rPr lang="en-GB" sz="1100" baseline="-25000" dirty="0"/>
              <a:t>2</a:t>
            </a:r>
            <a:r>
              <a:rPr lang="en-GB" sz="1100" dirty="0"/>
              <a:t> is cooled to -40°C before delivery</a:t>
            </a:r>
            <a:endParaRPr lang="en-GB" sz="1200" dirty="0"/>
          </a:p>
          <a:p>
            <a:r>
              <a:rPr lang="en-GB" sz="1200" dirty="0"/>
              <a:t>5.  </a:t>
            </a:r>
            <a:r>
              <a:rPr lang="en-GB" sz="1200" b="1" dirty="0"/>
              <a:t>Dispenser</a:t>
            </a:r>
          </a:p>
          <a:p>
            <a:r>
              <a:rPr lang="en-GB" sz="1100" dirty="0"/>
              <a:t>H</a:t>
            </a:r>
            <a:r>
              <a:rPr lang="en-GB" sz="1100" baseline="-25000" dirty="0"/>
              <a:t>2</a:t>
            </a:r>
            <a:r>
              <a:rPr lang="en-GB" sz="1100" dirty="0"/>
              <a:t> is transferred to the vehicle tank</a:t>
            </a:r>
          </a:p>
          <a:p>
            <a:r>
              <a:rPr lang="en-GB" sz="1200" dirty="0"/>
              <a:t>6.  </a:t>
            </a:r>
            <a:r>
              <a:rPr lang="en-GB" sz="1200" b="1" dirty="0"/>
              <a:t>Cooling equipment</a:t>
            </a:r>
          </a:p>
          <a:p>
            <a:r>
              <a:rPr lang="en-GB" sz="1100" dirty="0"/>
              <a:t>Supplies the heat exchanger with coolant</a:t>
            </a:r>
          </a:p>
          <a:p>
            <a:r>
              <a:rPr lang="en-GB" sz="1200" dirty="0"/>
              <a:t>7</a:t>
            </a:r>
            <a:r>
              <a:rPr lang="en-GB" sz="1100" dirty="0"/>
              <a:t>.  </a:t>
            </a:r>
            <a:r>
              <a:rPr lang="en-GB" sz="1200" b="1" dirty="0"/>
              <a:t>General management unit</a:t>
            </a:r>
          </a:p>
        </p:txBody>
      </p:sp>
      <p:sp>
        <p:nvSpPr>
          <p:cNvPr id="19" name="ZoneTexte 18"/>
          <p:cNvSpPr txBox="1"/>
          <p:nvPr/>
        </p:nvSpPr>
        <p:spPr>
          <a:xfrm>
            <a:off x="524390" y="1372071"/>
            <a:ext cx="3411610" cy="757130"/>
          </a:xfrm>
          <a:prstGeom prst="rect">
            <a:avLst/>
          </a:prstGeom>
          <a:solidFill>
            <a:schemeClr val="bg1"/>
          </a:solidFill>
        </p:spPr>
        <p:txBody>
          <a:bodyPr wrap="square" rtlCol="0">
            <a:spAutoFit/>
          </a:bodyPr>
          <a:lstStyle/>
          <a:p>
            <a:pPr>
              <a:lnSpc>
                <a:spcPct val="120000"/>
              </a:lnSpc>
            </a:pPr>
            <a:r>
              <a:rPr lang="en-GB" dirty="0"/>
              <a:t>How does it work?</a:t>
            </a:r>
          </a:p>
          <a:p>
            <a:pPr>
              <a:lnSpc>
                <a:spcPct val="120000"/>
              </a:lnSpc>
            </a:pPr>
            <a:r>
              <a:rPr lang="en-GB" dirty="0"/>
              <a:t>Hydrogen filling station</a:t>
            </a:r>
          </a:p>
        </p:txBody>
      </p:sp>
      <p:grpSp>
        <p:nvGrpSpPr>
          <p:cNvPr id="20" name="Groupe 22"/>
          <p:cNvGrpSpPr/>
          <p:nvPr/>
        </p:nvGrpSpPr>
        <p:grpSpPr>
          <a:xfrm>
            <a:off x="3216001" y="1768128"/>
            <a:ext cx="6966050" cy="3458037"/>
            <a:chOff x="2998648" y="2440445"/>
            <a:chExt cx="6161666" cy="3058730"/>
          </a:xfrm>
        </p:grpSpPr>
        <p:pic>
          <p:nvPicPr>
            <p:cNvPr id="21"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29942"/>
            <a:stretch/>
          </p:blipFill>
          <p:spPr bwMode="auto">
            <a:xfrm>
              <a:off x="2998648" y="2493000"/>
              <a:ext cx="6161666" cy="300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19"/>
            <p:cNvSpPr/>
            <p:nvPr/>
          </p:nvSpPr>
          <p:spPr>
            <a:xfrm>
              <a:off x="3040312" y="2440445"/>
              <a:ext cx="2099465" cy="718496"/>
            </a:xfrm>
            <a:custGeom>
              <a:avLst/>
              <a:gdLst>
                <a:gd name="connsiteX0" fmla="*/ 0 w 5958589"/>
                <a:gd name="connsiteY0" fmla="*/ 0 h 1870990"/>
                <a:gd name="connsiteX1" fmla="*/ 5958589 w 5958589"/>
                <a:gd name="connsiteY1" fmla="*/ 0 h 1870990"/>
                <a:gd name="connsiteX2" fmla="*/ 5958589 w 5958589"/>
                <a:gd name="connsiteY2" fmla="*/ 1870990 h 1870990"/>
                <a:gd name="connsiteX3" fmla="*/ 0 w 5958589"/>
                <a:gd name="connsiteY3" fmla="*/ 1870990 h 1870990"/>
                <a:gd name="connsiteX4" fmla="*/ 0 w 5958589"/>
                <a:gd name="connsiteY4" fmla="*/ 0 h 1870990"/>
                <a:gd name="connsiteX0" fmla="*/ 0 w 5958589"/>
                <a:gd name="connsiteY0" fmla="*/ 0 h 1870990"/>
                <a:gd name="connsiteX1" fmla="*/ 5958589 w 5958589"/>
                <a:gd name="connsiteY1" fmla="*/ 0 h 1870990"/>
                <a:gd name="connsiteX2" fmla="*/ 5958589 w 5958589"/>
                <a:gd name="connsiteY2" fmla="*/ 1870990 h 1870990"/>
                <a:gd name="connsiteX3" fmla="*/ 474784 w 5958589"/>
                <a:gd name="connsiteY3" fmla="*/ 1633597 h 1870990"/>
                <a:gd name="connsiteX4" fmla="*/ 0 w 5958589"/>
                <a:gd name="connsiteY4" fmla="*/ 0 h 1870990"/>
                <a:gd name="connsiteX0" fmla="*/ 0 w 5958589"/>
                <a:gd name="connsiteY0" fmla="*/ 0 h 1870990"/>
                <a:gd name="connsiteX1" fmla="*/ 5958589 w 5958589"/>
                <a:gd name="connsiteY1" fmla="*/ 0 h 1870990"/>
                <a:gd name="connsiteX2" fmla="*/ 5958589 w 5958589"/>
                <a:gd name="connsiteY2" fmla="*/ 1870990 h 1870990"/>
                <a:gd name="connsiteX3" fmla="*/ 43961 w 5958589"/>
                <a:gd name="connsiteY3" fmla="*/ 1835820 h 1870990"/>
                <a:gd name="connsiteX4" fmla="*/ 0 w 5958589"/>
                <a:gd name="connsiteY4" fmla="*/ 0 h 1870990"/>
                <a:gd name="connsiteX0" fmla="*/ 0 w 5958589"/>
                <a:gd name="connsiteY0" fmla="*/ 0 h 1870990"/>
                <a:gd name="connsiteX1" fmla="*/ 3189012 w 5958589"/>
                <a:gd name="connsiteY1" fmla="*/ 17585 h 1870990"/>
                <a:gd name="connsiteX2" fmla="*/ 5958589 w 5958589"/>
                <a:gd name="connsiteY2" fmla="*/ 1870990 h 1870990"/>
                <a:gd name="connsiteX3" fmla="*/ 43961 w 5958589"/>
                <a:gd name="connsiteY3" fmla="*/ 1835820 h 1870990"/>
                <a:gd name="connsiteX4" fmla="*/ 0 w 5958589"/>
                <a:gd name="connsiteY4" fmla="*/ 0 h 1870990"/>
                <a:gd name="connsiteX0" fmla="*/ 0 w 3189012"/>
                <a:gd name="connsiteY0" fmla="*/ 0 h 1835820"/>
                <a:gd name="connsiteX1" fmla="*/ 3189012 w 3189012"/>
                <a:gd name="connsiteY1" fmla="*/ 17585 h 1835820"/>
                <a:gd name="connsiteX2" fmla="*/ 2775774 w 3189012"/>
                <a:gd name="connsiteY2" fmla="*/ 754366 h 1835820"/>
                <a:gd name="connsiteX3" fmla="*/ 43961 w 3189012"/>
                <a:gd name="connsiteY3" fmla="*/ 1835820 h 1835820"/>
                <a:gd name="connsiteX4" fmla="*/ 0 w 3189012"/>
                <a:gd name="connsiteY4" fmla="*/ 0 h 1835820"/>
                <a:gd name="connsiteX0" fmla="*/ 0 w 3329690"/>
                <a:gd name="connsiteY0" fmla="*/ 0 h 1835820"/>
                <a:gd name="connsiteX1" fmla="*/ 3189012 w 3329690"/>
                <a:gd name="connsiteY1" fmla="*/ 17585 h 1835820"/>
                <a:gd name="connsiteX2" fmla="*/ 3329690 w 3329690"/>
                <a:gd name="connsiteY2" fmla="*/ 1352243 h 1835820"/>
                <a:gd name="connsiteX3" fmla="*/ 43961 w 3329690"/>
                <a:gd name="connsiteY3" fmla="*/ 1835820 h 1835820"/>
                <a:gd name="connsiteX4" fmla="*/ 0 w 3329690"/>
                <a:gd name="connsiteY4" fmla="*/ 0 h 1835820"/>
                <a:gd name="connsiteX0" fmla="*/ 17585 w 3347275"/>
                <a:gd name="connsiteY0" fmla="*/ 0 h 2125966"/>
                <a:gd name="connsiteX1" fmla="*/ 3206597 w 3347275"/>
                <a:gd name="connsiteY1" fmla="*/ 17585 h 2125966"/>
                <a:gd name="connsiteX2" fmla="*/ 3347275 w 3347275"/>
                <a:gd name="connsiteY2" fmla="*/ 1352243 h 2125966"/>
                <a:gd name="connsiteX3" fmla="*/ 0 w 3347275"/>
                <a:gd name="connsiteY3" fmla="*/ 2125966 h 2125966"/>
                <a:gd name="connsiteX4" fmla="*/ 17585 w 3347275"/>
                <a:gd name="connsiteY4" fmla="*/ 0 h 2125966"/>
                <a:gd name="connsiteX0" fmla="*/ 31101 w 3347275"/>
                <a:gd name="connsiteY0" fmla="*/ 1288116 h 2108381"/>
                <a:gd name="connsiteX1" fmla="*/ 3206597 w 3347275"/>
                <a:gd name="connsiteY1" fmla="*/ 0 h 2108381"/>
                <a:gd name="connsiteX2" fmla="*/ 3347275 w 3347275"/>
                <a:gd name="connsiteY2" fmla="*/ 1334658 h 2108381"/>
                <a:gd name="connsiteX3" fmla="*/ 0 w 3347275"/>
                <a:gd name="connsiteY3" fmla="*/ 2108381 h 2108381"/>
                <a:gd name="connsiteX4" fmla="*/ 31101 w 3347275"/>
                <a:gd name="connsiteY4" fmla="*/ 1288116 h 2108381"/>
                <a:gd name="connsiteX0" fmla="*/ 31101 w 3347275"/>
                <a:gd name="connsiteY0" fmla="*/ 0 h 820265"/>
                <a:gd name="connsiteX1" fmla="*/ 1598225 w 3347275"/>
                <a:gd name="connsiteY1" fmla="*/ 72561 h 820265"/>
                <a:gd name="connsiteX2" fmla="*/ 3347275 w 3347275"/>
                <a:gd name="connsiteY2" fmla="*/ 46542 h 820265"/>
                <a:gd name="connsiteX3" fmla="*/ 0 w 3347275"/>
                <a:gd name="connsiteY3" fmla="*/ 820265 h 820265"/>
                <a:gd name="connsiteX4" fmla="*/ 31101 w 3347275"/>
                <a:gd name="connsiteY4" fmla="*/ 0 h 820265"/>
                <a:gd name="connsiteX0" fmla="*/ 31101 w 1598225"/>
                <a:gd name="connsiteY0" fmla="*/ 0 h 820265"/>
                <a:gd name="connsiteX1" fmla="*/ 1598225 w 1598225"/>
                <a:gd name="connsiteY1" fmla="*/ 72561 h 820265"/>
                <a:gd name="connsiteX2" fmla="*/ 1272611 w 1598225"/>
                <a:gd name="connsiteY2" fmla="*/ 479484 h 820265"/>
                <a:gd name="connsiteX3" fmla="*/ 0 w 1598225"/>
                <a:gd name="connsiteY3" fmla="*/ 820265 h 820265"/>
                <a:gd name="connsiteX4" fmla="*/ 31101 w 1598225"/>
                <a:gd name="connsiteY4" fmla="*/ 0 h 820265"/>
                <a:gd name="connsiteX0" fmla="*/ 0 w 1567124"/>
                <a:gd name="connsiteY0" fmla="*/ 0 h 545380"/>
                <a:gd name="connsiteX1" fmla="*/ 1567124 w 1567124"/>
                <a:gd name="connsiteY1" fmla="*/ 72561 h 545380"/>
                <a:gd name="connsiteX2" fmla="*/ 1241510 w 1567124"/>
                <a:gd name="connsiteY2" fmla="*/ 479484 h 545380"/>
                <a:gd name="connsiteX3" fmla="*/ 117572 w 1567124"/>
                <a:gd name="connsiteY3" fmla="*/ 545380 h 545380"/>
                <a:gd name="connsiteX4" fmla="*/ 0 w 1567124"/>
                <a:gd name="connsiteY4" fmla="*/ 0 h 54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124" h="545380">
                  <a:moveTo>
                    <a:pt x="0" y="0"/>
                  </a:moveTo>
                  <a:lnTo>
                    <a:pt x="1567124" y="72561"/>
                  </a:lnTo>
                  <a:lnTo>
                    <a:pt x="1241510" y="479484"/>
                  </a:lnTo>
                  <a:lnTo>
                    <a:pt x="117572" y="54538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3"/>
          <p:cNvSpPr txBox="1"/>
          <p:nvPr/>
        </p:nvSpPr>
        <p:spPr>
          <a:xfrm>
            <a:off x="3432000" y="1861937"/>
            <a:ext cx="1890663" cy="307777"/>
          </a:xfrm>
          <a:prstGeom prst="rect">
            <a:avLst/>
          </a:prstGeom>
          <a:noFill/>
        </p:spPr>
        <p:txBody>
          <a:bodyPr wrap="square" rtlCol="0">
            <a:spAutoFit/>
          </a:bodyPr>
          <a:lstStyle/>
          <a:p>
            <a:r>
              <a:rPr lang="en-GB" sz="1400" dirty="0"/>
              <a:t>Sources: Air Liquide</a:t>
            </a:r>
          </a:p>
        </p:txBody>
      </p:sp>
    </p:spTree>
    <p:extLst>
      <p:ext uri="{BB962C8B-B14F-4D97-AF65-F5344CB8AC3E}">
        <p14:creationId xmlns:p14="http://schemas.microsoft.com/office/powerpoint/2010/main" val="418782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err="1"/>
              <a:t>Refuelling</a:t>
            </a:r>
            <a:r>
              <a:rPr lang="fr-FR" dirty="0"/>
              <a:t> Stations</a:t>
            </a:r>
          </a:p>
        </p:txBody>
      </p:sp>
      <p:sp>
        <p:nvSpPr>
          <p:cNvPr id="16" name="Espace réservé du contenu 2"/>
          <p:cNvSpPr txBox="1">
            <a:spLocks/>
          </p:cNvSpPr>
          <p:nvPr/>
        </p:nvSpPr>
        <p:spPr>
          <a:xfrm>
            <a:off x="838200" y="1647977"/>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dirty="0"/>
              <a:t>Site of Toyota, Zaventem, </a:t>
            </a:r>
            <a:r>
              <a:rPr lang="fr-BE" dirty="0" err="1"/>
              <a:t>Belgium</a:t>
            </a:r>
            <a:endParaRPr lang="fr-BE" dirty="0"/>
          </a:p>
          <a:p>
            <a:endParaRPr lang="fr-FR" dirty="0"/>
          </a:p>
        </p:txBody>
      </p:sp>
      <p:sp>
        <p:nvSpPr>
          <p:cNvPr id="17" name="ZoneTexte 9"/>
          <p:cNvSpPr txBox="1"/>
          <p:nvPr/>
        </p:nvSpPr>
        <p:spPr>
          <a:xfrm>
            <a:off x="2811349" y="5837614"/>
            <a:ext cx="6569301" cy="276999"/>
          </a:xfrm>
          <a:prstGeom prst="rect">
            <a:avLst/>
          </a:prstGeom>
          <a:noFill/>
        </p:spPr>
        <p:txBody>
          <a:bodyPr wrap="square" rtlCol="0">
            <a:spAutoFit/>
          </a:bodyPr>
          <a:lstStyle/>
          <a:p>
            <a:r>
              <a:rPr lang="fr-BE" sz="1200" dirty="0"/>
              <a:t>Source: https://fr.toyota.be/world-of-toyota/articles-news-events/2016/station-hydrogene.json</a:t>
            </a:r>
          </a:p>
        </p:txBody>
      </p:sp>
      <p:pic>
        <p:nvPicPr>
          <p:cNvPr id="18" name="Picture 2" descr="la première station publique à hydrogène bientôt en belgiqu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296" y="2138798"/>
            <a:ext cx="4924287" cy="2687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Image 1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40667" y="2126192"/>
            <a:ext cx="2676676" cy="3568901"/>
          </a:xfrm>
          <a:prstGeom prst="rect">
            <a:avLst/>
          </a:prstGeom>
          <a:ln>
            <a:solidFill>
              <a:schemeClr val="tx1"/>
            </a:solidFill>
          </a:ln>
        </p:spPr>
      </p:pic>
      <p:pic>
        <p:nvPicPr>
          <p:cNvPr id="20" name="Picture 5"/>
          <p:cNvPicPr>
            <a:picLocks noChangeAspect="1" noChangeArrowheads="1"/>
          </p:cNvPicPr>
          <p:nvPr/>
        </p:nvPicPr>
        <p:blipFill rotWithShape="1">
          <a:blip r:embed="rId12">
            <a:extLst>
              <a:ext uri="{28A0092B-C50C-407E-A947-70E740481C1C}">
                <a14:useLocalDpi xmlns:a14="http://schemas.microsoft.com/office/drawing/2010/main" val="0"/>
              </a:ext>
            </a:extLst>
          </a:blip>
          <a:srcRect r="50000" b="7669"/>
          <a:stretch/>
        </p:blipFill>
        <p:spPr bwMode="auto">
          <a:xfrm>
            <a:off x="8905723" y="2117884"/>
            <a:ext cx="2731511" cy="1996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ZoneTexte 15"/>
          <p:cNvSpPr txBox="1"/>
          <p:nvPr/>
        </p:nvSpPr>
        <p:spPr>
          <a:xfrm>
            <a:off x="782785" y="4961187"/>
            <a:ext cx="5155714" cy="584775"/>
          </a:xfrm>
          <a:prstGeom prst="rect">
            <a:avLst/>
          </a:prstGeom>
          <a:noFill/>
        </p:spPr>
        <p:txBody>
          <a:bodyPr wrap="square" rtlCol="0">
            <a:spAutoFit/>
          </a:bodyPr>
          <a:lstStyle/>
          <a:p>
            <a:pPr algn="ctr"/>
            <a:r>
              <a:rPr lang="fr-BE" sz="1600" dirty="0" err="1"/>
              <a:t>Filling</a:t>
            </a:r>
            <a:r>
              <a:rPr lang="fr-BE" sz="1600" dirty="0"/>
              <a:t> station </a:t>
            </a:r>
            <a:r>
              <a:rPr lang="fr-BE" sz="1600" dirty="0" err="1"/>
              <a:t>with</a:t>
            </a:r>
            <a:r>
              <a:rPr lang="fr-BE" sz="1600" dirty="0"/>
              <a:t> 3 </a:t>
            </a:r>
            <a:r>
              <a:rPr lang="fr-BE" sz="1600" dirty="0" err="1"/>
              <a:t>pistol</a:t>
            </a:r>
            <a:r>
              <a:rPr lang="fr-BE" sz="1600" dirty="0"/>
              <a:t> grips:</a:t>
            </a:r>
          </a:p>
          <a:p>
            <a:pPr algn="ctr"/>
            <a:r>
              <a:rPr lang="fr-BE" sz="1600" dirty="0"/>
              <a:t>trucks/buses 350 bars ; cars 350 and 700 bars</a:t>
            </a:r>
          </a:p>
        </p:txBody>
      </p:sp>
    </p:spTree>
    <p:extLst>
      <p:ext uri="{BB962C8B-B14F-4D97-AF65-F5344CB8AC3E}">
        <p14:creationId xmlns:p14="http://schemas.microsoft.com/office/powerpoint/2010/main" val="343582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Refuelling</a:t>
            </a:r>
            <a:r>
              <a:rPr lang="fr-FR" dirty="0"/>
              <a:t> Stations</a:t>
            </a:r>
          </a:p>
        </p:txBody>
      </p:sp>
      <p:sp>
        <p:nvSpPr>
          <p:cNvPr id="16"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On Youtube : </a:t>
            </a:r>
          </a:p>
          <a:p>
            <a:pPr lvl="1"/>
            <a:r>
              <a:rPr lang="fr-FR" b="1"/>
              <a:t>Toyota Mirai: Hydrogen Refueling Explained</a:t>
            </a:r>
            <a:r>
              <a:rPr lang="fr-FR"/>
              <a:t> </a:t>
            </a:r>
            <a:r>
              <a:rPr lang="fr-FR">
                <a:hlinkClick r:id="rId10"/>
              </a:rPr>
              <a:t>https://www.youtube.com/watch?v=-vgIIs0CGqw</a:t>
            </a:r>
            <a:r>
              <a:rPr lang="fr-FR"/>
              <a:t>  </a:t>
            </a:r>
          </a:p>
          <a:p>
            <a:pPr lvl="1"/>
            <a:r>
              <a:rPr lang="fr-FR" b="1"/>
              <a:t>ITM Power Hydrogen Refuelling Guide </a:t>
            </a:r>
            <a:r>
              <a:rPr lang="fr-FR">
                <a:hlinkClick r:id="rId11"/>
              </a:rPr>
              <a:t>https://www.youtube.com/watch?v=HjqRifqUav0</a:t>
            </a:r>
            <a:endParaRPr lang="fr-FR"/>
          </a:p>
          <a:p>
            <a:pPr lvl="1"/>
            <a:r>
              <a:rPr lang="fr-FR" b="1"/>
              <a:t>WEH hydrogen fuelling components </a:t>
            </a:r>
            <a:r>
              <a:rPr lang="fr-FR">
                <a:hlinkClick r:id="rId12"/>
              </a:rPr>
              <a:t>https://www.youtube.com/watch?time_continue=40&amp;v=dWZCJntPYUk</a:t>
            </a:r>
            <a:r>
              <a:rPr lang="fr-FR"/>
              <a:t>   </a:t>
            </a:r>
            <a:endParaRPr lang="fr-FR" dirty="0"/>
          </a:p>
        </p:txBody>
      </p:sp>
    </p:spTree>
    <p:extLst>
      <p:ext uri="{BB962C8B-B14F-4D97-AF65-F5344CB8AC3E}">
        <p14:creationId xmlns:p14="http://schemas.microsoft.com/office/powerpoint/2010/main" val="13011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Espace réservé du contenu 2"/>
          <p:cNvSpPr txBox="1">
            <a:spLocks/>
          </p:cNvSpPr>
          <p:nvPr/>
        </p:nvSpPr>
        <p:spPr>
          <a:xfrm>
            <a:off x="196361" y="1135064"/>
            <a:ext cx="11462401" cy="4536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Depending</a:t>
            </a:r>
            <a:r>
              <a:rPr lang="fr-FR" dirty="0"/>
              <a:t> on the application, the </a:t>
            </a:r>
            <a:r>
              <a:rPr lang="fr-FR" dirty="0" err="1"/>
              <a:t>constraints</a:t>
            </a:r>
            <a:r>
              <a:rPr lang="fr-FR" dirty="0"/>
              <a:t> on the </a:t>
            </a:r>
            <a:r>
              <a:rPr lang="fr-FR" dirty="0" err="1"/>
              <a:t>hydrogen</a:t>
            </a:r>
            <a:r>
              <a:rPr lang="fr-FR" dirty="0"/>
              <a:t> handling are disparate:</a:t>
            </a:r>
          </a:p>
          <a:p>
            <a:endParaRPr lang="fr-FR" dirty="0"/>
          </a:p>
          <a:p>
            <a:endParaRPr lang="fr-FR" dirty="0"/>
          </a:p>
          <a:p>
            <a:endParaRPr lang="fr-FR" dirty="0"/>
          </a:p>
          <a:p>
            <a:endParaRPr lang="fr-FR" dirty="0"/>
          </a:p>
          <a:p>
            <a:endParaRPr lang="fr-FR" dirty="0"/>
          </a:p>
          <a:p>
            <a:pPr marL="0" indent="0">
              <a:buFont typeface="Arial" panose="020B0604020202020204" pitchFamily="34" charset="0"/>
              <a:buNone/>
            </a:pPr>
            <a:r>
              <a:rPr lang="fr-FR" dirty="0">
                <a:solidFill>
                  <a:srgbClr val="E95E38"/>
                </a:solidFill>
                <a:sym typeface="Wingdings" panose="05000000000000000000" pitchFamily="2" charset="2"/>
              </a:rPr>
              <a:t> </a:t>
            </a:r>
            <a:r>
              <a:rPr lang="fr-FR" b="1" dirty="0">
                <a:solidFill>
                  <a:srgbClr val="E95E38"/>
                </a:solidFill>
                <a:sym typeface="Wingdings" panose="05000000000000000000" pitchFamily="2" charset="2"/>
              </a:rPr>
              <a:t>How to transport and </a:t>
            </a:r>
            <a:r>
              <a:rPr lang="fr-FR" b="1" dirty="0" err="1">
                <a:solidFill>
                  <a:srgbClr val="E95E38"/>
                </a:solidFill>
                <a:sym typeface="Wingdings" panose="05000000000000000000" pitchFamily="2" charset="2"/>
              </a:rPr>
              <a:t>deliver</a:t>
            </a:r>
            <a:r>
              <a:rPr lang="fr-FR" b="1" dirty="0">
                <a:solidFill>
                  <a:srgbClr val="E95E38"/>
                </a:solidFill>
                <a:sym typeface="Wingdings" panose="05000000000000000000" pitchFamily="2" charset="2"/>
              </a:rPr>
              <a:t> for </a:t>
            </a:r>
            <a:r>
              <a:rPr lang="fr-FR" b="1" dirty="0" err="1">
                <a:solidFill>
                  <a:srgbClr val="E95E38"/>
                </a:solidFill>
                <a:sym typeface="Wingdings" panose="05000000000000000000" pitchFamily="2" charset="2"/>
              </a:rPr>
              <a:t>such</a:t>
            </a:r>
            <a:r>
              <a:rPr lang="fr-FR" b="1" dirty="0">
                <a:solidFill>
                  <a:srgbClr val="E95E38"/>
                </a:solidFill>
                <a:sym typeface="Wingdings" panose="05000000000000000000" pitchFamily="2" charset="2"/>
              </a:rPr>
              <a:t> </a:t>
            </a:r>
            <a:r>
              <a:rPr lang="fr-FR" b="1" dirty="0" err="1">
                <a:solidFill>
                  <a:srgbClr val="E95E38"/>
                </a:solidFill>
                <a:sym typeface="Wingdings" panose="05000000000000000000" pitchFamily="2" charset="2"/>
              </a:rPr>
              <a:t>different</a:t>
            </a:r>
            <a:r>
              <a:rPr lang="fr-FR" b="1" dirty="0">
                <a:solidFill>
                  <a:srgbClr val="E95E38"/>
                </a:solidFill>
                <a:sym typeface="Wingdings" panose="05000000000000000000" pitchFamily="2" charset="2"/>
              </a:rPr>
              <a:t> applications?</a:t>
            </a:r>
            <a:endParaRPr lang="fr-FR" b="1" dirty="0"/>
          </a:p>
        </p:txBody>
      </p:sp>
      <p:sp>
        <p:nvSpPr>
          <p:cNvPr id="16" name="Titre 1"/>
          <p:cNvSpPr txBox="1">
            <a:spLocks/>
          </p:cNvSpPr>
          <p:nvPr/>
        </p:nvSpPr>
        <p:spPr>
          <a:xfrm>
            <a:off x="424962" y="8731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What is the matter? </a:t>
            </a:r>
            <a:endParaRPr lang="fr-FR" dirty="0"/>
          </a:p>
        </p:txBody>
      </p:sp>
      <p:graphicFrame>
        <p:nvGraphicFramePr>
          <p:cNvPr id="19" name="Tableau 7"/>
          <p:cNvGraphicFramePr>
            <a:graphicFrameLocks noGrp="1"/>
          </p:cNvGraphicFramePr>
          <p:nvPr>
            <p:extLst>
              <p:ext uri="{D42A27DB-BD31-4B8C-83A1-F6EECF244321}">
                <p14:modId xmlns:p14="http://schemas.microsoft.com/office/powerpoint/2010/main" val="1524823348"/>
              </p:ext>
            </p:extLst>
          </p:nvPr>
        </p:nvGraphicFramePr>
        <p:xfrm>
          <a:off x="426762" y="2359188"/>
          <a:ext cx="10993775" cy="2123440"/>
        </p:xfrm>
        <a:graphic>
          <a:graphicData uri="http://schemas.openxmlformats.org/drawingml/2006/table">
            <a:tbl>
              <a:tblPr firstRow="1" bandRow="1">
                <a:tableStyleId>{5C22544A-7EE6-4342-B048-85BDC9FD1C3A}</a:tableStyleId>
              </a:tblPr>
              <a:tblGrid>
                <a:gridCol w="2467521">
                  <a:extLst>
                    <a:ext uri="{9D8B030D-6E8A-4147-A177-3AD203B41FA5}">
                      <a16:colId xmlns:a16="http://schemas.microsoft.com/office/drawing/2014/main" val="1753010211"/>
                    </a:ext>
                  </a:extLst>
                </a:gridCol>
                <a:gridCol w="2694254">
                  <a:extLst>
                    <a:ext uri="{9D8B030D-6E8A-4147-A177-3AD203B41FA5}">
                      <a16:colId xmlns:a16="http://schemas.microsoft.com/office/drawing/2014/main" val="2636825133"/>
                    </a:ext>
                  </a:extLst>
                </a:gridCol>
                <a:gridCol w="5832000">
                  <a:extLst>
                    <a:ext uri="{9D8B030D-6E8A-4147-A177-3AD203B41FA5}">
                      <a16:colId xmlns:a16="http://schemas.microsoft.com/office/drawing/2014/main" val="786044218"/>
                    </a:ext>
                  </a:extLst>
                </a:gridCol>
              </a:tblGrid>
              <a:tr h="370840">
                <a:tc>
                  <a:txBody>
                    <a:bodyPr/>
                    <a:lstStyle/>
                    <a:p>
                      <a:endParaRPr lang="fr-FR" dirty="0"/>
                    </a:p>
                  </a:txBody>
                  <a:tcPr>
                    <a:noFill/>
                  </a:tcPr>
                </a:tc>
                <a:tc>
                  <a:txBody>
                    <a:bodyPr/>
                    <a:lstStyle/>
                    <a:p>
                      <a:pPr algn="ctr"/>
                      <a:r>
                        <a:rPr lang="fr-FR" dirty="0"/>
                        <a:t>Distribution rate (kg/h)</a:t>
                      </a:r>
                    </a:p>
                  </a:txBody>
                  <a:tcPr>
                    <a:solidFill>
                      <a:srgbClr val="E95E38"/>
                    </a:solidFill>
                  </a:tcPr>
                </a:tc>
                <a:tc>
                  <a:txBody>
                    <a:bodyPr/>
                    <a:lstStyle/>
                    <a:p>
                      <a:r>
                        <a:rPr lang="fr-FR" dirty="0"/>
                        <a:t>Comment</a:t>
                      </a:r>
                    </a:p>
                  </a:txBody>
                  <a:tcPr>
                    <a:solidFill>
                      <a:srgbClr val="E95E38"/>
                    </a:solidFill>
                  </a:tcPr>
                </a:tc>
                <a:extLst>
                  <a:ext uri="{0D108BD9-81ED-4DB2-BD59-A6C34878D82A}">
                    <a16:rowId xmlns:a16="http://schemas.microsoft.com/office/drawing/2014/main" val="4102649506"/>
                  </a:ext>
                </a:extLst>
              </a:tr>
              <a:tr h="370840">
                <a:tc>
                  <a:txBody>
                    <a:bodyPr/>
                    <a:lstStyle/>
                    <a:p>
                      <a:r>
                        <a:rPr lang="fr-FR" dirty="0"/>
                        <a:t>Automotive</a:t>
                      </a:r>
                    </a:p>
                  </a:txBody>
                  <a:tcPr/>
                </a:tc>
                <a:tc>
                  <a:txBody>
                    <a:bodyPr/>
                    <a:lstStyle/>
                    <a:p>
                      <a:pPr algn="ctr"/>
                      <a:r>
                        <a:rPr lang="fr-FR" dirty="0"/>
                        <a:t>60</a:t>
                      </a:r>
                    </a:p>
                  </a:txBody>
                  <a:tcPr/>
                </a:tc>
                <a:tc>
                  <a:txBody>
                    <a:bodyPr/>
                    <a:lstStyle/>
                    <a:p>
                      <a:r>
                        <a:rPr lang="fr-FR" dirty="0"/>
                        <a:t>Mobile application </a:t>
                      </a:r>
                      <a:r>
                        <a:rPr lang="fr-FR" dirty="0">
                          <a:sym typeface="Wingdings" panose="05000000000000000000" pitchFamily="2" charset="2"/>
                        </a:rPr>
                        <a:t> </a:t>
                      </a:r>
                      <a:r>
                        <a:rPr lang="fr-FR" dirty="0" err="1">
                          <a:sym typeface="Wingdings" panose="05000000000000000000" pitchFamily="2" charset="2"/>
                        </a:rPr>
                        <a:t>constraints</a:t>
                      </a:r>
                      <a:r>
                        <a:rPr lang="fr-FR" dirty="0">
                          <a:sym typeface="Wingdings" panose="05000000000000000000" pitchFamily="2" charset="2"/>
                        </a:rPr>
                        <a:t> on </a:t>
                      </a:r>
                      <a:r>
                        <a:rPr lang="fr-FR" dirty="0" err="1">
                          <a:sym typeface="Wingdings" panose="05000000000000000000" pitchFamily="2" charset="2"/>
                        </a:rPr>
                        <a:t>weight</a:t>
                      </a:r>
                      <a:r>
                        <a:rPr lang="fr-FR" dirty="0">
                          <a:sym typeface="Wingdings" panose="05000000000000000000" pitchFamily="2" charset="2"/>
                        </a:rPr>
                        <a:t> and volume</a:t>
                      </a:r>
                      <a:endParaRPr lang="fr-FR" dirty="0"/>
                    </a:p>
                  </a:txBody>
                  <a:tcPr/>
                </a:tc>
                <a:extLst>
                  <a:ext uri="{0D108BD9-81ED-4DB2-BD59-A6C34878D82A}">
                    <a16:rowId xmlns:a16="http://schemas.microsoft.com/office/drawing/2014/main" val="3462852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Electrolyser</a:t>
                      </a:r>
                      <a:r>
                        <a:rPr lang="fr-FR" baseline="0" dirty="0"/>
                        <a:t> 10 MW</a:t>
                      </a:r>
                      <a:endParaRPr lang="fr-FR" dirty="0"/>
                    </a:p>
                  </a:txBody>
                  <a:tcPr/>
                </a:tc>
                <a:tc>
                  <a:txBody>
                    <a:bodyPr/>
                    <a:lstStyle/>
                    <a:p>
                      <a:pPr algn="ctr"/>
                      <a:r>
                        <a:rPr lang="fr-FR" dirty="0"/>
                        <a:t>300</a:t>
                      </a:r>
                    </a:p>
                  </a:txBody>
                  <a:tcPr/>
                </a:tc>
                <a:tc>
                  <a:txBody>
                    <a:bodyPr/>
                    <a:lstStyle/>
                    <a:p>
                      <a:r>
                        <a:rPr lang="fr-FR" dirty="0" err="1"/>
                        <a:t>Largest</a:t>
                      </a:r>
                      <a:r>
                        <a:rPr lang="fr-FR" dirty="0"/>
                        <a:t> electrolysers</a:t>
                      </a:r>
                      <a:r>
                        <a:rPr lang="fr-FR" baseline="0" dirty="0"/>
                        <a:t> </a:t>
                      </a:r>
                      <a:r>
                        <a:rPr lang="fr-FR" baseline="0" dirty="0" err="1"/>
                        <a:t>available</a:t>
                      </a:r>
                      <a:r>
                        <a:rPr lang="fr-FR" baseline="0" dirty="0"/>
                        <a:t> in 2019</a:t>
                      </a:r>
                      <a:endParaRPr lang="fr-FR" dirty="0"/>
                    </a:p>
                  </a:txBody>
                  <a:tcPr/>
                </a:tc>
                <a:extLst>
                  <a:ext uri="{0D108BD9-81ED-4DB2-BD59-A6C34878D82A}">
                    <a16:rowId xmlns:a16="http://schemas.microsoft.com/office/drawing/2014/main" val="3816650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Electrolyser</a:t>
                      </a:r>
                      <a:r>
                        <a:rPr lang="fr-FR" baseline="0" dirty="0"/>
                        <a:t> 100 MW</a:t>
                      </a:r>
                      <a:endParaRPr lang="fr-FR" dirty="0"/>
                    </a:p>
                  </a:txBody>
                  <a:tcPr/>
                </a:tc>
                <a:tc>
                  <a:txBody>
                    <a:bodyPr/>
                    <a:lstStyle/>
                    <a:p>
                      <a:pPr algn="ctr"/>
                      <a:r>
                        <a:rPr lang="fr-FR" dirty="0"/>
                        <a:t>3.000</a:t>
                      </a:r>
                    </a:p>
                  </a:txBody>
                  <a:tcPr/>
                </a:tc>
                <a:tc>
                  <a:txBody>
                    <a:bodyPr/>
                    <a:lstStyle/>
                    <a:p>
                      <a:r>
                        <a:rPr lang="fr-FR" dirty="0"/>
                        <a:t>In 2019, </a:t>
                      </a:r>
                      <a:r>
                        <a:rPr lang="fr-FR" dirty="0" err="1"/>
                        <a:t>only</a:t>
                      </a:r>
                      <a:r>
                        <a:rPr lang="fr-FR" baseline="0" dirty="0"/>
                        <a:t> on </a:t>
                      </a:r>
                      <a:r>
                        <a:rPr lang="fr-FR" baseline="0" dirty="0" err="1"/>
                        <a:t>paper</a:t>
                      </a:r>
                      <a:endParaRPr lang="fr-FR" dirty="0"/>
                    </a:p>
                  </a:txBody>
                  <a:tcPr/>
                </a:tc>
                <a:extLst>
                  <a:ext uri="{0D108BD9-81ED-4DB2-BD59-A6C34878D82A}">
                    <a16:rowId xmlns:a16="http://schemas.microsoft.com/office/drawing/2014/main" val="9427636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Refineries</a:t>
                      </a:r>
                      <a:endParaRPr lang="fr-FR" dirty="0"/>
                    </a:p>
                  </a:txBody>
                  <a:tcPr/>
                </a:tc>
                <a:tc>
                  <a:txBody>
                    <a:bodyPr/>
                    <a:lstStyle/>
                    <a:p>
                      <a:pPr algn="ctr"/>
                      <a:r>
                        <a:rPr lang="fr-FR" dirty="0"/>
                        <a:t>30.000</a:t>
                      </a:r>
                    </a:p>
                  </a:txBody>
                  <a:tcPr/>
                </a:tc>
                <a:tc>
                  <a:txBody>
                    <a:bodyPr/>
                    <a:lstStyle/>
                    <a:p>
                      <a:r>
                        <a:rPr lang="fr-FR" dirty="0" err="1"/>
                        <a:t>Presently</a:t>
                      </a:r>
                      <a:r>
                        <a:rPr lang="fr-FR" baseline="0" dirty="0"/>
                        <a:t> </a:t>
                      </a:r>
                      <a:r>
                        <a:rPr lang="fr-FR" baseline="0" dirty="0" err="1"/>
                        <a:t>produced</a:t>
                      </a:r>
                      <a:r>
                        <a:rPr lang="fr-FR" baseline="0" dirty="0"/>
                        <a:t> by </a:t>
                      </a:r>
                      <a:r>
                        <a:rPr lang="fr-FR" baseline="0" dirty="0" err="1"/>
                        <a:t>hydrocarbons</a:t>
                      </a:r>
                      <a:r>
                        <a:rPr lang="fr-FR" baseline="0" dirty="0"/>
                        <a:t> reforming in</a:t>
                      </a:r>
                    </a:p>
                    <a:p>
                      <a:r>
                        <a:rPr lang="fr-FR" baseline="0" dirty="0"/>
                        <a:t>large </a:t>
                      </a:r>
                      <a:r>
                        <a:rPr lang="fr-FR" baseline="0" dirty="0" err="1"/>
                        <a:t>chemical</a:t>
                      </a:r>
                      <a:r>
                        <a:rPr lang="fr-FR" baseline="0" dirty="0"/>
                        <a:t> plants</a:t>
                      </a:r>
                      <a:endParaRPr lang="fr-FR" dirty="0"/>
                    </a:p>
                  </a:txBody>
                  <a:tcPr/>
                </a:tc>
                <a:extLst>
                  <a:ext uri="{0D108BD9-81ED-4DB2-BD59-A6C34878D82A}">
                    <a16:rowId xmlns:a16="http://schemas.microsoft.com/office/drawing/2014/main" val="2132760178"/>
                  </a:ext>
                </a:extLst>
              </a:tr>
            </a:tbl>
          </a:graphicData>
        </a:graphic>
      </p:graphicFrame>
    </p:spTree>
    <p:extLst>
      <p:ext uri="{BB962C8B-B14F-4D97-AF65-F5344CB8AC3E}">
        <p14:creationId xmlns:p14="http://schemas.microsoft.com/office/powerpoint/2010/main" val="179550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Physical properties of hydrogen</a:t>
            </a:r>
            <a:endParaRPr lang="fr-FR" dirty="0"/>
          </a:p>
        </p:txBody>
      </p:sp>
      <p:sp>
        <p:nvSpPr>
          <p:cNvPr id="16"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At STP, </a:t>
            </a:r>
            <a:r>
              <a:rPr lang="fr-FR" dirty="0" err="1"/>
              <a:t>compared</a:t>
            </a:r>
            <a:r>
              <a:rPr lang="fr-FR" dirty="0"/>
              <a:t> </a:t>
            </a:r>
            <a:r>
              <a:rPr lang="fr-FR" dirty="0" err="1"/>
              <a:t>with</a:t>
            </a:r>
            <a:r>
              <a:rPr lang="fr-FR" dirty="0"/>
              <a:t> </a:t>
            </a:r>
            <a:r>
              <a:rPr lang="fr-FR" dirty="0" err="1"/>
              <a:t>other</a:t>
            </a:r>
            <a:r>
              <a:rPr lang="fr-FR" dirty="0"/>
              <a:t> fuels, </a:t>
            </a:r>
            <a:r>
              <a:rPr lang="fr-FR" dirty="0" err="1"/>
              <a:t>hydrogen</a:t>
            </a:r>
            <a:r>
              <a:rPr lang="fr-FR" dirty="0"/>
              <a:t> has a high </a:t>
            </a:r>
            <a:r>
              <a:rPr lang="fr-FR" dirty="0" err="1"/>
              <a:t>energy</a:t>
            </a:r>
            <a:r>
              <a:rPr lang="fr-FR" dirty="0"/>
              <a:t> </a:t>
            </a:r>
            <a:r>
              <a:rPr lang="fr-FR" dirty="0" err="1"/>
              <a:t>density</a:t>
            </a:r>
            <a:r>
              <a:rPr lang="fr-FR" dirty="0"/>
              <a:t> per </a:t>
            </a:r>
            <a:r>
              <a:rPr lang="fr-FR" dirty="0" err="1"/>
              <a:t>weight</a:t>
            </a:r>
            <a:r>
              <a:rPr lang="fr-FR" dirty="0"/>
              <a:t> but </a:t>
            </a:r>
            <a:r>
              <a:rPr lang="fr-FR" dirty="0" err="1"/>
              <a:t>low</a:t>
            </a:r>
            <a:r>
              <a:rPr lang="fr-FR" dirty="0"/>
              <a:t> </a:t>
            </a:r>
            <a:r>
              <a:rPr lang="fr-FR" dirty="0" err="1"/>
              <a:t>energy</a:t>
            </a:r>
            <a:r>
              <a:rPr lang="fr-FR" dirty="0"/>
              <a:t> </a:t>
            </a:r>
            <a:r>
              <a:rPr lang="fr-FR" dirty="0" err="1"/>
              <a:t>density</a:t>
            </a:r>
            <a:r>
              <a:rPr lang="fr-FR" dirty="0"/>
              <a:t> per volume</a:t>
            </a:r>
          </a:p>
          <a:p>
            <a:endParaRPr lang="fr-FR" dirty="0"/>
          </a:p>
          <a:p>
            <a:endParaRPr lang="fr-FR" dirty="0"/>
          </a:p>
          <a:p>
            <a:endParaRPr lang="fr-FR" dirty="0"/>
          </a:p>
          <a:p>
            <a:endParaRPr lang="fr-FR" dirty="0"/>
          </a:p>
          <a:p>
            <a:endParaRPr lang="fr-FR" dirty="0"/>
          </a:p>
          <a:p>
            <a:pPr marL="0" indent="0">
              <a:buFont typeface="Arial" panose="020B0604020202020204" pitchFamily="34" charset="0"/>
              <a:buNone/>
            </a:pPr>
            <a:r>
              <a:rPr lang="fr-FR" b="1" dirty="0">
                <a:solidFill>
                  <a:srgbClr val="E95E38"/>
                </a:solidFill>
                <a:sym typeface="Wingdings" panose="05000000000000000000" pitchFamily="2" charset="2"/>
              </a:rPr>
              <a:t> How to deal </a:t>
            </a:r>
            <a:r>
              <a:rPr lang="fr-FR" b="1" dirty="0" err="1">
                <a:solidFill>
                  <a:srgbClr val="E95E38"/>
                </a:solidFill>
                <a:sym typeface="Wingdings" panose="05000000000000000000" pitchFamily="2" charset="2"/>
              </a:rPr>
              <a:t>with</a:t>
            </a:r>
            <a:r>
              <a:rPr lang="fr-FR" b="1" dirty="0">
                <a:solidFill>
                  <a:srgbClr val="E95E38"/>
                </a:solidFill>
                <a:sym typeface="Wingdings" panose="05000000000000000000" pitchFamily="2" charset="2"/>
              </a:rPr>
              <a:t> </a:t>
            </a:r>
            <a:r>
              <a:rPr lang="fr-FR" b="1" dirty="0" err="1">
                <a:solidFill>
                  <a:srgbClr val="E95E38"/>
                </a:solidFill>
                <a:sym typeface="Wingdings" panose="05000000000000000000" pitchFamily="2" charset="2"/>
              </a:rPr>
              <a:t>such</a:t>
            </a:r>
            <a:r>
              <a:rPr lang="fr-FR" b="1" dirty="0">
                <a:solidFill>
                  <a:srgbClr val="E95E38"/>
                </a:solidFill>
                <a:sym typeface="Wingdings" panose="05000000000000000000" pitchFamily="2" charset="2"/>
              </a:rPr>
              <a:t> </a:t>
            </a:r>
            <a:r>
              <a:rPr lang="fr-FR" b="1" dirty="0" err="1">
                <a:solidFill>
                  <a:srgbClr val="E95E38"/>
                </a:solidFill>
                <a:sym typeface="Wingdings" panose="05000000000000000000" pitchFamily="2" charset="2"/>
              </a:rPr>
              <a:t>low</a:t>
            </a:r>
            <a:r>
              <a:rPr lang="fr-FR" b="1" dirty="0">
                <a:solidFill>
                  <a:srgbClr val="E95E38"/>
                </a:solidFill>
                <a:sym typeface="Wingdings" panose="05000000000000000000" pitchFamily="2" charset="2"/>
              </a:rPr>
              <a:t> </a:t>
            </a:r>
            <a:r>
              <a:rPr lang="fr-FR" b="1" dirty="0" err="1">
                <a:solidFill>
                  <a:srgbClr val="E95E38"/>
                </a:solidFill>
                <a:sym typeface="Wingdings" panose="05000000000000000000" pitchFamily="2" charset="2"/>
              </a:rPr>
              <a:t>energy</a:t>
            </a:r>
            <a:r>
              <a:rPr lang="fr-FR" b="1" dirty="0">
                <a:solidFill>
                  <a:srgbClr val="E95E38"/>
                </a:solidFill>
                <a:sym typeface="Wingdings" panose="05000000000000000000" pitchFamily="2" charset="2"/>
              </a:rPr>
              <a:t> </a:t>
            </a:r>
            <a:r>
              <a:rPr lang="fr-FR" b="1" dirty="0" err="1">
                <a:solidFill>
                  <a:srgbClr val="E95E38"/>
                </a:solidFill>
                <a:sym typeface="Wingdings" panose="05000000000000000000" pitchFamily="2" charset="2"/>
              </a:rPr>
              <a:t>density</a:t>
            </a:r>
            <a:r>
              <a:rPr lang="fr-FR" b="1" dirty="0">
                <a:solidFill>
                  <a:srgbClr val="E95E38"/>
                </a:solidFill>
                <a:sym typeface="Wingdings" panose="05000000000000000000" pitchFamily="2" charset="2"/>
              </a:rPr>
              <a:t> per volume?</a:t>
            </a:r>
            <a:endParaRPr lang="fr-FR" b="1" dirty="0"/>
          </a:p>
          <a:p>
            <a:endParaRPr lang="fr-FR" dirty="0"/>
          </a:p>
          <a:p>
            <a:endParaRPr lang="fr-FR" dirty="0"/>
          </a:p>
        </p:txBody>
      </p:sp>
      <p:graphicFrame>
        <p:nvGraphicFramePr>
          <p:cNvPr id="19" name="Tableau 6"/>
          <p:cNvGraphicFramePr>
            <a:graphicFrameLocks noGrp="1"/>
          </p:cNvGraphicFramePr>
          <p:nvPr/>
        </p:nvGraphicFramePr>
        <p:xfrm>
          <a:off x="2496001" y="2853000"/>
          <a:ext cx="7542405" cy="1737360"/>
        </p:xfrm>
        <a:graphic>
          <a:graphicData uri="http://schemas.openxmlformats.org/drawingml/2006/table">
            <a:tbl>
              <a:tblPr firstRow="1" bandRow="1">
                <a:tableStyleId>{5C22544A-7EE6-4342-B048-85BDC9FD1C3A}</a:tableStyleId>
              </a:tblPr>
              <a:tblGrid>
                <a:gridCol w="2514135">
                  <a:extLst>
                    <a:ext uri="{9D8B030D-6E8A-4147-A177-3AD203B41FA5}">
                      <a16:colId xmlns:a16="http://schemas.microsoft.com/office/drawing/2014/main" val="2535122962"/>
                    </a:ext>
                  </a:extLst>
                </a:gridCol>
                <a:gridCol w="2514135">
                  <a:extLst>
                    <a:ext uri="{9D8B030D-6E8A-4147-A177-3AD203B41FA5}">
                      <a16:colId xmlns:a16="http://schemas.microsoft.com/office/drawing/2014/main" val="887957239"/>
                    </a:ext>
                  </a:extLst>
                </a:gridCol>
                <a:gridCol w="2514135">
                  <a:extLst>
                    <a:ext uri="{9D8B030D-6E8A-4147-A177-3AD203B41FA5}">
                      <a16:colId xmlns:a16="http://schemas.microsoft.com/office/drawing/2014/main" val="2169012624"/>
                    </a:ext>
                  </a:extLst>
                </a:gridCol>
              </a:tblGrid>
              <a:tr h="508602">
                <a:tc>
                  <a:txBody>
                    <a:bodyPr/>
                    <a:lstStyle/>
                    <a:p>
                      <a:endParaRPr lang="fr-FR" sz="1800" dirty="0"/>
                    </a:p>
                  </a:txBody>
                  <a:tcPr>
                    <a:solidFill>
                      <a:schemeClr val="bg1"/>
                    </a:solidFill>
                  </a:tcPr>
                </a:tc>
                <a:tc>
                  <a:txBody>
                    <a:bodyPr/>
                    <a:lstStyle/>
                    <a:p>
                      <a:pPr algn="ctr"/>
                      <a:r>
                        <a:rPr lang="fr-FR" sz="1800" dirty="0" err="1"/>
                        <a:t>energy</a:t>
                      </a:r>
                      <a:r>
                        <a:rPr lang="fr-FR" sz="1800" dirty="0"/>
                        <a:t> </a:t>
                      </a:r>
                      <a:r>
                        <a:rPr lang="fr-FR" sz="1800" dirty="0" err="1"/>
                        <a:t>density</a:t>
                      </a:r>
                      <a:r>
                        <a:rPr lang="fr-FR" sz="1800" dirty="0"/>
                        <a:t> per </a:t>
                      </a:r>
                      <a:r>
                        <a:rPr lang="fr-FR" sz="1800" dirty="0" err="1"/>
                        <a:t>weight</a:t>
                      </a:r>
                      <a:r>
                        <a:rPr lang="fr-FR" sz="1800" dirty="0"/>
                        <a:t> (kWh/kg)</a:t>
                      </a:r>
                    </a:p>
                  </a:txBody>
                  <a:tcPr>
                    <a:solidFill>
                      <a:srgbClr val="E95E38"/>
                    </a:solidFill>
                  </a:tcPr>
                </a:tc>
                <a:tc>
                  <a:txBody>
                    <a:bodyPr/>
                    <a:lstStyle/>
                    <a:p>
                      <a:pPr algn="ctr"/>
                      <a:r>
                        <a:rPr lang="fr-FR" sz="1800" dirty="0" err="1"/>
                        <a:t>energy</a:t>
                      </a:r>
                      <a:r>
                        <a:rPr lang="fr-FR" sz="1800" dirty="0"/>
                        <a:t> </a:t>
                      </a:r>
                      <a:r>
                        <a:rPr lang="fr-FR" sz="1800" dirty="0" err="1"/>
                        <a:t>density</a:t>
                      </a:r>
                      <a:r>
                        <a:rPr lang="fr-FR" sz="1800" dirty="0"/>
                        <a:t> per volume (kWh/m3)</a:t>
                      </a:r>
                    </a:p>
                  </a:txBody>
                  <a:tcPr>
                    <a:solidFill>
                      <a:srgbClr val="E95E38"/>
                    </a:solidFill>
                  </a:tcPr>
                </a:tc>
                <a:extLst>
                  <a:ext uri="{0D108BD9-81ED-4DB2-BD59-A6C34878D82A}">
                    <a16:rowId xmlns:a16="http://schemas.microsoft.com/office/drawing/2014/main" val="715325611"/>
                  </a:ext>
                </a:extLst>
              </a:tr>
              <a:tr h="294666">
                <a:tc>
                  <a:txBody>
                    <a:bodyPr/>
                    <a:lstStyle/>
                    <a:p>
                      <a:r>
                        <a:rPr lang="fr-FR" sz="1800" b="1" dirty="0" err="1"/>
                        <a:t>Hydrogen</a:t>
                      </a:r>
                      <a:r>
                        <a:rPr lang="fr-FR" sz="1800" b="1" dirty="0"/>
                        <a:t> (H</a:t>
                      </a:r>
                      <a:r>
                        <a:rPr lang="fr-FR" sz="1800" b="1" baseline="-25000" dirty="0"/>
                        <a:t>2</a:t>
                      </a:r>
                      <a:r>
                        <a:rPr lang="fr-FR" sz="1600" b="1" baseline="0" dirty="0"/>
                        <a:t>) @STP</a:t>
                      </a:r>
                      <a:endParaRPr lang="fr-FR" sz="1800" b="1" baseline="0" dirty="0"/>
                    </a:p>
                  </a:txBody>
                  <a:tcPr/>
                </a:tc>
                <a:tc>
                  <a:txBody>
                    <a:bodyPr/>
                    <a:lstStyle/>
                    <a:p>
                      <a:pPr algn="ctr"/>
                      <a:r>
                        <a:rPr lang="fr-FR" sz="1800" b="1" dirty="0"/>
                        <a:t>33.3</a:t>
                      </a:r>
                    </a:p>
                  </a:txBody>
                  <a:tcPr/>
                </a:tc>
                <a:tc>
                  <a:txBody>
                    <a:bodyPr/>
                    <a:lstStyle/>
                    <a:p>
                      <a:pPr algn="ctr"/>
                      <a:r>
                        <a:rPr lang="fr-FR" sz="1800" b="1" dirty="0"/>
                        <a:t>2.99</a:t>
                      </a:r>
                    </a:p>
                  </a:txBody>
                  <a:tcPr/>
                </a:tc>
                <a:extLst>
                  <a:ext uri="{0D108BD9-81ED-4DB2-BD59-A6C34878D82A}">
                    <a16:rowId xmlns:a16="http://schemas.microsoft.com/office/drawing/2014/main" val="1359344585"/>
                  </a:ext>
                </a:extLst>
              </a:tr>
              <a:tr h="294666">
                <a:tc>
                  <a:txBody>
                    <a:bodyPr/>
                    <a:lstStyle/>
                    <a:p>
                      <a:r>
                        <a:rPr lang="fr-FR" sz="1800" dirty="0" err="1">
                          <a:solidFill>
                            <a:schemeClr val="tx1">
                              <a:lumMod val="65000"/>
                              <a:lumOff val="35000"/>
                            </a:schemeClr>
                          </a:solidFill>
                        </a:rPr>
                        <a:t>Methane</a:t>
                      </a:r>
                      <a:r>
                        <a:rPr lang="fr-FR" sz="1800" dirty="0">
                          <a:solidFill>
                            <a:schemeClr val="tx1">
                              <a:lumMod val="65000"/>
                              <a:lumOff val="35000"/>
                            </a:schemeClr>
                          </a:solidFill>
                        </a:rPr>
                        <a:t> (CH</a:t>
                      </a:r>
                      <a:r>
                        <a:rPr lang="fr-FR" sz="1800" baseline="-25000" dirty="0">
                          <a:solidFill>
                            <a:schemeClr val="tx1">
                              <a:lumMod val="65000"/>
                              <a:lumOff val="35000"/>
                            </a:schemeClr>
                          </a:solidFill>
                        </a:rPr>
                        <a:t>4</a:t>
                      </a:r>
                      <a:r>
                        <a:rPr lang="fr-FR" sz="1800" dirty="0">
                          <a:solidFill>
                            <a:schemeClr val="tx1">
                              <a:lumMod val="65000"/>
                              <a:lumOff val="35000"/>
                            </a:schemeClr>
                          </a:solidFill>
                        </a:rPr>
                        <a:t>) @STP</a:t>
                      </a:r>
                    </a:p>
                  </a:txBody>
                  <a:tcPr/>
                </a:tc>
                <a:tc>
                  <a:txBody>
                    <a:bodyPr/>
                    <a:lstStyle/>
                    <a:p>
                      <a:pPr algn="ctr"/>
                      <a:r>
                        <a:rPr lang="fr-FR" sz="1800" dirty="0">
                          <a:solidFill>
                            <a:schemeClr val="tx1">
                              <a:lumMod val="65000"/>
                              <a:lumOff val="35000"/>
                            </a:schemeClr>
                          </a:solidFill>
                        </a:rPr>
                        <a:t>15.4</a:t>
                      </a:r>
                    </a:p>
                  </a:txBody>
                  <a:tcPr/>
                </a:tc>
                <a:tc>
                  <a:txBody>
                    <a:bodyPr/>
                    <a:lstStyle/>
                    <a:p>
                      <a:pPr algn="ctr"/>
                      <a:r>
                        <a:rPr lang="fr-FR" sz="1800" dirty="0">
                          <a:solidFill>
                            <a:schemeClr val="tx1">
                              <a:lumMod val="65000"/>
                              <a:lumOff val="35000"/>
                            </a:schemeClr>
                          </a:solidFill>
                        </a:rPr>
                        <a:t>10.5</a:t>
                      </a:r>
                    </a:p>
                  </a:txBody>
                  <a:tcPr/>
                </a:tc>
                <a:extLst>
                  <a:ext uri="{0D108BD9-81ED-4DB2-BD59-A6C34878D82A}">
                    <a16:rowId xmlns:a16="http://schemas.microsoft.com/office/drawing/2014/main" val="841410400"/>
                  </a:ext>
                </a:extLst>
              </a:tr>
              <a:tr h="294666">
                <a:tc>
                  <a:txBody>
                    <a:bodyPr/>
                    <a:lstStyle/>
                    <a:p>
                      <a:r>
                        <a:rPr lang="fr-FR" sz="1800" dirty="0" err="1">
                          <a:solidFill>
                            <a:schemeClr val="tx1">
                              <a:lumMod val="65000"/>
                              <a:lumOff val="35000"/>
                            </a:schemeClr>
                          </a:solidFill>
                        </a:rPr>
                        <a:t>Gasohol</a:t>
                      </a:r>
                      <a:r>
                        <a:rPr lang="fr-FR" sz="1800" dirty="0">
                          <a:solidFill>
                            <a:schemeClr val="tx1">
                              <a:lumMod val="65000"/>
                              <a:lumOff val="35000"/>
                            </a:schemeClr>
                          </a:solidFill>
                        </a:rPr>
                        <a:t> E85</a:t>
                      </a:r>
                    </a:p>
                  </a:txBody>
                  <a:tcPr/>
                </a:tc>
                <a:tc>
                  <a:txBody>
                    <a:bodyPr/>
                    <a:lstStyle/>
                    <a:p>
                      <a:pPr algn="ctr"/>
                      <a:r>
                        <a:rPr lang="fr-FR" sz="1800" dirty="0">
                          <a:solidFill>
                            <a:schemeClr val="tx1">
                              <a:lumMod val="65000"/>
                              <a:lumOff val="35000"/>
                            </a:schemeClr>
                          </a:solidFill>
                        </a:rPr>
                        <a:t>9.19</a:t>
                      </a:r>
                    </a:p>
                  </a:txBody>
                  <a:tcPr/>
                </a:tc>
                <a:tc>
                  <a:txBody>
                    <a:bodyPr/>
                    <a:lstStyle/>
                    <a:p>
                      <a:pPr algn="ctr"/>
                      <a:r>
                        <a:rPr lang="fr-FR" sz="1800" dirty="0">
                          <a:solidFill>
                            <a:schemeClr val="tx1">
                              <a:lumMod val="65000"/>
                              <a:lumOff val="35000"/>
                            </a:schemeClr>
                          </a:solidFill>
                        </a:rPr>
                        <a:t>7125</a:t>
                      </a:r>
                    </a:p>
                  </a:txBody>
                  <a:tcPr/>
                </a:tc>
                <a:extLst>
                  <a:ext uri="{0D108BD9-81ED-4DB2-BD59-A6C34878D82A}">
                    <a16:rowId xmlns:a16="http://schemas.microsoft.com/office/drawing/2014/main" val="1204226234"/>
                  </a:ext>
                </a:extLst>
              </a:tr>
            </a:tbl>
          </a:graphicData>
        </a:graphic>
      </p:graphicFrame>
    </p:spTree>
    <p:extLst>
      <p:ext uri="{BB962C8B-B14F-4D97-AF65-F5344CB8AC3E}">
        <p14:creationId xmlns:p14="http://schemas.microsoft.com/office/powerpoint/2010/main" val="167467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Hydrogen transportation and delivery</a:t>
            </a:r>
            <a:endParaRPr lang="fr-FR" dirty="0"/>
          </a:p>
        </p:txBody>
      </p:sp>
      <p:sp>
        <p:nvSpPr>
          <p:cNvPr id="16"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Presently hydrogen is mostly produced by hydrocarbon reforming in large chemical plants</a:t>
            </a:r>
          </a:p>
          <a:p>
            <a:endParaRPr lang="en-GB" dirty="0"/>
          </a:p>
          <a:p>
            <a:r>
              <a:rPr lang="en-GB" dirty="0"/>
              <a:t>Due to this concentrated process, the hydrogen is either:</a:t>
            </a:r>
          </a:p>
          <a:p>
            <a:pPr lvl="1"/>
            <a:r>
              <a:rPr lang="en-GB" dirty="0"/>
              <a:t>Consumed on site </a:t>
            </a:r>
            <a:r>
              <a:rPr lang="en-GB" sz="1800" dirty="0"/>
              <a:t>(55 Mt/y for an overall consumption of 60 Mt)</a:t>
            </a:r>
            <a:endParaRPr lang="en-GB" dirty="0"/>
          </a:p>
          <a:p>
            <a:pPr lvl="1"/>
            <a:r>
              <a:rPr lang="en-GB" dirty="0"/>
              <a:t>Transported by pipeline</a:t>
            </a:r>
          </a:p>
          <a:p>
            <a:pPr lvl="1"/>
            <a:r>
              <a:rPr lang="en-GB" dirty="0"/>
              <a:t>Transported by road </a:t>
            </a:r>
            <a:r>
              <a:rPr lang="en-GB" sz="1800" dirty="0"/>
              <a:t>(in gas or liquid form)</a:t>
            </a:r>
          </a:p>
        </p:txBody>
      </p:sp>
    </p:spTree>
    <p:extLst>
      <p:ext uri="{BB962C8B-B14F-4D97-AF65-F5344CB8AC3E}">
        <p14:creationId xmlns:p14="http://schemas.microsoft.com/office/powerpoint/2010/main" val="345982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Hydrogen pipelines</a:t>
            </a:r>
            <a:endParaRPr lang="fr-FR" dirty="0"/>
          </a:p>
        </p:txBody>
      </p:sp>
      <p:sp>
        <p:nvSpPr>
          <p:cNvPr id="16" name="Espace réservé du contenu 2"/>
          <p:cNvSpPr txBox="1">
            <a:spLocks/>
          </p:cNvSpPr>
          <p:nvPr/>
        </p:nvSpPr>
        <p:spPr>
          <a:xfrm>
            <a:off x="609600" y="1412877"/>
            <a:ext cx="10972800" cy="288012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accent6"/>
                </a:solidFill>
              </a:rPr>
              <a:t>“ Transporting gaseous hydrogen via existing pipelines is a </a:t>
            </a:r>
            <a:r>
              <a:rPr lang="en-US" sz="1600" b="1" i="1" dirty="0">
                <a:solidFill>
                  <a:srgbClr val="C00000"/>
                </a:solidFill>
              </a:rPr>
              <a:t>low-cost option for delivering large volumes of hydrogen</a:t>
            </a:r>
            <a:r>
              <a:rPr lang="en-US" sz="1600" i="1" dirty="0">
                <a:solidFill>
                  <a:schemeClr val="accent6"/>
                </a:solidFill>
              </a:rPr>
              <a:t>. The high initial capital costs of new pipeline construction constitute a major barrier to expanding hydrogen pipeline delivery infrastructure. Research today therefore focuses on overcoming technical concerns related to pipeline transmission, including:</a:t>
            </a:r>
          </a:p>
          <a:p>
            <a:r>
              <a:rPr lang="en-US" sz="1600" i="1" dirty="0">
                <a:solidFill>
                  <a:schemeClr val="accent6"/>
                </a:solidFill>
              </a:rPr>
              <a:t>The potential for hydrogen to </a:t>
            </a:r>
            <a:r>
              <a:rPr lang="en-US" sz="1600" i="1" dirty="0" err="1">
                <a:solidFill>
                  <a:schemeClr val="accent6"/>
                </a:solidFill>
              </a:rPr>
              <a:t>embrittle</a:t>
            </a:r>
            <a:r>
              <a:rPr lang="en-US" sz="1600" i="1" dirty="0">
                <a:solidFill>
                  <a:schemeClr val="accent6"/>
                </a:solidFill>
              </a:rPr>
              <a:t> the steel and welds used to fabricate the pipelines</a:t>
            </a:r>
          </a:p>
          <a:p>
            <a:r>
              <a:rPr lang="en-US" sz="1600" i="1" dirty="0">
                <a:solidFill>
                  <a:schemeClr val="accent6"/>
                </a:solidFill>
              </a:rPr>
              <a:t>The need to control hydrogen permeation and leaks</a:t>
            </a:r>
          </a:p>
          <a:p>
            <a:r>
              <a:rPr lang="en-US" sz="1600" i="1" dirty="0">
                <a:solidFill>
                  <a:schemeClr val="accent6"/>
                </a:solidFill>
              </a:rPr>
              <a:t>The need for lower cost, more reliable, and more durable hydrogen compression technology.</a:t>
            </a:r>
          </a:p>
          <a:p>
            <a:pPr marL="0" indent="0">
              <a:spcBef>
                <a:spcPts val="1200"/>
              </a:spcBef>
              <a:buFont typeface="Arial" panose="020B0604020202020204" pitchFamily="34" charset="0"/>
              <a:buNone/>
            </a:pPr>
            <a:r>
              <a:rPr lang="en-US" sz="1600" i="1" dirty="0">
                <a:solidFill>
                  <a:schemeClr val="accent6"/>
                </a:solidFill>
              </a:rPr>
              <a:t>Potential solutions include using </a:t>
            </a:r>
            <a:r>
              <a:rPr lang="en-US" sz="1600" i="1" dirty="0" err="1">
                <a:solidFill>
                  <a:schemeClr val="accent6"/>
                </a:solidFill>
              </a:rPr>
              <a:t>fibre</a:t>
            </a:r>
            <a:r>
              <a:rPr lang="en-US" sz="1600" i="1" dirty="0">
                <a:solidFill>
                  <a:schemeClr val="accent6"/>
                </a:solidFill>
              </a:rPr>
              <a:t> reinforced polymer (FRP) pipelines for hydrogen distribution. The installation costs for FRP pipelines are about 20% less than that of steel pipelines because the FRP can be obtained in sections that are much longer than steel, minimizing welding requirements.”</a:t>
            </a:r>
          </a:p>
          <a:p>
            <a:pPr marL="0" indent="0">
              <a:spcBef>
                <a:spcPts val="1200"/>
              </a:spcBef>
              <a:buFont typeface="Arial" panose="020B0604020202020204" pitchFamily="34" charset="0"/>
              <a:buNone/>
            </a:pPr>
            <a:r>
              <a:rPr lang="en-GB" sz="1600" dirty="0"/>
              <a:t>Source: US Dept. of Energy - </a:t>
            </a:r>
            <a:r>
              <a:rPr lang="en-GB" sz="1600" dirty="0">
                <a:hlinkClick r:id="rId10"/>
              </a:rPr>
              <a:t>https://www.energy.gov/eere/fuelcells/hydrogen-pipelines</a:t>
            </a:r>
            <a:r>
              <a:rPr lang="en-GB" sz="1600" dirty="0"/>
              <a:t> </a:t>
            </a:r>
          </a:p>
          <a:p>
            <a:pPr marL="0" indent="0">
              <a:spcBef>
                <a:spcPts val="1200"/>
              </a:spcBef>
              <a:buFont typeface="Arial" panose="020B0604020202020204" pitchFamily="34" charset="0"/>
              <a:buNone/>
            </a:pPr>
            <a:r>
              <a:rPr lang="en-US" sz="1600" i="1" dirty="0">
                <a:solidFill>
                  <a:schemeClr val="accent6"/>
                </a:solidFill>
              </a:rPr>
              <a:t>“Larger volumes” </a:t>
            </a:r>
            <a:r>
              <a:rPr lang="en-US" sz="1600" dirty="0"/>
              <a:t>: &gt;10.000 m</a:t>
            </a:r>
            <a:r>
              <a:rPr lang="en-US" sz="1600" baseline="30000" dirty="0"/>
              <a:t>3</a:t>
            </a:r>
            <a:r>
              <a:rPr lang="en-US" sz="1600" dirty="0"/>
              <a:t>/h under 100 bar (typically 40 or 70 bar)</a:t>
            </a:r>
          </a:p>
          <a:p>
            <a:pPr marL="0" indent="0">
              <a:buFont typeface="Arial" panose="020B0604020202020204" pitchFamily="34" charset="0"/>
              <a:buNone/>
            </a:pPr>
            <a:endParaRPr lang="fr-FR" sz="1600" i="1" dirty="0">
              <a:solidFill>
                <a:schemeClr val="accent6"/>
              </a:solidFill>
            </a:endParaRPr>
          </a:p>
        </p:txBody>
      </p:sp>
    </p:spTree>
    <p:extLst>
      <p:ext uri="{BB962C8B-B14F-4D97-AF65-F5344CB8AC3E}">
        <p14:creationId xmlns:p14="http://schemas.microsoft.com/office/powerpoint/2010/main" val="137792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Hydrogen pipelines</a:t>
            </a:r>
            <a:endParaRPr lang="fr-FR" dirty="0"/>
          </a:p>
        </p:txBody>
      </p:sp>
      <p:pic>
        <p:nvPicPr>
          <p:cNvPr id="18" name="Image 6"/>
          <p:cNvPicPr>
            <a:picLocks noChangeAspect="1"/>
          </p:cNvPicPr>
          <p:nvPr/>
        </p:nvPicPr>
        <p:blipFill>
          <a:blip r:embed="rId10"/>
          <a:stretch>
            <a:fillRect/>
          </a:stretch>
        </p:blipFill>
        <p:spPr>
          <a:xfrm>
            <a:off x="609600" y="1372569"/>
            <a:ext cx="8071505" cy="4174823"/>
          </a:xfrm>
          <a:prstGeom prst="rect">
            <a:avLst/>
          </a:prstGeom>
          <a:ln>
            <a:solidFill>
              <a:schemeClr val="tx1"/>
            </a:solidFill>
          </a:ln>
        </p:spPr>
      </p:pic>
      <p:sp>
        <p:nvSpPr>
          <p:cNvPr id="19" name="Espace réservé du contenu 2"/>
          <p:cNvSpPr txBox="1">
            <a:spLocks/>
          </p:cNvSpPr>
          <p:nvPr/>
        </p:nvSpPr>
        <p:spPr>
          <a:xfrm>
            <a:off x="8832000" y="1412876"/>
            <a:ext cx="2750400" cy="4248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i="1" dirty="0"/>
              <a:t>Example of hydrogen network owned and operated by Air Liquide</a:t>
            </a:r>
          </a:p>
          <a:p>
            <a:pPr marL="0" indent="0">
              <a:buFont typeface="Arial" panose="020B0604020202020204" pitchFamily="34" charset="0"/>
              <a:buNone/>
            </a:pPr>
            <a:r>
              <a:rPr lang="en-GB" sz="1600" i="1" dirty="0"/>
              <a:t>240 km, annual capacity of 250 Millions of Nm</a:t>
            </a:r>
            <a:r>
              <a:rPr lang="en-GB" sz="1600" i="1" baseline="30000" dirty="0"/>
              <a:t>3</a:t>
            </a:r>
            <a:r>
              <a:rPr lang="en-GB" sz="1600" i="1" dirty="0"/>
              <a:t> </a:t>
            </a:r>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dirty="0"/>
              <a:t>3000 km of hydrogen pipelines exist in Europe, North America, China, Japan and Singapore</a:t>
            </a:r>
          </a:p>
          <a:p>
            <a:pPr marL="0" indent="0">
              <a:buFont typeface="Arial" panose="020B0604020202020204" pitchFamily="34" charset="0"/>
              <a:buNone/>
            </a:pPr>
            <a:endParaRPr lang="en-GB" sz="1600" dirty="0"/>
          </a:p>
        </p:txBody>
      </p:sp>
      <p:sp>
        <p:nvSpPr>
          <p:cNvPr id="20" name="ZoneTexte 10"/>
          <p:cNvSpPr txBox="1"/>
          <p:nvPr/>
        </p:nvSpPr>
        <p:spPr>
          <a:xfrm>
            <a:off x="2569901" y="5640560"/>
            <a:ext cx="6262099" cy="307777"/>
          </a:xfrm>
          <a:prstGeom prst="rect">
            <a:avLst/>
          </a:prstGeom>
          <a:noFill/>
        </p:spPr>
        <p:txBody>
          <a:bodyPr wrap="none" rtlCol="0">
            <a:spAutoFit/>
          </a:bodyPr>
          <a:lstStyle/>
          <a:p>
            <a:r>
              <a:rPr lang="fr-FR" sz="1400" dirty="0"/>
              <a:t>Source : </a:t>
            </a:r>
            <a:r>
              <a:rPr lang="en-US" sz="1400" dirty="0"/>
              <a:t>IMPACT OF HIGH CAPACITY CGH2-TRAILERS, Project </a:t>
            </a:r>
            <a:r>
              <a:rPr lang="en-US" sz="1400" dirty="0" err="1"/>
              <a:t>DeliverHy</a:t>
            </a:r>
            <a:endParaRPr lang="fr-FR" sz="1400" dirty="0"/>
          </a:p>
        </p:txBody>
      </p:sp>
    </p:spTree>
    <p:extLst>
      <p:ext uri="{BB962C8B-B14F-4D97-AF65-F5344CB8AC3E}">
        <p14:creationId xmlns:p14="http://schemas.microsoft.com/office/powerpoint/2010/main" val="108856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Hydrogen transport by road</a:t>
            </a:r>
            <a:endParaRPr lang="fr-FR" dirty="0"/>
          </a:p>
        </p:txBody>
      </p:sp>
      <p:sp>
        <p:nvSpPr>
          <p:cNvPr id="16" name="Espace réservé du contenu 2"/>
          <p:cNvSpPr txBox="1">
            <a:spLocks/>
          </p:cNvSpPr>
          <p:nvPr/>
        </p:nvSpPr>
        <p:spPr>
          <a:xfrm>
            <a:off x="314310" y="110465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i="1" dirty="0">
                <a:solidFill>
                  <a:schemeClr val="accent6"/>
                </a:solidFill>
              </a:rPr>
              <a:t>“Truck fleets are currently used by industrial gas companies to transport seamless steel vessels of</a:t>
            </a:r>
          </a:p>
          <a:p>
            <a:pPr marL="0" indent="0">
              <a:buFont typeface="Arial" panose="020B0604020202020204" pitchFamily="34" charset="0"/>
              <a:buNone/>
            </a:pPr>
            <a:r>
              <a:rPr lang="en-GB" sz="1600" i="1" dirty="0">
                <a:solidFill>
                  <a:schemeClr val="accent6"/>
                </a:solidFill>
              </a:rPr>
              <a:t>compressed gaseous hydrogen for </a:t>
            </a:r>
            <a:r>
              <a:rPr lang="en-GB" sz="1600" b="1" i="1" dirty="0">
                <a:solidFill>
                  <a:srgbClr val="C00000"/>
                </a:solidFill>
              </a:rPr>
              <a:t>short distances (200-300 km) and small users (1 to 50 m3/h) </a:t>
            </a:r>
            <a:r>
              <a:rPr lang="en-GB" sz="1600" i="1" dirty="0">
                <a:solidFill>
                  <a:schemeClr val="accent6"/>
                </a:solidFill>
              </a:rPr>
              <a:t>from</a:t>
            </a:r>
          </a:p>
          <a:p>
            <a:pPr marL="0" indent="0">
              <a:buFont typeface="Arial" panose="020B0604020202020204" pitchFamily="34" charset="0"/>
              <a:buNone/>
            </a:pPr>
            <a:r>
              <a:rPr lang="en-GB" sz="1600" i="1" dirty="0">
                <a:solidFill>
                  <a:schemeClr val="accent6"/>
                </a:solidFill>
              </a:rPr>
              <a:t>centralized production. Single cylinder bottles, multi-cylinder bundles or long cylindrical tubes are</a:t>
            </a:r>
          </a:p>
          <a:p>
            <a:pPr marL="0" indent="0">
              <a:buFont typeface="Arial" panose="020B0604020202020204" pitchFamily="34" charset="0"/>
              <a:buNone/>
            </a:pPr>
            <a:r>
              <a:rPr lang="en-GB" sz="1600" i="1" dirty="0">
                <a:solidFill>
                  <a:schemeClr val="accent6"/>
                </a:solidFill>
              </a:rPr>
              <a:t>installed on trailers (Figure 5).”</a:t>
            </a:r>
          </a:p>
        </p:txBody>
      </p:sp>
      <p:pic>
        <p:nvPicPr>
          <p:cNvPr id="19" name="Image 6"/>
          <p:cNvPicPr>
            <a:picLocks noChangeAspect="1"/>
          </p:cNvPicPr>
          <p:nvPr/>
        </p:nvPicPr>
        <p:blipFill>
          <a:blip r:embed="rId10"/>
          <a:stretch>
            <a:fillRect/>
          </a:stretch>
        </p:blipFill>
        <p:spPr>
          <a:xfrm>
            <a:off x="471085" y="2464268"/>
            <a:ext cx="9355944" cy="3155756"/>
          </a:xfrm>
          <a:prstGeom prst="rect">
            <a:avLst/>
          </a:prstGeom>
        </p:spPr>
      </p:pic>
      <p:sp>
        <p:nvSpPr>
          <p:cNvPr id="20" name="ZoneTexte 7"/>
          <p:cNvSpPr txBox="1"/>
          <p:nvPr/>
        </p:nvSpPr>
        <p:spPr>
          <a:xfrm>
            <a:off x="4512000" y="2401223"/>
            <a:ext cx="6262099" cy="307777"/>
          </a:xfrm>
          <a:prstGeom prst="rect">
            <a:avLst/>
          </a:prstGeom>
          <a:noFill/>
        </p:spPr>
        <p:txBody>
          <a:bodyPr wrap="none" rtlCol="0">
            <a:spAutoFit/>
          </a:bodyPr>
          <a:lstStyle/>
          <a:p>
            <a:r>
              <a:rPr lang="fr-FR" sz="1400" dirty="0"/>
              <a:t>Source : </a:t>
            </a:r>
            <a:r>
              <a:rPr lang="en-US" sz="1400" dirty="0"/>
              <a:t>IMPACT OF HIGH CAPACITY CGH2-TRAILERS, Project </a:t>
            </a:r>
            <a:r>
              <a:rPr lang="en-US" sz="1400" dirty="0" err="1"/>
              <a:t>DeliverHy</a:t>
            </a:r>
            <a:endParaRPr lang="fr-FR" sz="1400" dirty="0"/>
          </a:p>
        </p:txBody>
      </p:sp>
    </p:spTree>
    <p:extLst>
      <p:ext uri="{BB962C8B-B14F-4D97-AF65-F5344CB8AC3E}">
        <p14:creationId xmlns:p14="http://schemas.microsoft.com/office/powerpoint/2010/main" val="329302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504092" y="4266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Hydrogen transport by road</a:t>
            </a:r>
            <a:endParaRPr lang="fr-FR" dirty="0"/>
          </a:p>
        </p:txBody>
      </p:sp>
      <p:sp>
        <p:nvSpPr>
          <p:cNvPr id="16" name="Espace réservé du contenu 2"/>
          <p:cNvSpPr txBox="1">
            <a:spLocks/>
          </p:cNvSpPr>
          <p:nvPr/>
        </p:nvSpPr>
        <p:spPr>
          <a:xfrm>
            <a:off x="504092" y="188717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accent6"/>
                </a:solidFill>
              </a:rPr>
              <a:t>“Storage pressures range from 200 to 300 bar and a trailer can carry from 2000 to 6200 Nm3 of H</a:t>
            </a:r>
            <a:r>
              <a:rPr lang="en-US" sz="2000" i="1" baseline="-25000" dirty="0">
                <a:solidFill>
                  <a:schemeClr val="accent6"/>
                </a:solidFill>
              </a:rPr>
              <a:t>2</a:t>
            </a:r>
            <a:r>
              <a:rPr lang="en-US" sz="2000" i="1" dirty="0">
                <a:solidFill>
                  <a:schemeClr val="accent6"/>
                </a:solidFill>
              </a:rPr>
              <a:t> for trucks subject to a weight limitation of 40 tons. The amount of hydrogen carried out is thus relatively small (from 180 to 540 kg, depending on the number of tubes or bundles), which represents ~ </a:t>
            </a:r>
            <a:r>
              <a:rPr lang="en-US" sz="2000" b="1" i="1" dirty="0">
                <a:solidFill>
                  <a:srgbClr val="C00000"/>
                </a:solidFill>
              </a:rPr>
              <a:t>1 to 2 % of the total mass of the truck.</a:t>
            </a:r>
            <a:endParaRPr lang="en-US" sz="2000" i="1" dirty="0">
              <a:solidFill>
                <a:schemeClr val="accent6"/>
              </a:solidFill>
            </a:endParaRPr>
          </a:p>
          <a:p>
            <a:pPr marL="0" indent="0">
              <a:buFont typeface="Arial" panose="020B0604020202020204" pitchFamily="34" charset="0"/>
              <a:buNone/>
            </a:pPr>
            <a:endParaRPr lang="en-US" sz="2000" i="1" dirty="0">
              <a:solidFill>
                <a:schemeClr val="accent6"/>
              </a:solidFill>
            </a:endParaRPr>
          </a:p>
          <a:p>
            <a:pPr marL="0" indent="0">
              <a:buFont typeface="Arial" panose="020B0604020202020204" pitchFamily="34" charset="0"/>
              <a:buNone/>
            </a:pPr>
            <a:r>
              <a:rPr lang="en-US" sz="2000" i="1" dirty="0">
                <a:solidFill>
                  <a:schemeClr val="accent6"/>
                </a:solidFill>
              </a:rPr>
              <a:t> Current trailers utilize Type I storage cylinders (all-metal).”</a:t>
            </a:r>
            <a:endParaRPr lang="fr-FR" sz="2000" i="1" dirty="0">
              <a:solidFill>
                <a:schemeClr val="accent6"/>
              </a:solidFill>
            </a:endParaRPr>
          </a:p>
        </p:txBody>
      </p:sp>
      <p:sp>
        <p:nvSpPr>
          <p:cNvPr id="19" name="ZoneTexte 6"/>
          <p:cNvSpPr txBox="1"/>
          <p:nvPr/>
        </p:nvSpPr>
        <p:spPr>
          <a:xfrm>
            <a:off x="5185892" y="2986546"/>
            <a:ext cx="6262099" cy="307777"/>
          </a:xfrm>
          <a:prstGeom prst="rect">
            <a:avLst/>
          </a:prstGeom>
          <a:noFill/>
        </p:spPr>
        <p:txBody>
          <a:bodyPr wrap="none" rtlCol="0">
            <a:spAutoFit/>
          </a:bodyPr>
          <a:lstStyle/>
          <a:p>
            <a:r>
              <a:rPr lang="fr-FR" sz="1400" dirty="0"/>
              <a:t>Source : </a:t>
            </a:r>
            <a:r>
              <a:rPr lang="en-US" sz="1400" dirty="0"/>
              <a:t>IMPACT OF HIGH CAPACITY CGH2-TRAILERS, Project </a:t>
            </a:r>
            <a:r>
              <a:rPr lang="en-US" sz="1400" dirty="0" err="1"/>
              <a:t>DeliverHy</a:t>
            </a:r>
            <a:endParaRPr lang="fr-FR" sz="1400" dirty="0"/>
          </a:p>
        </p:txBody>
      </p:sp>
      <p:sp>
        <p:nvSpPr>
          <p:cNvPr id="20" name="ZoneTexte 7"/>
          <p:cNvSpPr txBox="1"/>
          <p:nvPr/>
        </p:nvSpPr>
        <p:spPr>
          <a:xfrm>
            <a:off x="6771958" y="3540877"/>
            <a:ext cx="4142481" cy="369332"/>
          </a:xfrm>
          <a:prstGeom prst="rect">
            <a:avLst/>
          </a:prstGeom>
          <a:noFill/>
        </p:spPr>
        <p:txBody>
          <a:bodyPr wrap="none" rtlCol="0">
            <a:spAutoFit/>
          </a:bodyPr>
          <a:lstStyle/>
          <a:p>
            <a:r>
              <a:rPr lang="fr-FR" b="1" dirty="0">
                <a:solidFill>
                  <a:srgbClr val="C00000"/>
                </a:solidFill>
              </a:rPr>
              <a:t>180 to 540 kg H2</a:t>
            </a:r>
            <a:r>
              <a:rPr lang="fr-FR" b="1" dirty="0">
                <a:solidFill>
                  <a:srgbClr val="C00000"/>
                </a:solidFill>
                <a:sym typeface="Wingdings" panose="05000000000000000000" pitchFamily="2" charset="2"/>
              </a:rPr>
              <a:t>  5.9 to 17.8 MWh </a:t>
            </a:r>
            <a:endParaRPr lang="fr-FR" b="1" dirty="0">
              <a:solidFill>
                <a:srgbClr val="C00000"/>
              </a:solidFill>
            </a:endParaRPr>
          </a:p>
        </p:txBody>
      </p:sp>
    </p:spTree>
    <p:extLst>
      <p:ext uri="{BB962C8B-B14F-4D97-AF65-F5344CB8AC3E}">
        <p14:creationId xmlns:p14="http://schemas.microsoft.com/office/powerpoint/2010/main" val="421667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Hydrogen transport by road</a:t>
            </a:r>
            <a:endParaRPr lang="fr-FR" dirty="0"/>
          </a:p>
        </p:txBody>
      </p:sp>
      <p:sp>
        <p:nvSpPr>
          <p:cNvPr id="16"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accent6"/>
                </a:solidFill>
              </a:rPr>
              <a:t>“In North America, a large part of the hydrogen produced is </a:t>
            </a:r>
            <a:r>
              <a:rPr lang="en-US" sz="2000" b="1" i="1" dirty="0">
                <a:solidFill>
                  <a:srgbClr val="C00000"/>
                </a:solidFill>
              </a:rPr>
              <a:t>delivered in liquefied form </a:t>
            </a:r>
            <a:r>
              <a:rPr lang="en-US" sz="2000" i="1" dirty="0">
                <a:solidFill>
                  <a:schemeClr val="accent6"/>
                </a:solidFill>
              </a:rPr>
              <a:t>to customers. This is justified by large distances between sources and customers (300 – 500 km depending on consumption and local customer density), and the fact that large liquefaction units built in the 70’s for the need of spatial projects of the NASA programs are now fully depreciated.</a:t>
            </a:r>
          </a:p>
          <a:p>
            <a:pPr marL="0" indent="0">
              <a:buFont typeface="Arial" panose="020B0604020202020204" pitchFamily="34" charset="0"/>
              <a:buNone/>
            </a:pPr>
            <a:endParaRPr lang="en-US" sz="2000" i="1" dirty="0">
              <a:solidFill>
                <a:schemeClr val="accent6"/>
              </a:solidFill>
            </a:endParaRPr>
          </a:p>
          <a:p>
            <a:pPr marL="0" indent="0">
              <a:buFont typeface="Arial" panose="020B0604020202020204" pitchFamily="34" charset="0"/>
              <a:buNone/>
            </a:pPr>
            <a:r>
              <a:rPr lang="en-US" sz="2000" i="1" dirty="0">
                <a:solidFill>
                  <a:schemeClr val="accent6"/>
                </a:solidFill>
              </a:rPr>
              <a:t>In Europe, four liquefiers are in operation in Germany, the Netherlands and France for a capacity between 5 and 10 tons per day and per unit”</a:t>
            </a:r>
            <a:endParaRPr lang="fr-FR" sz="2000" i="1" dirty="0">
              <a:solidFill>
                <a:schemeClr val="accent6"/>
              </a:solidFill>
            </a:endParaRPr>
          </a:p>
        </p:txBody>
      </p:sp>
      <p:sp>
        <p:nvSpPr>
          <p:cNvPr id="19" name="ZoneTexte 6"/>
          <p:cNvSpPr txBox="1"/>
          <p:nvPr/>
        </p:nvSpPr>
        <p:spPr>
          <a:xfrm>
            <a:off x="5448000" y="4149000"/>
            <a:ext cx="6262099" cy="307777"/>
          </a:xfrm>
          <a:prstGeom prst="rect">
            <a:avLst/>
          </a:prstGeom>
          <a:noFill/>
        </p:spPr>
        <p:txBody>
          <a:bodyPr wrap="none" rtlCol="0">
            <a:spAutoFit/>
          </a:bodyPr>
          <a:lstStyle/>
          <a:p>
            <a:r>
              <a:rPr lang="fr-FR" sz="1400" dirty="0"/>
              <a:t>Source : </a:t>
            </a:r>
            <a:r>
              <a:rPr lang="en-US" sz="1400" dirty="0"/>
              <a:t>IMPACT OF HIGH CAPACITY CGH2-TRAILERS, Project </a:t>
            </a:r>
            <a:r>
              <a:rPr lang="en-US" sz="1400" dirty="0" err="1"/>
              <a:t>DeliverHy</a:t>
            </a:r>
            <a:endParaRPr lang="fr-FR" sz="1400" dirty="0"/>
          </a:p>
        </p:txBody>
      </p:sp>
    </p:spTree>
    <p:extLst>
      <p:ext uri="{BB962C8B-B14F-4D97-AF65-F5344CB8AC3E}">
        <p14:creationId xmlns:p14="http://schemas.microsoft.com/office/powerpoint/2010/main" val="1029288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1441</Words>
  <Application>Microsoft Office PowerPoint</Application>
  <PresentationFormat>Widescreen</PresentationFormat>
  <Paragraphs>160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15</cp:revision>
  <dcterms:created xsi:type="dcterms:W3CDTF">2019-06-26T09:21:34Z</dcterms:created>
  <dcterms:modified xsi:type="dcterms:W3CDTF">2022-04-21T12:45:31Z</dcterms:modified>
</cp:coreProperties>
</file>