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1" r:id="rId6"/>
    <p:sldId id="270" r:id="rId7"/>
    <p:sldId id="271" r:id="rId8"/>
    <p:sldId id="272" r:id="rId9"/>
    <p:sldId id="273" r:id="rId10"/>
    <p:sldId id="269" r:id="rId11"/>
    <p:sldId id="274" r:id="rId12"/>
    <p:sldId id="268" r:id="rId13"/>
    <p:sldId id="275" r:id="rId14"/>
    <p:sldId id="267" r:id="rId15"/>
    <p:sldId id="276" r:id="rId16"/>
    <p:sldId id="289" r:id="rId17"/>
    <p:sldId id="288" r:id="rId18"/>
    <p:sldId id="287" r:id="rId19"/>
    <p:sldId id="286" r:id="rId20"/>
    <p:sldId id="285" r:id="rId21"/>
    <p:sldId id="284" r:id="rId22"/>
    <p:sldId id="283" r:id="rId23"/>
    <p:sldId id="282"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46"/>
  </p:normalViewPr>
  <p:slideViewPr>
    <p:cSldViewPr snapToGrid="0" snapToObjects="1">
      <p:cViewPr varScale="1">
        <p:scale>
          <a:sx n="92" d="100"/>
          <a:sy n="92" d="100"/>
        </p:scale>
        <p:origin x="59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0.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jpe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eg"/><Relationship Id="rId5" Type="http://schemas.openxmlformats.org/officeDocument/2006/relationships/image" Target="../media/image7.png"/><Relationship Id="rId10"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7.jpeg"/><Relationship Id="rId5" Type="http://schemas.openxmlformats.org/officeDocument/2006/relationships/image" Target="../media/image7.png"/><Relationship Id="rId10" Type="http://schemas.openxmlformats.org/officeDocument/2006/relationships/image" Target="../media/image36.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4.jpg"/><Relationship Id="rId21" Type="http://schemas.openxmlformats.org/officeDocument/2006/relationships/slide" Target="slide23.xml"/><Relationship Id="rId7" Type="http://schemas.openxmlformats.org/officeDocument/2006/relationships/image" Target="../media/image8.png"/><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image" Target="../media/image6.png"/><Relationship Id="rId16" Type="http://schemas.openxmlformats.org/officeDocument/2006/relationships/slide" Target="slide19.xml"/><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13.xml"/><Relationship Id="rId5" Type="http://schemas.openxmlformats.org/officeDocument/2006/relationships/image" Target="../media/image7.png"/><Relationship Id="rId15" Type="http://schemas.openxmlformats.org/officeDocument/2006/relationships/slide" Target="slide17.xml"/><Relationship Id="rId10" Type="http://schemas.openxmlformats.org/officeDocument/2006/relationships/image" Target="../media/image11.jpg"/><Relationship Id="rId19" Type="http://schemas.openxmlformats.org/officeDocument/2006/relationships/slide" Target="slide21.xm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slide" Target="slide16.xml"/><Relationship Id="rId22"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6.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7.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Distribution</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324326" y="2867823"/>
            <a:ext cx="9237786"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endParaRPr lang="en-US" sz="2400" dirty="0" smtClean="0"/>
          </a:p>
          <a:p>
            <a:pPr marL="0" indent="0">
              <a:buNone/>
            </a:pPr>
            <a:r>
              <a:rPr lang="en-US" sz="1800" dirty="0" smtClean="0"/>
              <a:t>Getting it from where it’s made to where it’s needed and the case for distributed power.</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33513" y="6493220"/>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26" name="Image 32" descr="sigle_campus_alpha_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2951" y="1081347"/>
            <a:ext cx="2724150" cy="4105275"/>
          </a:xfrm>
          <a:prstGeom prst="rect">
            <a:avLst/>
          </a:prstGeom>
          <a:noFill/>
          <a:ln w="9525">
            <a:noFill/>
            <a:miter lim="800000"/>
            <a:headEnd/>
            <a:tailEnd/>
          </a:ln>
        </p:spPr>
      </p:pic>
      <p:pic>
        <p:nvPicPr>
          <p:cNvPr id="27" name="Image 32" descr="sigle_campus_alpha_pp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92951" y="845986"/>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15"/>
          <p:cNvSpPr txBox="1"/>
          <p:nvPr/>
        </p:nvSpPr>
        <p:spPr>
          <a:xfrm>
            <a:off x="389674" y="543516"/>
            <a:ext cx="4176464" cy="369332"/>
          </a:xfrm>
          <a:prstGeom prst="rect">
            <a:avLst/>
          </a:prstGeom>
          <a:noFill/>
        </p:spPr>
        <p:txBody>
          <a:bodyPr wrap="square" rtlCol="0">
            <a:spAutoFit/>
          </a:bodyPr>
          <a:lstStyle/>
          <a:p>
            <a:r>
              <a:rPr lang="en-GB" dirty="0"/>
              <a:t>Site of </a:t>
            </a:r>
            <a:r>
              <a:rPr lang="en-GB" dirty="0" err="1"/>
              <a:t>Colruyt</a:t>
            </a:r>
            <a:r>
              <a:rPr lang="en-GB" dirty="0"/>
              <a:t> in Halle, Belgium</a:t>
            </a:r>
          </a:p>
        </p:txBody>
      </p:sp>
      <p:pic>
        <p:nvPicPr>
          <p:cNvPr id="29"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5246" y="984856"/>
            <a:ext cx="3360373" cy="2520280"/>
          </a:xfrm>
          <a:prstGeom prst="rect">
            <a:avLst/>
          </a:prstGeom>
        </p:spPr>
      </p:pic>
      <p:pic>
        <p:nvPicPr>
          <p:cNvPr id="30" name="Image 3"/>
          <p:cNvPicPr>
            <a:picLocks noChangeAspect="1"/>
          </p:cNvPicPr>
          <p:nvPr/>
        </p:nvPicPr>
        <p:blipFill rotWithShape="1">
          <a:blip r:embed="rId12" cstate="print">
            <a:extLst>
              <a:ext uri="{28A0092B-C50C-407E-A947-70E740481C1C}">
                <a14:useLocalDpi xmlns:a14="http://schemas.microsoft.com/office/drawing/2010/main" val="0"/>
              </a:ext>
            </a:extLst>
          </a:blip>
          <a:srcRect t="33663"/>
          <a:stretch/>
        </p:blipFill>
        <p:spPr>
          <a:xfrm>
            <a:off x="444630" y="3865177"/>
            <a:ext cx="1933815" cy="1710447"/>
          </a:xfrm>
          <a:prstGeom prst="rect">
            <a:avLst/>
          </a:prstGeom>
        </p:spPr>
      </p:pic>
      <p:pic>
        <p:nvPicPr>
          <p:cNvPr id="31" name="Imag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92810" y="3865176"/>
            <a:ext cx="2393408" cy="1795056"/>
          </a:xfrm>
          <a:prstGeom prst="rect">
            <a:avLst/>
          </a:prstGeom>
        </p:spPr>
      </p:pic>
      <p:pic>
        <p:nvPicPr>
          <p:cNvPr id="32" name="Imag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38330" y="797953"/>
            <a:ext cx="3078956" cy="4105275"/>
          </a:xfrm>
          <a:prstGeom prst="rect">
            <a:avLst/>
          </a:prstGeom>
        </p:spPr>
      </p:pic>
      <p:sp>
        <p:nvSpPr>
          <p:cNvPr id="33" name="ZoneTexte 20"/>
          <p:cNvSpPr txBox="1"/>
          <p:nvPr/>
        </p:nvSpPr>
        <p:spPr>
          <a:xfrm>
            <a:off x="389674" y="192768"/>
            <a:ext cx="5248656" cy="369332"/>
          </a:xfrm>
          <a:prstGeom prst="rect">
            <a:avLst/>
          </a:prstGeom>
          <a:noFill/>
        </p:spPr>
        <p:txBody>
          <a:bodyPr wrap="square" rtlCol="0">
            <a:spAutoFit/>
          </a:bodyPr>
          <a:lstStyle/>
          <a:p>
            <a:r>
              <a:rPr lang="en-GB" dirty="0"/>
              <a:t>Filling station that meets ISO standards</a:t>
            </a:r>
          </a:p>
        </p:txBody>
      </p:sp>
      <p:sp>
        <p:nvSpPr>
          <p:cNvPr id="34" name="ZoneTexte 1"/>
          <p:cNvSpPr txBox="1"/>
          <p:nvPr/>
        </p:nvSpPr>
        <p:spPr>
          <a:xfrm>
            <a:off x="5718266" y="4908490"/>
            <a:ext cx="3096344" cy="523220"/>
          </a:xfrm>
          <a:prstGeom prst="rect">
            <a:avLst/>
          </a:prstGeom>
          <a:noFill/>
        </p:spPr>
        <p:txBody>
          <a:bodyPr wrap="square" rtlCol="0">
            <a:spAutoFit/>
          </a:bodyPr>
          <a:lstStyle/>
          <a:p>
            <a:r>
              <a:rPr lang="en-GB" sz="1400" dirty="0"/>
              <a:t>Friendly user’s guide of the dispenser, as easy as other gas delivery systems</a:t>
            </a:r>
          </a:p>
        </p:txBody>
      </p:sp>
      <p:sp>
        <p:nvSpPr>
          <p:cNvPr id="35" name="ZoneTexte 4"/>
          <p:cNvSpPr txBox="1"/>
          <p:nvPr/>
        </p:nvSpPr>
        <p:spPr>
          <a:xfrm>
            <a:off x="2189875" y="3516170"/>
            <a:ext cx="1443895" cy="276999"/>
          </a:xfrm>
          <a:prstGeom prst="rect">
            <a:avLst/>
          </a:prstGeom>
          <a:noFill/>
        </p:spPr>
        <p:txBody>
          <a:bodyPr wrap="square" rtlCol="0">
            <a:spAutoFit/>
          </a:bodyPr>
          <a:lstStyle/>
          <a:p>
            <a:r>
              <a:rPr lang="en-GB" sz="1200" dirty="0"/>
              <a:t>Public dispenser</a:t>
            </a:r>
          </a:p>
        </p:txBody>
      </p:sp>
      <p:sp>
        <p:nvSpPr>
          <p:cNvPr id="36" name="ZoneTexte 5"/>
          <p:cNvSpPr txBox="1"/>
          <p:nvPr/>
        </p:nvSpPr>
        <p:spPr>
          <a:xfrm>
            <a:off x="182606" y="5619657"/>
            <a:ext cx="2411884" cy="276999"/>
          </a:xfrm>
          <a:prstGeom prst="rect">
            <a:avLst/>
          </a:prstGeom>
          <a:noFill/>
        </p:spPr>
        <p:txBody>
          <a:bodyPr wrap="square" rtlCol="0">
            <a:spAutoFit/>
          </a:bodyPr>
          <a:lstStyle/>
          <a:p>
            <a:r>
              <a:rPr lang="en-GB" sz="1200" dirty="0"/>
              <a:t>IR communication on the pistol grip</a:t>
            </a:r>
          </a:p>
        </p:txBody>
      </p:sp>
    </p:spTree>
    <p:extLst>
      <p:ext uri="{BB962C8B-B14F-4D97-AF65-F5344CB8AC3E}">
        <p14:creationId xmlns:p14="http://schemas.microsoft.com/office/powerpoint/2010/main" val="116276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356" y="967145"/>
            <a:ext cx="2339752" cy="1754814"/>
          </a:xfrm>
          <a:prstGeom prst="rect">
            <a:avLst/>
          </a:prstGeom>
        </p:spPr>
      </p:pic>
      <p:pic>
        <p:nvPicPr>
          <p:cNvPr id="16" name="Image 4"/>
          <p:cNvPicPr>
            <a:picLocks noChangeAspect="1"/>
          </p:cNvPicPr>
          <p:nvPr/>
        </p:nvPicPr>
        <p:blipFill rotWithShape="1">
          <a:blip r:embed="rId11" cstate="print">
            <a:extLst>
              <a:ext uri="{28A0092B-C50C-407E-A947-70E740481C1C}">
                <a14:useLocalDpi xmlns:a14="http://schemas.microsoft.com/office/drawing/2010/main" val="0"/>
              </a:ext>
            </a:extLst>
          </a:blip>
          <a:srcRect l="12043" t="19920" r="18227" b="11275"/>
          <a:stretch/>
        </p:blipFill>
        <p:spPr>
          <a:xfrm>
            <a:off x="461356" y="3446038"/>
            <a:ext cx="2384680" cy="1764792"/>
          </a:xfrm>
          <a:prstGeom prst="rect">
            <a:avLst/>
          </a:prstGeom>
        </p:spPr>
      </p:pic>
      <p:pic>
        <p:nvPicPr>
          <p:cNvPr id="17" name="Imag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7950" y="968784"/>
            <a:ext cx="3219822" cy="4293096"/>
          </a:xfrm>
          <a:prstGeom prst="rect">
            <a:avLst/>
          </a:prstGeom>
        </p:spPr>
      </p:pic>
      <p:pic>
        <p:nvPicPr>
          <p:cNvPr id="18" name="Image 8"/>
          <p:cNvPicPr>
            <a:picLocks noChangeAspect="1"/>
          </p:cNvPicPr>
          <p:nvPr/>
        </p:nvPicPr>
        <p:blipFill rotWithShape="1">
          <a:blip r:embed="rId13" cstate="print">
            <a:extLst>
              <a:ext uri="{28A0092B-C50C-407E-A947-70E740481C1C}">
                <a14:useLocalDpi xmlns:a14="http://schemas.microsoft.com/office/drawing/2010/main" val="0"/>
              </a:ext>
            </a:extLst>
          </a:blip>
          <a:srcRect l="2889" t="7361" r="11245" b="7067"/>
          <a:stretch/>
        </p:blipFill>
        <p:spPr>
          <a:xfrm>
            <a:off x="3161149" y="993690"/>
            <a:ext cx="2174713" cy="2889674"/>
          </a:xfrm>
          <a:prstGeom prst="rect">
            <a:avLst/>
          </a:prstGeom>
        </p:spPr>
      </p:pic>
      <p:sp>
        <p:nvSpPr>
          <p:cNvPr id="19" name="ZoneTexte 20"/>
          <p:cNvSpPr txBox="1"/>
          <p:nvPr/>
        </p:nvSpPr>
        <p:spPr>
          <a:xfrm>
            <a:off x="424844" y="458088"/>
            <a:ext cx="4176464" cy="369332"/>
          </a:xfrm>
          <a:prstGeom prst="rect">
            <a:avLst/>
          </a:prstGeom>
          <a:noFill/>
        </p:spPr>
        <p:txBody>
          <a:bodyPr wrap="square" rtlCol="0">
            <a:spAutoFit/>
          </a:bodyPr>
          <a:lstStyle/>
          <a:p>
            <a:r>
              <a:rPr lang="en-GB" dirty="0"/>
              <a:t>Site of </a:t>
            </a:r>
            <a:r>
              <a:rPr lang="en-GB" dirty="0" err="1"/>
              <a:t>Colruyt</a:t>
            </a:r>
            <a:r>
              <a:rPr lang="en-GB" dirty="0"/>
              <a:t> in Halle, Belgium</a:t>
            </a:r>
          </a:p>
        </p:txBody>
      </p:sp>
      <p:sp>
        <p:nvSpPr>
          <p:cNvPr id="20" name="ZoneTexte 21"/>
          <p:cNvSpPr txBox="1"/>
          <p:nvPr/>
        </p:nvSpPr>
        <p:spPr>
          <a:xfrm>
            <a:off x="424844" y="107340"/>
            <a:ext cx="5248656" cy="369332"/>
          </a:xfrm>
          <a:prstGeom prst="rect">
            <a:avLst/>
          </a:prstGeom>
          <a:noFill/>
        </p:spPr>
        <p:txBody>
          <a:bodyPr wrap="square" rtlCol="0">
            <a:spAutoFit/>
          </a:bodyPr>
          <a:lstStyle/>
          <a:p>
            <a:r>
              <a:rPr lang="en-GB" dirty="0"/>
              <a:t>Filling station that meets ISO standards</a:t>
            </a:r>
          </a:p>
        </p:txBody>
      </p:sp>
      <p:sp>
        <p:nvSpPr>
          <p:cNvPr id="21" name="ZoneTexte 2"/>
          <p:cNvSpPr txBox="1"/>
          <p:nvPr/>
        </p:nvSpPr>
        <p:spPr>
          <a:xfrm>
            <a:off x="5681428" y="5272752"/>
            <a:ext cx="3003798" cy="523220"/>
          </a:xfrm>
          <a:prstGeom prst="rect">
            <a:avLst/>
          </a:prstGeom>
          <a:noFill/>
        </p:spPr>
        <p:txBody>
          <a:bodyPr wrap="square" rtlCol="0">
            <a:spAutoFit/>
          </a:bodyPr>
          <a:lstStyle/>
          <a:p>
            <a:r>
              <a:rPr lang="en-GB" sz="1400" dirty="0"/>
              <a:t>Big buffers at 700 bars in the technical building of the station, ready to deliver</a:t>
            </a:r>
          </a:p>
        </p:txBody>
      </p:sp>
      <p:sp>
        <p:nvSpPr>
          <p:cNvPr id="22" name="ZoneTexte 3"/>
          <p:cNvSpPr txBox="1"/>
          <p:nvPr/>
        </p:nvSpPr>
        <p:spPr>
          <a:xfrm>
            <a:off x="3337204" y="3923764"/>
            <a:ext cx="1840168" cy="738664"/>
          </a:xfrm>
          <a:prstGeom prst="rect">
            <a:avLst/>
          </a:prstGeom>
          <a:noFill/>
        </p:spPr>
        <p:txBody>
          <a:bodyPr wrap="square" rtlCol="0">
            <a:spAutoFit/>
          </a:bodyPr>
          <a:lstStyle/>
          <a:p>
            <a:r>
              <a:rPr lang="en-GB" sz="1400" dirty="0"/>
              <a:t>What to do in case of emergency, written in the local language.</a:t>
            </a:r>
          </a:p>
        </p:txBody>
      </p:sp>
      <p:sp>
        <p:nvSpPr>
          <p:cNvPr id="23" name="ZoneTexte 6"/>
          <p:cNvSpPr txBox="1"/>
          <p:nvPr/>
        </p:nvSpPr>
        <p:spPr>
          <a:xfrm>
            <a:off x="933616" y="5247401"/>
            <a:ext cx="1507452" cy="307777"/>
          </a:xfrm>
          <a:prstGeom prst="rect">
            <a:avLst/>
          </a:prstGeom>
          <a:noFill/>
        </p:spPr>
        <p:txBody>
          <a:bodyPr wrap="square" rtlCol="0">
            <a:spAutoFit/>
          </a:bodyPr>
          <a:lstStyle/>
          <a:p>
            <a:r>
              <a:rPr lang="en-GB" sz="1400" dirty="0"/>
              <a:t>Safety pictograms</a:t>
            </a:r>
          </a:p>
        </p:txBody>
      </p:sp>
      <p:sp>
        <p:nvSpPr>
          <p:cNvPr id="24" name="ZoneTexte 7"/>
          <p:cNvSpPr txBox="1"/>
          <p:nvPr/>
        </p:nvSpPr>
        <p:spPr>
          <a:xfrm>
            <a:off x="712876" y="2699629"/>
            <a:ext cx="1944216" cy="461665"/>
          </a:xfrm>
          <a:prstGeom prst="rect">
            <a:avLst/>
          </a:prstGeom>
          <a:noFill/>
        </p:spPr>
        <p:txBody>
          <a:bodyPr wrap="square" rtlCol="0">
            <a:spAutoFit/>
          </a:bodyPr>
          <a:lstStyle/>
          <a:p>
            <a:r>
              <a:rPr lang="en-GB" sz="1200" dirty="0"/>
              <a:t>Technical building near the dispenser</a:t>
            </a:r>
          </a:p>
        </p:txBody>
      </p:sp>
    </p:spTree>
    <p:extLst>
      <p:ext uri="{BB962C8B-B14F-4D97-AF65-F5344CB8AC3E}">
        <p14:creationId xmlns:p14="http://schemas.microsoft.com/office/powerpoint/2010/main" val="369591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Rectangle 16"/>
          <p:cNvSpPr/>
          <p:nvPr/>
        </p:nvSpPr>
        <p:spPr>
          <a:xfrm>
            <a:off x="9248627" y="3383273"/>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5" name="Rectangle 24"/>
          <p:cNvSpPr/>
          <p:nvPr/>
        </p:nvSpPr>
        <p:spPr>
          <a:xfrm>
            <a:off x="8112554" y="3198607"/>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6" name="ZoneTexte 13"/>
          <p:cNvSpPr txBox="1"/>
          <p:nvPr/>
        </p:nvSpPr>
        <p:spPr>
          <a:xfrm>
            <a:off x="385193" y="5529426"/>
            <a:ext cx="5294814" cy="523220"/>
          </a:xfrm>
          <a:prstGeom prst="rect">
            <a:avLst/>
          </a:prstGeom>
          <a:noFill/>
        </p:spPr>
        <p:txBody>
          <a:bodyPr wrap="square" rtlCol="0">
            <a:spAutoFit/>
          </a:bodyPr>
          <a:lstStyle/>
          <a:p>
            <a:r>
              <a:rPr lang="fr-BE" sz="1400" dirty="0"/>
              <a:t>Source: https://fr.toyota.be/world-of-toyota/articles-news-events/2016/station-hydrogene.json</a:t>
            </a:r>
          </a:p>
        </p:txBody>
      </p:sp>
      <p:pic>
        <p:nvPicPr>
          <p:cNvPr id="27" name="Picture 2" descr="la première station publique à hydrogène bientôt en bel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737" y="1924646"/>
            <a:ext cx="4924287" cy="268784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19"/>
          <p:cNvSpPr txBox="1"/>
          <p:nvPr/>
        </p:nvSpPr>
        <p:spPr>
          <a:xfrm>
            <a:off x="783464" y="714903"/>
            <a:ext cx="3542125" cy="369332"/>
          </a:xfrm>
          <a:prstGeom prst="rect">
            <a:avLst/>
          </a:prstGeom>
          <a:noFill/>
        </p:spPr>
        <p:txBody>
          <a:bodyPr wrap="square" rtlCol="0">
            <a:spAutoFit/>
          </a:bodyPr>
          <a:lstStyle/>
          <a:p>
            <a:r>
              <a:rPr lang="fr-BE" dirty="0"/>
              <a:t>Site of Toyota, Zaventem, </a:t>
            </a:r>
            <a:r>
              <a:rPr lang="fr-BE" dirty="0" err="1"/>
              <a:t>Belgium</a:t>
            </a:r>
            <a:endParaRPr lang="fr-BE" dirty="0"/>
          </a:p>
        </p:txBody>
      </p:sp>
      <p:pic>
        <p:nvPicPr>
          <p:cNvPr id="29" name="Imag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16259" y="2267722"/>
            <a:ext cx="2676676" cy="3568901"/>
          </a:xfrm>
          <a:prstGeom prst="rect">
            <a:avLst/>
          </a:prstGeom>
        </p:spPr>
      </p:pic>
      <p:pic>
        <p:nvPicPr>
          <p:cNvPr id="30"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r="50000" b="7669"/>
          <a:stretch/>
        </p:blipFill>
        <p:spPr bwMode="auto">
          <a:xfrm>
            <a:off x="6188857" y="168174"/>
            <a:ext cx="2731511" cy="199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20"/>
          <p:cNvSpPr txBox="1"/>
          <p:nvPr/>
        </p:nvSpPr>
        <p:spPr>
          <a:xfrm>
            <a:off x="783463" y="292006"/>
            <a:ext cx="5248656" cy="369332"/>
          </a:xfrm>
          <a:prstGeom prst="rect">
            <a:avLst/>
          </a:prstGeom>
          <a:noFill/>
        </p:spPr>
        <p:txBody>
          <a:bodyPr wrap="square" rtlCol="0">
            <a:spAutoFit/>
          </a:bodyPr>
          <a:lstStyle/>
          <a:p>
            <a:r>
              <a:rPr lang="en-GB" dirty="0"/>
              <a:t>Filling station that meets ISO standards</a:t>
            </a:r>
          </a:p>
        </p:txBody>
      </p:sp>
      <p:sp>
        <p:nvSpPr>
          <p:cNvPr id="32" name="ZoneTexte 2"/>
          <p:cNvSpPr txBox="1"/>
          <p:nvPr/>
        </p:nvSpPr>
        <p:spPr>
          <a:xfrm>
            <a:off x="1431535" y="4612487"/>
            <a:ext cx="3919800" cy="584775"/>
          </a:xfrm>
          <a:prstGeom prst="rect">
            <a:avLst/>
          </a:prstGeom>
          <a:noFill/>
        </p:spPr>
        <p:txBody>
          <a:bodyPr wrap="square" rtlCol="0">
            <a:spAutoFit/>
          </a:bodyPr>
          <a:lstStyle/>
          <a:p>
            <a:pPr algn="ctr"/>
            <a:r>
              <a:rPr lang="fr-BE" sz="1600" dirty="0" err="1"/>
              <a:t>Filling</a:t>
            </a:r>
            <a:r>
              <a:rPr lang="fr-BE" sz="1600" dirty="0"/>
              <a:t> station </a:t>
            </a:r>
            <a:r>
              <a:rPr lang="fr-BE" sz="1600" dirty="0" err="1"/>
              <a:t>with</a:t>
            </a:r>
            <a:r>
              <a:rPr lang="fr-BE" sz="1600" dirty="0"/>
              <a:t> 3 </a:t>
            </a:r>
            <a:r>
              <a:rPr lang="fr-BE" sz="1600" dirty="0" err="1"/>
              <a:t>pistol</a:t>
            </a:r>
            <a:r>
              <a:rPr lang="fr-BE" sz="1600" dirty="0"/>
              <a:t> grips:</a:t>
            </a:r>
          </a:p>
          <a:p>
            <a:pPr algn="ctr"/>
            <a:r>
              <a:rPr lang="fr-BE" sz="1600" dirty="0"/>
              <a:t>trucks/bus 350 bars ; cars 350 and 700 bars</a:t>
            </a:r>
          </a:p>
        </p:txBody>
      </p:sp>
    </p:spTree>
    <p:extLst>
      <p:ext uri="{BB962C8B-B14F-4D97-AF65-F5344CB8AC3E}">
        <p14:creationId xmlns:p14="http://schemas.microsoft.com/office/powerpoint/2010/main" val="204490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162908" y="1362775"/>
            <a:ext cx="6000829" cy="2677656"/>
          </a:xfrm>
          <a:prstGeom prst="rect">
            <a:avLst/>
          </a:prstGeom>
        </p:spPr>
        <p:txBody>
          <a:bodyPr wrap="square">
            <a:spAutoFit/>
          </a:bodyPr>
          <a:lstStyle/>
          <a:p>
            <a:pPr algn="ctr"/>
            <a:r>
              <a:rPr lang="en-GB" sz="2400" b="1" dirty="0">
                <a:solidFill>
                  <a:srgbClr val="000000"/>
                </a:solidFill>
                <a:latin typeface="futura-pt-bold"/>
              </a:rPr>
              <a:t>CO₂ Storage</a:t>
            </a:r>
          </a:p>
          <a:p>
            <a:r>
              <a:rPr lang="en-GB" sz="2400" dirty="0">
                <a:solidFill>
                  <a:srgbClr val="333333"/>
                </a:solidFill>
                <a:latin typeface="Helvetica Neue"/>
              </a:rPr>
              <a:t>Reduced cost CCUS infrastructure opportunity through the reuse of the Liverpool oil and gas fields. Estimated CO₂ storage capacity of 130 million tonnes. Greater CO₂ storage also available in the wider </a:t>
            </a:r>
            <a:r>
              <a:rPr lang="en-GB" sz="2400" dirty="0" smtClean="0">
                <a:solidFill>
                  <a:srgbClr val="333333"/>
                </a:solidFill>
                <a:latin typeface="Helvetica Neue"/>
              </a:rPr>
              <a:t>area.</a:t>
            </a:r>
            <a:endParaRPr lang="en-GB" sz="2400" b="0" i="0" dirty="0">
              <a:solidFill>
                <a:srgbClr val="333333"/>
              </a:solidFill>
              <a:effectLst/>
              <a:latin typeface="Helvetica Neue"/>
            </a:endParaRPr>
          </a:p>
        </p:txBody>
      </p:sp>
      <p:sp>
        <p:nvSpPr>
          <p:cNvPr id="16" name="Curved Right Arrow 15"/>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smtClean="0"/>
          </a:p>
          <a:p>
            <a:endParaRPr lang="en-GB" dirty="0"/>
          </a:p>
          <a:p>
            <a:endParaRPr lang="en-GB" dirty="0" smtClean="0"/>
          </a:p>
          <a:p>
            <a:endParaRPr lang="en-GB" dirty="0"/>
          </a:p>
          <a:p>
            <a:endParaRPr lang="en-GB" dirty="0" smtClean="0"/>
          </a:p>
          <a:p>
            <a:r>
              <a:rPr lang="en-GB" dirty="0" smtClean="0">
                <a:hlinkClick r:id="rId10" action="ppaction://hlinksldjump"/>
              </a:rPr>
              <a:t>Back to map </a:t>
            </a:r>
            <a:endParaRPr lang="en-GB" dirty="0"/>
          </a:p>
        </p:txBody>
      </p:sp>
    </p:spTree>
    <p:extLst>
      <p:ext uri="{BB962C8B-B14F-4D97-AF65-F5344CB8AC3E}">
        <p14:creationId xmlns:p14="http://schemas.microsoft.com/office/powerpoint/2010/main" val="1015692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703425" y="2784730"/>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6" name="Curved Right Arrow 15"/>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524110" y="1967190"/>
            <a:ext cx="6096000" cy="1938992"/>
          </a:xfrm>
          <a:prstGeom prst="rect">
            <a:avLst/>
          </a:prstGeom>
        </p:spPr>
        <p:txBody>
          <a:bodyPr>
            <a:spAutoFit/>
          </a:bodyPr>
          <a:lstStyle/>
          <a:p>
            <a:pPr algn="ctr"/>
            <a:r>
              <a:rPr lang="en-GB" sz="2400" b="1" dirty="0">
                <a:solidFill>
                  <a:srgbClr val="000000"/>
                </a:solidFill>
                <a:latin typeface="futura-pt-bold"/>
              </a:rPr>
              <a:t>Future CO₂ Shipping</a:t>
            </a:r>
          </a:p>
          <a:p>
            <a:r>
              <a:rPr lang="en-GB" sz="2400" dirty="0">
                <a:solidFill>
                  <a:srgbClr val="333333"/>
                </a:solidFill>
                <a:latin typeface="Helvetica Neue"/>
              </a:rPr>
              <a:t>Shipping could offer a flexible solution to enable larger amounts of CO₂ to be transported from other industrial clusters, for example, South Wales.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166190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530231"/>
            <a:ext cx="6096000" cy="4154984"/>
          </a:xfrm>
          <a:prstGeom prst="rect">
            <a:avLst/>
          </a:prstGeom>
        </p:spPr>
        <p:txBody>
          <a:bodyPr>
            <a:spAutoFit/>
          </a:bodyPr>
          <a:lstStyle/>
          <a:p>
            <a:pPr algn="ctr"/>
            <a:r>
              <a:rPr lang="en-GB" sz="2400" b="1" dirty="0">
                <a:solidFill>
                  <a:srgbClr val="000000"/>
                </a:solidFill>
                <a:latin typeface="futura-pt-bold"/>
              </a:rPr>
              <a:t>Future Hydrogen Sources</a:t>
            </a:r>
          </a:p>
          <a:p>
            <a:r>
              <a:rPr lang="en-GB" sz="2400" dirty="0">
                <a:solidFill>
                  <a:srgbClr val="333333"/>
                </a:solidFill>
                <a:latin typeface="Helvetica Neue"/>
              </a:rPr>
              <a:t>Renewable energy sources in the region offer potential for future hydrogen production to move towards 100% renewable energy. The potential for connection to hydrogen infrastructure could also encourage investment in regional renewable energy projects (e.g. wind, solar, tidal and biomass). This could help absorb excess off-peak renewable energy generation.</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25787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528831" y="1531930"/>
            <a:ext cx="6096000" cy="2677656"/>
          </a:xfrm>
          <a:prstGeom prst="rect">
            <a:avLst/>
          </a:prstGeom>
        </p:spPr>
        <p:txBody>
          <a:bodyPr>
            <a:spAutoFit/>
          </a:bodyPr>
          <a:lstStyle/>
          <a:p>
            <a:pPr algn="ctr"/>
            <a:r>
              <a:rPr lang="en-GB" sz="2400" b="1" dirty="0">
                <a:solidFill>
                  <a:srgbClr val="000000"/>
                </a:solidFill>
                <a:latin typeface="futura-pt-bold"/>
              </a:rPr>
              <a:t>Hydrogen Trains</a:t>
            </a:r>
          </a:p>
          <a:p>
            <a:r>
              <a:rPr lang="en-GB" sz="2400" dirty="0">
                <a:solidFill>
                  <a:srgbClr val="333333"/>
                </a:solidFill>
                <a:latin typeface="Helvetica Neue"/>
              </a:rPr>
              <a:t>Separate projects in the North West are exploring the possibility of running hydrogen trains in the future. Building accessible hydrogen infrastructure through </a:t>
            </a:r>
            <a:r>
              <a:rPr lang="en-GB" sz="2400" dirty="0" err="1">
                <a:solidFill>
                  <a:srgbClr val="333333"/>
                </a:solidFill>
                <a:latin typeface="Helvetica Neue"/>
              </a:rPr>
              <a:t>HyNet</a:t>
            </a:r>
            <a:r>
              <a:rPr lang="en-GB" sz="2400" dirty="0">
                <a:solidFill>
                  <a:srgbClr val="333333"/>
                </a:solidFill>
                <a:latin typeface="Helvetica Neue"/>
              </a:rPr>
              <a:t> could help to bring hydrogen to the UK rail network for the first time.</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264752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089638" y="1685940"/>
            <a:ext cx="6096000" cy="3046988"/>
          </a:xfrm>
          <a:prstGeom prst="rect">
            <a:avLst/>
          </a:prstGeom>
        </p:spPr>
        <p:txBody>
          <a:bodyPr>
            <a:spAutoFit/>
          </a:bodyPr>
          <a:lstStyle/>
          <a:p>
            <a:pPr algn="ctr"/>
            <a:r>
              <a:rPr lang="en-GB" sz="2400" b="1" dirty="0">
                <a:solidFill>
                  <a:srgbClr val="000000"/>
                </a:solidFill>
                <a:latin typeface="futura-pt-bold"/>
              </a:rPr>
              <a:t>Hydrogen Fuelling</a:t>
            </a:r>
          </a:p>
          <a:p>
            <a:r>
              <a:rPr lang="en-GB" sz="2400" dirty="0">
                <a:solidFill>
                  <a:srgbClr val="333333"/>
                </a:solidFill>
                <a:latin typeface="Helvetica Neue"/>
              </a:rPr>
              <a:t>Hydrogen pipeline infrastructure can facilitate transport fuelling hubs throughout the North West. This would help to lower harmful emissions from transport including trains and buses, contributing towards cleaner air for Liverpool, Manchester and the surrounding areas.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210964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096668"/>
            <a:ext cx="6096000" cy="4154984"/>
          </a:xfrm>
          <a:prstGeom prst="rect">
            <a:avLst/>
          </a:prstGeom>
        </p:spPr>
        <p:txBody>
          <a:bodyPr>
            <a:spAutoFit/>
          </a:bodyPr>
          <a:lstStyle/>
          <a:p>
            <a:pPr algn="ctr"/>
            <a:r>
              <a:rPr lang="en-GB" sz="2400" b="1" dirty="0">
                <a:solidFill>
                  <a:srgbClr val="000000"/>
                </a:solidFill>
                <a:latin typeface="futura-pt-bold"/>
              </a:rPr>
              <a:t>Future Power Generation</a:t>
            </a:r>
          </a:p>
          <a:p>
            <a:r>
              <a:rPr lang="en-GB" sz="2400" dirty="0">
                <a:solidFill>
                  <a:srgbClr val="333333"/>
                </a:solidFill>
                <a:latin typeface="Helvetica Neue"/>
              </a:rPr>
              <a:t>Renewable energy sources in the region offer potential for future hydrogen production to move towards 100% renewable energy. The potential for connection to hydrogen infrastructure could also encourage investment in regional renewable energy projects (e.g. wind, solar, tidal and biomass). This could help absorb excess off-peak renewable energy generation.</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4200711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780291"/>
            <a:ext cx="6096000" cy="3416320"/>
          </a:xfrm>
          <a:prstGeom prst="rect">
            <a:avLst/>
          </a:prstGeom>
        </p:spPr>
        <p:txBody>
          <a:bodyPr>
            <a:spAutoFit/>
          </a:bodyPr>
          <a:lstStyle/>
          <a:p>
            <a:pPr algn="ctr"/>
            <a:r>
              <a:rPr lang="en-GB" sz="2400" b="1" dirty="0">
                <a:solidFill>
                  <a:srgbClr val="000000"/>
                </a:solidFill>
                <a:latin typeface="futura-pt-bold"/>
              </a:rPr>
              <a:t>Industrial Gas Users</a:t>
            </a:r>
          </a:p>
          <a:p>
            <a:r>
              <a:rPr lang="en-GB" sz="2400" dirty="0" err="1">
                <a:solidFill>
                  <a:srgbClr val="333333"/>
                </a:solidFill>
                <a:latin typeface="Helvetica Neue"/>
              </a:rPr>
              <a:t>HyNet</a:t>
            </a:r>
            <a:r>
              <a:rPr lang="en-GB" sz="2400" dirty="0">
                <a:solidFill>
                  <a:srgbClr val="333333"/>
                </a:solidFill>
                <a:latin typeface="Helvetica Neue"/>
              </a:rPr>
              <a:t> will supply hydrogen to 10-15 major industrial gas users with up to 100% hydrogen via a dedicated pipeline. This will achieve a material reduction in carbon dioxide emissions. Reducing industrial CO₂ emissions helps to protect jobs by reducing exposure to carbon related costs from gas </a:t>
            </a:r>
            <a:r>
              <a:rPr lang="en-GB" sz="2400" dirty="0" smtClean="0">
                <a:solidFill>
                  <a:srgbClr val="333333"/>
                </a:solidFill>
                <a:latin typeface="Helvetica Neue"/>
              </a:rPr>
              <a:t>use.</a:t>
            </a:r>
            <a:endParaRPr lang="en-GB" sz="2400" i="0" dirty="0">
              <a:solidFill>
                <a:srgbClr val="333333"/>
              </a:solidFill>
              <a:effectLst/>
              <a:latin typeface="Helvetica Neue"/>
            </a:endParaRPr>
          </a:p>
        </p:txBody>
      </p:sp>
    </p:spTree>
    <p:extLst>
      <p:ext uri="{BB962C8B-B14F-4D97-AF65-F5344CB8AC3E}">
        <p14:creationId xmlns:p14="http://schemas.microsoft.com/office/powerpoint/2010/main" val="378305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90945" y="798570"/>
            <a:ext cx="11430000" cy="4801314"/>
          </a:xfrm>
          <a:prstGeom prst="rect">
            <a:avLst/>
          </a:prstGeom>
        </p:spPr>
        <p:txBody>
          <a:bodyPr wrap="square">
            <a:spAutoFit/>
          </a:bodyPr>
          <a:lstStyle/>
          <a:p>
            <a:r>
              <a:rPr lang="en-GB" dirty="0" err="1">
                <a:solidFill>
                  <a:srgbClr val="212529"/>
                </a:solidFill>
                <a:latin typeface="aktiv-grotesk"/>
              </a:rPr>
              <a:t>HyNet</a:t>
            </a:r>
            <a:r>
              <a:rPr lang="en-GB" dirty="0">
                <a:solidFill>
                  <a:srgbClr val="212529"/>
                </a:solidFill>
                <a:latin typeface="aktiv-grotesk"/>
              </a:rPr>
              <a:t> North West is a significant clean growth opportunity for the UK. </a:t>
            </a:r>
            <a:endParaRPr lang="en-GB" dirty="0" smtClean="0">
              <a:solidFill>
                <a:srgbClr val="212529"/>
              </a:solidFill>
              <a:latin typeface="aktiv-grotesk"/>
            </a:endParaRPr>
          </a:p>
          <a:p>
            <a:endParaRPr lang="en-GB" dirty="0">
              <a:solidFill>
                <a:srgbClr val="212529"/>
              </a:solidFill>
              <a:latin typeface="aktiv-grotesk"/>
            </a:endParaRPr>
          </a:p>
          <a:p>
            <a:r>
              <a:rPr lang="en-GB" dirty="0" smtClean="0">
                <a:solidFill>
                  <a:srgbClr val="212529"/>
                </a:solidFill>
                <a:latin typeface="aktiv-grotesk"/>
              </a:rPr>
              <a:t>It </a:t>
            </a:r>
            <a:r>
              <a:rPr lang="en-GB" dirty="0">
                <a:solidFill>
                  <a:srgbClr val="212529"/>
                </a:solidFill>
                <a:latin typeface="aktiv-grotesk"/>
              </a:rPr>
              <a:t>is a low cost, deliverable project which meets the major challenges of reducing carbon emissions from industry, domestic heat and transport</a:t>
            </a:r>
            <a:r>
              <a:rPr lang="en-GB" dirty="0" smtClean="0">
                <a:solidFill>
                  <a:srgbClr val="212529"/>
                </a:solidFill>
                <a:latin typeface="aktiv-grotesk"/>
              </a:rPr>
              <a:t>.</a:t>
            </a:r>
          </a:p>
          <a:p>
            <a:endParaRPr lang="en-GB" dirty="0">
              <a:solidFill>
                <a:srgbClr val="212529"/>
              </a:solidFill>
              <a:latin typeface="aktiv-grotesk"/>
            </a:endParaRPr>
          </a:p>
          <a:p>
            <a:r>
              <a:rPr lang="en-GB" dirty="0" err="1">
                <a:solidFill>
                  <a:srgbClr val="212529"/>
                </a:solidFill>
                <a:latin typeface="aktiv-grotesk"/>
              </a:rPr>
              <a:t>HyNet</a:t>
            </a:r>
            <a:r>
              <a:rPr lang="en-GB" dirty="0">
                <a:solidFill>
                  <a:srgbClr val="212529"/>
                </a:solidFill>
                <a:latin typeface="aktiv-grotesk"/>
              </a:rPr>
              <a:t> is based on the production of hydrogen from natural gas. It includes the development of a new hydrogen pipeline; and the creation of the UK’s first CCUS infrastructure. CCUS is a vital technology to achieve the widespread emissions savings needed to meet the 2050 carbon reduction targets</a:t>
            </a:r>
            <a:r>
              <a:rPr lang="en-GB" dirty="0" smtClean="0">
                <a:solidFill>
                  <a:srgbClr val="212529"/>
                </a:solidFill>
                <a:latin typeface="aktiv-grotesk"/>
              </a:rPr>
              <a:t>.</a:t>
            </a:r>
          </a:p>
          <a:p>
            <a:endParaRPr lang="en-GB" dirty="0">
              <a:solidFill>
                <a:srgbClr val="212529"/>
              </a:solidFill>
              <a:latin typeface="aktiv-grotesk"/>
            </a:endParaRPr>
          </a:p>
          <a:p>
            <a:r>
              <a:rPr lang="en-GB" dirty="0">
                <a:solidFill>
                  <a:srgbClr val="212529"/>
                </a:solidFill>
                <a:latin typeface="aktiv-grotesk"/>
              </a:rPr>
              <a:t>Accelerating the development and deployment of hydrogen technologies and CCUS through </a:t>
            </a:r>
            <a:r>
              <a:rPr lang="en-GB" dirty="0" err="1" smtClean="0">
                <a:solidFill>
                  <a:srgbClr val="212529"/>
                </a:solidFill>
                <a:latin typeface="aktiv-grotesk"/>
              </a:rPr>
              <a:t>HyNet</a:t>
            </a:r>
            <a:r>
              <a:rPr lang="en-GB" dirty="0" smtClean="0">
                <a:solidFill>
                  <a:srgbClr val="212529"/>
                </a:solidFill>
                <a:latin typeface="aktiv-grotesk"/>
              </a:rPr>
              <a:t>, </a:t>
            </a:r>
            <a:r>
              <a:rPr lang="en-GB" dirty="0">
                <a:solidFill>
                  <a:srgbClr val="212529"/>
                </a:solidFill>
                <a:latin typeface="aktiv-grotesk"/>
              </a:rPr>
              <a:t>positions the UK strongly for skills export in a </a:t>
            </a:r>
            <a:r>
              <a:rPr lang="en-GB" dirty="0" smtClean="0">
                <a:solidFill>
                  <a:srgbClr val="212529"/>
                </a:solidFill>
                <a:latin typeface="aktiv-grotesk"/>
              </a:rPr>
              <a:t>global, </a:t>
            </a:r>
            <a:r>
              <a:rPr lang="en-GB" dirty="0">
                <a:solidFill>
                  <a:srgbClr val="212529"/>
                </a:solidFill>
                <a:latin typeface="aktiv-grotesk"/>
              </a:rPr>
              <a:t>low carbon economy</a:t>
            </a:r>
            <a:r>
              <a:rPr lang="en-GB" dirty="0" smtClean="0">
                <a:solidFill>
                  <a:srgbClr val="212529"/>
                </a:solidFill>
                <a:latin typeface="aktiv-grotesk"/>
              </a:rPr>
              <a:t>.</a:t>
            </a:r>
          </a:p>
          <a:p>
            <a:endParaRPr lang="en-GB" dirty="0">
              <a:solidFill>
                <a:srgbClr val="212529"/>
              </a:solidFill>
              <a:latin typeface="aktiv-grotesk"/>
            </a:endParaRPr>
          </a:p>
          <a:p>
            <a:r>
              <a:rPr lang="en-GB" dirty="0">
                <a:solidFill>
                  <a:srgbClr val="212529"/>
                </a:solidFill>
                <a:latin typeface="aktiv-grotesk"/>
              </a:rPr>
              <a:t>The North West </a:t>
            </a:r>
            <a:r>
              <a:rPr lang="en-GB" dirty="0" smtClean="0">
                <a:solidFill>
                  <a:srgbClr val="212529"/>
                </a:solidFill>
                <a:latin typeface="aktiv-grotesk"/>
              </a:rPr>
              <a:t>of England is </a:t>
            </a:r>
            <a:r>
              <a:rPr lang="en-GB" dirty="0">
                <a:solidFill>
                  <a:srgbClr val="212529"/>
                </a:solidFill>
                <a:latin typeface="aktiv-grotesk"/>
              </a:rPr>
              <a:t>ideally placed to lead </a:t>
            </a:r>
            <a:r>
              <a:rPr lang="en-GB" dirty="0" err="1">
                <a:solidFill>
                  <a:srgbClr val="212529"/>
                </a:solidFill>
                <a:latin typeface="aktiv-grotesk"/>
              </a:rPr>
              <a:t>HyNet</a:t>
            </a:r>
            <a:r>
              <a:rPr lang="en-GB" dirty="0">
                <a:solidFill>
                  <a:srgbClr val="212529"/>
                </a:solidFill>
                <a:latin typeface="aktiv-grotesk"/>
              </a:rPr>
              <a:t>. The region has a history of bold innovation, and today, clean energy initiatives are thriving. On a practical level, the concentration of industry, existing technical skill base and unique geology means the region offers an unparalleled opportunity for a project of this kind.</a:t>
            </a:r>
          </a:p>
          <a:p>
            <a:r>
              <a:rPr lang="en-GB" dirty="0">
                <a:solidFill>
                  <a:srgbClr val="212529"/>
                </a:solidFill>
                <a:latin typeface="aktiv-grotesk"/>
              </a:rPr>
              <a:t>The new infrastructure built by </a:t>
            </a:r>
            <a:r>
              <a:rPr lang="en-GB" dirty="0" err="1">
                <a:solidFill>
                  <a:srgbClr val="212529"/>
                </a:solidFill>
                <a:latin typeface="aktiv-grotesk"/>
              </a:rPr>
              <a:t>HyNet</a:t>
            </a:r>
            <a:r>
              <a:rPr lang="en-GB" dirty="0">
                <a:solidFill>
                  <a:srgbClr val="212529"/>
                </a:solidFill>
                <a:latin typeface="aktiv-grotesk"/>
              </a:rPr>
              <a:t> is readily extendable beyond the initial project, and provides a replicable model for similar programmes across the UK.</a:t>
            </a:r>
            <a:endParaRPr lang="en-GB" b="0" i="0" dirty="0">
              <a:solidFill>
                <a:srgbClr val="212529"/>
              </a:solidFill>
              <a:effectLst/>
              <a:latin typeface="aktiv-grotesk"/>
            </a:endParaRPr>
          </a:p>
        </p:txBody>
      </p:sp>
      <p:sp>
        <p:nvSpPr>
          <p:cNvPr id="16" name="TextBox 15"/>
          <p:cNvSpPr txBox="1"/>
          <p:nvPr/>
        </p:nvSpPr>
        <p:spPr>
          <a:xfrm>
            <a:off x="3740728" y="307571"/>
            <a:ext cx="4796443" cy="461665"/>
          </a:xfrm>
          <a:prstGeom prst="rect">
            <a:avLst/>
          </a:prstGeom>
          <a:noFill/>
        </p:spPr>
        <p:txBody>
          <a:bodyPr wrap="square" rtlCol="0">
            <a:spAutoFit/>
          </a:bodyPr>
          <a:lstStyle/>
          <a:p>
            <a:pPr algn="ctr"/>
            <a:r>
              <a:rPr lang="en-GB" sz="2400" u="sng" dirty="0" smtClean="0"/>
              <a:t>Case Study – </a:t>
            </a:r>
            <a:r>
              <a:rPr lang="en-GB" sz="2400" u="sng" dirty="0" err="1" smtClean="0"/>
              <a:t>Cadent’s</a:t>
            </a:r>
            <a:r>
              <a:rPr lang="en-GB" sz="2400" u="sng" dirty="0" smtClean="0"/>
              <a:t> </a:t>
            </a:r>
            <a:r>
              <a:rPr lang="en-GB" sz="2400" u="sng" dirty="0" err="1" smtClean="0"/>
              <a:t>HyNet</a:t>
            </a:r>
            <a:r>
              <a:rPr lang="en-GB" sz="2400" u="sng" dirty="0" smtClean="0"/>
              <a:t> Project</a:t>
            </a:r>
            <a:endParaRPr lang="en-GB" sz="2400" u="sng" dirty="0"/>
          </a:p>
        </p:txBody>
      </p:sp>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smtClean="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202177"/>
            <a:ext cx="6096000" cy="4154984"/>
          </a:xfrm>
          <a:prstGeom prst="rect">
            <a:avLst/>
          </a:prstGeom>
        </p:spPr>
        <p:txBody>
          <a:bodyPr>
            <a:spAutoFit/>
          </a:bodyPr>
          <a:lstStyle/>
          <a:p>
            <a:pPr algn="ctr"/>
            <a:r>
              <a:rPr lang="en-GB" sz="2400" b="1" dirty="0">
                <a:solidFill>
                  <a:srgbClr val="000000"/>
                </a:solidFill>
                <a:latin typeface="futura-pt-bold"/>
              </a:rPr>
              <a:t>Hydrogen Production</a:t>
            </a:r>
          </a:p>
          <a:p>
            <a:r>
              <a:rPr lang="en-GB" sz="2400" dirty="0" err="1">
                <a:solidFill>
                  <a:srgbClr val="333333"/>
                </a:solidFill>
                <a:latin typeface="Helvetica Neue"/>
              </a:rPr>
              <a:t>HyNet</a:t>
            </a:r>
            <a:r>
              <a:rPr lang="en-GB" sz="2400" dirty="0">
                <a:solidFill>
                  <a:srgbClr val="333333"/>
                </a:solidFill>
                <a:latin typeface="Helvetica Neue"/>
              </a:rPr>
              <a:t> is based on the production of hydrogen from natural gas. Hydrogen would be produced in bulk at a central plant using established, proven technology. There are already existing sources of hydrogen in the region meaning that there is an established skills base for hydrogen production and handling; as well as potential sources for an initial demonstration project.</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4179790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206387" y="1505552"/>
            <a:ext cx="6096000" cy="3046988"/>
          </a:xfrm>
          <a:prstGeom prst="rect">
            <a:avLst/>
          </a:prstGeom>
        </p:spPr>
        <p:txBody>
          <a:bodyPr>
            <a:spAutoFit/>
          </a:bodyPr>
          <a:lstStyle/>
          <a:p>
            <a:pPr algn="ctr"/>
            <a:r>
              <a:rPr lang="en-GB" sz="2400" b="1" dirty="0">
                <a:solidFill>
                  <a:srgbClr val="000000"/>
                </a:solidFill>
                <a:latin typeface="futura-pt-bold"/>
              </a:rPr>
              <a:t>Hydrogen Blend</a:t>
            </a:r>
          </a:p>
          <a:p>
            <a:r>
              <a:rPr lang="en-GB" sz="2400" dirty="0">
                <a:solidFill>
                  <a:srgbClr val="333333"/>
                </a:solidFill>
                <a:latin typeface="Helvetica Neue"/>
              </a:rPr>
              <a:t>A blend of hydrogen (up to 20% by volume) and natural gas could be delivered to customers and businesses on the </a:t>
            </a:r>
            <a:r>
              <a:rPr lang="en-GB" sz="2400" dirty="0" smtClean="0">
                <a:solidFill>
                  <a:srgbClr val="333333"/>
                </a:solidFill>
                <a:latin typeface="Helvetica Neue"/>
              </a:rPr>
              <a:t>existing, surrounding </a:t>
            </a:r>
            <a:r>
              <a:rPr lang="en-GB" sz="2400" dirty="0">
                <a:solidFill>
                  <a:srgbClr val="333333"/>
                </a:solidFill>
                <a:latin typeface="Helvetica Neue"/>
              </a:rPr>
              <a:t>gas network. This would help towards reducing carbon emissions from heat without the need to change domestic appliances.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2257412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354836" y="1383729"/>
            <a:ext cx="6096000" cy="3046988"/>
          </a:xfrm>
          <a:prstGeom prst="rect">
            <a:avLst/>
          </a:prstGeom>
        </p:spPr>
        <p:txBody>
          <a:bodyPr>
            <a:spAutoFit/>
          </a:bodyPr>
          <a:lstStyle/>
          <a:p>
            <a:pPr algn="ctr"/>
            <a:r>
              <a:rPr lang="en-GB" sz="2400" b="1" dirty="0">
                <a:solidFill>
                  <a:srgbClr val="000000"/>
                </a:solidFill>
                <a:latin typeface="futura-pt-bold"/>
              </a:rPr>
              <a:t>Jobs and Skills</a:t>
            </a:r>
          </a:p>
          <a:p>
            <a:r>
              <a:rPr lang="en-GB" sz="2400" dirty="0">
                <a:solidFill>
                  <a:srgbClr val="333333"/>
                </a:solidFill>
                <a:latin typeface="Helvetica Neue"/>
              </a:rPr>
              <a:t>Reducing carbon emissions from energy intensive industry helps to secure the long-term future of industry and jobs. Building on the existing technical </a:t>
            </a:r>
            <a:r>
              <a:rPr lang="en-GB" sz="2400" dirty="0" smtClean="0">
                <a:solidFill>
                  <a:srgbClr val="333333"/>
                </a:solidFill>
                <a:latin typeface="Helvetica Neue"/>
              </a:rPr>
              <a:t>skills present in </a:t>
            </a:r>
            <a:r>
              <a:rPr lang="en-GB" sz="2400" dirty="0">
                <a:solidFill>
                  <a:srgbClr val="333333"/>
                </a:solidFill>
                <a:latin typeface="Helvetica Neue"/>
              </a:rPr>
              <a:t>the North West could form a pioneering research, development and skills base for </a:t>
            </a:r>
            <a:r>
              <a:rPr lang="en-GB" sz="2400" dirty="0" smtClean="0">
                <a:solidFill>
                  <a:srgbClr val="333333"/>
                </a:solidFill>
                <a:latin typeface="Helvetica Neue"/>
              </a:rPr>
              <a:t>hydrogen; </a:t>
            </a:r>
            <a:r>
              <a:rPr lang="en-GB" sz="2400" dirty="0">
                <a:solidFill>
                  <a:srgbClr val="333333"/>
                </a:solidFill>
                <a:latin typeface="Helvetica Neue"/>
              </a:rPr>
              <a:t>offering opportunities for export.</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1259782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smtClean="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182415"/>
            <a:ext cx="6096000" cy="3785652"/>
          </a:xfrm>
          <a:prstGeom prst="rect">
            <a:avLst/>
          </a:prstGeom>
        </p:spPr>
        <p:txBody>
          <a:bodyPr>
            <a:spAutoFit/>
          </a:bodyPr>
          <a:lstStyle/>
          <a:p>
            <a:pPr algn="ctr"/>
            <a:r>
              <a:rPr lang="en-GB" sz="2400" b="1" dirty="0">
                <a:solidFill>
                  <a:srgbClr val="000000"/>
                </a:solidFill>
                <a:latin typeface="futura-pt-bold"/>
              </a:rPr>
              <a:t>Future Hydrogen Storage</a:t>
            </a:r>
          </a:p>
          <a:p>
            <a:r>
              <a:rPr lang="en-GB" sz="2400" dirty="0">
                <a:solidFill>
                  <a:srgbClr val="333333"/>
                </a:solidFill>
                <a:latin typeface="Helvetica Neue"/>
              </a:rPr>
              <a:t>To meet fluctuations in energy demand from households, hydrogen storage would be needed in the long-term. Salt caverns in the Cheshire ‘Basin’ offer potential for future storage and may reduce the cost of developing new assets. Five existing salt caverns amount to a total current storage capacity of 455 million m³ (mcm) of natural gas.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1673551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354836" y="1639615"/>
            <a:ext cx="6096000" cy="3416320"/>
          </a:xfrm>
          <a:prstGeom prst="rect">
            <a:avLst/>
          </a:prstGeom>
        </p:spPr>
        <p:txBody>
          <a:bodyPr>
            <a:spAutoFit/>
          </a:bodyPr>
          <a:lstStyle/>
          <a:p>
            <a:pPr algn="ctr"/>
            <a:r>
              <a:rPr lang="en-GB" sz="2400" b="1" dirty="0">
                <a:solidFill>
                  <a:srgbClr val="000000"/>
                </a:solidFill>
                <a:latin typeface="futura-pt-bold"/>
              </a:rPr>
              <a:t>Inward Investment</a:t>
            </a:r>
          </a:p>
          <a:p>
            <a:r>
              <a:rPr lang="en-GB" sz="2400" dirty="0">
                <a:solidFill>
                  <a:srgbClr val="333333"/>
                </a:solidFill>
                <a:latin typeface="Helvetica Neue"/>
              </a:rPr>
              <a:t>The new hydrogen infrastructure created for </a:t>
            </a:r>
            <a:r>
              <a:rPr lang="en-GB" sz="2400" dirty="0" err="1">
                <a:solidFill>
                  <a:srgbClr val="333333"/>
                </a:solidFill>
                <a:latin typeface="Helvetica Neue"/>
              </a:rPr>
              <a:t>HyNet</a:t>
            </a:r>
            <a:r>
              <a:rPr lang="en-GB" sz="2400" dirty="0">
                <a:solidFill>
                  <a:srgbClr val="333333"/>
                </a:solidFill>
                <a:latin typeface="Helvetica Neue"/>
              </a:rPr>
              <a:t> is readily extendable into the wider area. This encourages inward investment from other companies looking to utilise the infrastructure. The opportunity for hydrogen connections could also boost investment in other regional renewable energy projects.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45963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602" y="0"/>
            <a:ext cx="10058400" cy="5657850"/>
          </a:xfrm>
          <a:prstGeom prst="rect">
            <a:avLst/>
          </a:prstGeom>
        </p:spPr>
      </p:pic>
      <p:sp>
        <p:nvSpPr>
          <p:cNvPr id="16" name="5-Point Star 15">
            <a:hlinkClick r:id="rId11" action="ppaction://hlinksldjump"/>
          </p:cNvPr>
          <p:cNvSpPr/>
          <p:nvPr/>
        </p:nvSpPr>
        <p:spPr>
          <a:xfrm>
            <a:off x="1111560" y="714895"/>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5-Point Star 16">
            <a:hlinkClick r:id="rId12" action="ppaction://hlinksldjump"/>
          </p:cNvPr>
          <p:cNvSpPr/>
          <p:nvPr/>
        </p:nvSpPr>
        <p:spPr>
          <a:xfrm>
            <a:off x="2377865" y="468284"/>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5-Point Star 17">
            <a:hlinkClick r:id="rId13" action="ppaction://hlinksldjump"/>
          </p:cNvPr>
          <p:cNvSpPr/>
          <p:nvPr/>
        </p:nvSpPr>
        <p:spPr>
          <a:xfrm>
            <a:off x="3342141" y="69273"/>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a:hlinkClick r:id="rId14" action="ppaction://hlinksldjump"/>
          </p:cNvPr>
          <p:cNvSpPr/>
          <p:nvPr/>
        </p:nvSpPr>
        <p:spPr>
          <a:xfrm>
            <a:off x="6866738" y="389313"/>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a:hlinkClick r:id="rId15" action="ppaction://hlinksldjump"/>
          </p:cNvPr>
          <p:cNvSpPr/>
          <p:nvPr/>
        </p:nvSpPr>
        <p:spPr>
          <a:xfrm>
            <a:off x="8612411" y="872836"/>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5-Point Star 20">
            <a:hlinkClick r:id="rId16" action="ppaction://hlinksldjump"/>
          </p:cNvPr>
          <p:cNvSpPr/>
          <p:nvPr/>
        </p:nvSpPr>
        <p:spPr>
          <a:xfrm>
            <a:off x="3666338" y="1823259"/>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5-Point Star 21">
            <a:hlinkClick r:id="rId17" action="ppaction://hlinksldjump"/>
          </p:cNvPr>
          <p:cNvSpPr/>
          <p:nvPr/>
        </p:nvSpPr>
        <p:spPr>
          <a:xfrm>
            <a:off x="2436054" y="2563092"/>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5-Point Star 22">
            <a:hlinkClick r:id="rId18" action="ppaction://hlinksldjump"/>
          </p:cNvPr>
          <p:cNvSpPr/>
          <p:nvPr/>
        </p:nvSpPr>
        <p:spPr>
          <a:xfrm>
            <a:off x="5993902" y="2313710"/>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5-Point Star 23">
            <a:hlinkClick r:id="rId19" action="ppaction://hlinksldjump"/>
          </p:cNvPr>
          <p:cNvSpPr/>
          <p:nvPr/>
        </p:nvSpPr>
        <p:spPr>
          <a:xfrm>
            <a:off x="9102862" y="2392680"/>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5-Point Star 24">
            <a:hlinkClick r:id="rId20" action="ppaction://hlinksldjump"/>
          </p:cNvPr>
          <p:cNvSpPr/>
          <p:nvPr/>
        </p:nvSpPr>
        <p:spPr>
          <a:xfrm>
            <a:off x="2194985" y="3951317"/>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5-Point Star 25">
            <a:hlinkClick r:id="rId21" action="ppaction://hlinksldjump"/>
          </p:cNvPr>
          <p:cNvSpPr/>
          <p:nvPr/>
        </p:nvSpPr>
        <p:spPr>
          <a:xfrm>
            <a:off x="6633982" y="3477492"/>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5-Point Star 26">
            <a:hlinkClick r:id="rId22" action="ppaction://hlinksldjump"/>
          </p:cNvPr>
          <p:cNvSpPr/>
          <p:nvPr/>
        </p:nvSpPr>
        <p:spPr>
          <a:xfrm>
            <a:off x="8612411" y="4109258"/>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TextBox 27"/>
          <p:cNvSpPr txBox="1"/>
          <p:nvPr/>
        </p:nvSpPr>
        <p:spPr>
          <a:xfrm>
            <a:off x="271974" y="5301543"/>
            <a:ext cx="10033462" cy="923330"/>
          </a:xfrm>
          <a:prstGeom prst="rect">
            <a:avLst/>
          </a:prstGeom>
          <a:noFill/>
        </p:spPr>
        <p:txBody>
          <a:bodyPr wrap="square" rtlCol="0">
            <a:spAutoFit/>
          </a:bodyPr>
          <a:lstStyle/>
          <a:p>
            <a:pPr algn="ctr"/>
            <a:r>
              <a:rPr lang="en-GB" dirty="0" err="1"/>
              <a:t>HyNet</a:t>
            </a:r>
            <a:r>
              <a:rPr lang="en-GB" dirty="0"/>
              <a:t> is based on the production of hydrogen from natural gas. It includes the development of a new hydrogen pipeline; and the creation of the UK’s first CCUS infrastructure</a:t>
            </a:r>
            <a:r>
              <a:rPr lang="en-GB" dirty="0" smtClean="0"/>
              <a:t>.</a:t>
            </a:r>
          </a:p>
          <a:p>
            <a:pPr algn="ctr"/>
            <a:r>
              <a:rPr lang="en-GB" dirty="0" smtClean="0">
                <a:solidFill>
                  <a:srgbClr val="FF0000"/>
                </a:solidFill>
              </a:rPr>
              <a:t>Click on the stars for more information!</a:t>
            </a:r>
            <a:endParaRPr lang="en-GB" dirty="0">
              <a:solidFill>
                <a:srgbClr val="FF0000"/>
              </a:solidFill>
            </a:endParaRPr>
          </a:p>
        </p:txBody>
      </p:sp>
    </p:spTree>
    <p:extLst>
      <p:ext uri="{BB962C8B-B14F-4D97-AF65-F5344CB8AC3E}">
        <p14:creationId xmlns:p14="http://schemas.microsoft.com/office/powerpoint/2010/main" val="3756810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324197" y="1684595"/>
            <a:ext cx="9707304" cy="4247317"/>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A filling station is basically composed of two elements: a storage of hydrogen gas and a dispenser.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 storage of hydrogen gas is generally using classical steel pressure gas cylinders associated in a rack. All the cylinders are connected to each other so that there is only one delivery pipe for each rack.</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 rack of gas cylinders is connected to a dispenser.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 dispenser is made of pipes, one being connected to a pistol grip nozzle.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There are two main functions fulfilled by the dispenser:</a:t>
            </a:r>
          </a:p>
          <a:p>
            <a:pPr marL="742950" lvl="1" indent="-285750" algn="just">
              <a:buFont typeface="Arial" panose="020B0604020202020204" pitchFamily="34" charset="0"/>
              <a:buChar char="•"/>
            </a:pPr>
            <a:r>
              <a:rPr lang="en-GB" dirty="0"/>
              <a:t>Connect/close the pressure to the delivery pistol grip nozzle</a:t>
            </a:r>
          </a:p>
          <a:p>
            <a:pPr marL="742950" lvl="1" indent="-285750" algn="just">
              <a:buFont typeface="Arial" panose="020B0604020202020204" pitchFamily="34" charset="0"/>
              <a:buChar char="•"/>
            </a:pPr>
            <a:r>
              <a:rPr lang="en-GB" dirty="0"/>
              <a:t>Release pressure and degassing pipes after the filling operation</a:t>
            </a:r>
          </a:p>
          <a:p>
            <a:pPr marL="742950" lvl="1" indent="-285750" algn="just">
              <a:buFont typeface="Arial" panose="020B0604020202020204" pitchFamily="34" charset="0"/>
              <a:buChar char="•"/>
            </a:pPr>
            <a:endParaRPr lang="fr-BE" dirty="0"/>
          </a:p>
        </p:txBody>
      </p:sp>
      <p:sp>
        <p:nvSpPr>
          <p:cNvPr id="16" name="ZoneTexte 9"/>
          <p:cNvSpPr txBox="1"/>
          <p:nvPr/>
        </p:nvSpPr>
        <p:spPr>
          <a:xfrm>
            <a:off x="324197" y="337295"/>
            <a:ext cx="11554690" cy="923330"/>
          </a:xfrm>
          <a:prstGeom prst="rect">
            <a:avLst/>
          </a:prstGeom>
          <a:noFill/>
        </p:spPr>
        <p:txBody>
          <a:bodyPr wrap="square" rtlCol="0">
            <a:spAutoFit/>
          </a:bodyPr>
          <a:lstStyle/>
          <a:p>
            <a:r>
              <a:rPr lang="en-GB" dirty="0" smtClean="0"/>
              <a:t>As hydrogen infrastructure is developed, there will be more hydrogen </a:t>
            </a:r>
            <a:r>
              <a:rPr lang="en-GB" dirty="0"/>
              <a:t>filling </a:t>
            </a:r>
            <a:r>
              <a:rPr lang="en-GB" dirty="0" smtClean="0"/>
              <a:t>stations leading to more people using hydrogen fuel cell vehicles.  These will differ from current refuelling stations as different safety standards must be met.  </a:t>
            </a:r>
            <a:r>
              <a:rPr lang="en-GB" smtClean="0"/>
              <a:t>The remaining </a:t>
            </a:r>
            <a:r>
              <a:rPr lang="en-GB" dirty="0" smtClean="0"/>
              <a:t>slides show the differences.   </a:t>
            </a:r>
            <a:endParaRPr lang="en-GB" dirty="0"/>
          </a:p>
        </p:txBody>
      </p:sp>
      <p:sp>
        <p:nvSpPr>
          <p:cNvPr id="17" name="ZoneTexte 1"/>
          <p:cNvSpPr txBox="1"/>
          <p:nvPr/>
        </p:nvSpPr>
        <p:spPr>
          <a:xfrm>
            <a:off x="3383280" y="1351790"/>
            <a:ext cx="4487982" cy="369332"/>
          </a:xfrm>
          <a:prstGeom prst="rect">
            <a:avLst/>
          </a:prstGeom>
          <a:noFill/>
        </p:spPr>
        <p:txBody>
          <a:bodyPr wrap="square" rtlCol="0">
            <a:spAutoFit/>
          </a:bodyPr>
          <a:lstStyle/>
          <a:p>
            <a:r>
              <a:rPr lang="fr-BE" dirty="0" err="1"/>
              <a:t>Private</a:t>
            </a:r>
            <a:r>
              <a:rPr lang="fr-BE" dirty="0"/>
              <a:t> </a:t>
            </a:r>
            <a:r>
              <a:rPr lang="fr-BE" dirty="0" err="1"/>
              <a:t>filling</a:t>
            </a:r>
            <a:r>
              <a:rPr lang="fr-BE" dirty="0"/>
              <a:t> station, no H</a:t>
            </a:r>
            <a:r>
              <a:rPr lang="fr-BE" baseline="-25000" dirty="0"/>
              <a:t>2</a:t>
            </a:r>
            <a:r>
              <a:rPr lang="fr-BE" dirty="0"/>
              <a:t> </a:t>
            </a:r>
            <a:r>
              <a:rPr lang="fr-BE" dirty="0" smtClean="0"/>
              <a:t>production </a:t>
            </a:r>
            <a:r>
              <a:rPr lang="fr-BE" dirty="0" err="1" smtClean="0"/>
              <a:t>onsite</a:t>
            </a:r>
            <a:endParaRPr lang="fr-BE" dirty="0"/>
          </a:p>
        </p:txBody>
      </p:sp>
    </p:spTree>
    <p:extLst>
      <p:ext uri="{BB962C8B-B14F-4D97-AF65-F5344CB8AC3E}">
        <p14:creationId xmlns:p14="http://schemas.microsoft.com/office/powerpoint/2010/main" val="290432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0303" y="3849864"/>
            <a:ext cx="1561526" cy="2082035"/>
          </a:xfrm>
          <a:prstGeom prst="rect">
            <a:avLst/>
          </a:prstGeom>
        </p:spPr>
      </p:pic>
      <p:sp>
        <p:nvSpPr>
          <p:cNvPr id="16" name="Rectangle 15"/>
          <p:cNvSpPr/>
          <p:nvPr/>
        </p:nvSpPr>
        <p:spPr>
          <a:xfrm>
            <a:off x="8357530" y="2757909"/>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17" name="ZoneTexte 11"/>
          <p:cNvSpPr txBox="1"/>
          <p:nvPr/>
        </p:nvSpPr>
        <p:spPr>
          <a:xfrm>
            <a:off x="1083943" y="116173"/>
            <a:ext cx="5498521" cy="369332"/>
          </a:xfrm>
          <a:prstGeom prst="rect">
            <a:avLst/>
          </a:prstGeom>
          <a:noFill/>
        </p:spPr>
        <p:txBody>
          <a:bodyPr wrap="square" rtlCol="0">
            <a:spAutoFit/>
          </a:bodyPr>
          <a:lstStyle/>
          <a:p>
            <a:r>
              <a:rPr lang="fr-BE" dirty="0" err="1"/>
              <a:t>Hydrogen</a:t>
            </a:r>
            <a:r>
              <a:rPr lang="fr-BE" dirty="0"/>
              <a:t> </a:t>
            </a:r>
            <a:r>
              <a:rPr lang="fr-BE" dirty="0" err="1"/>
              <a:t>filling</a:t>
            </a:r>
            <a:r>
              <a:rPr lang="fr-BE" dirty="0"/>
              <a:t> stations : simple station </a:t>
            </a:r>
            <a:r>
              <a:rPr lang="fr-BE" dirty="0" err="1"/>
              <a:t>technology</a:t>
            </a:r>
            <a:endParaRPr lang="fr-BE" dirty="0"/>
          </a:p>
        </p:txBody>
      </p:sp>
      <p:pic>
        <p:nvPicPr>
          <p:cNvPr id="18"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7503" y="657456"/>
            <a:ext cx="3434960" cy="2576220"/>
          </a:xfrm>
          <a:prstGeom prst="rect">
            <a:avLst/>
          </a:prstGeom>
        </p:spPr>
      </p:pic>
      <p:pic>
        <p:nvPicPr>
          <p:cNvPr id="19"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903" y="657457"/>
            <a:ext cx="1928204" cy="2570939"/>
          </a:xfrm>
          <a:prstGeom prst="rect">
            <a:avLst/>
          </a:prstGeom>
        </p:spPr>
      </p:pic>
      <p:pic>
        <p:nvPicPr>
          <p:cNvPr id="20"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341" y="4227160"/>
            <a:ext cx="2084414" cy="1563311"/>
          </a:xfrm>
          <a:prstGeom prst="rect">
            <a:avLst/>
          </a:prstGeom>
        </p:spPr>
      </p:pic>
      <p:pic>
        <p:nvPicPr>
          <p:cNvPr id="21"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1703" y="3348192"/>
            <a:ext cx="2514600" cy="1885950"/>
          </a:xfrm>
          <a:prstGeom prst="rect">
            <a:avLst/>
          </a:prstGeom>
        </p:spPr>
      </p:pic>
      <p:pic>
        <p:nvPicPr>
          <p:cNvPr id="22"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3403" y="3348193"/>
            <a:ext cx="1449060" cy="1086795"/>
          </a:xfrm>
          <a:prstGeom prst="rect">
            <a:avLst/>
          </a:prstGeom>
        </p:spPr>
      </p:pic>
      <p:pic>
        <p:nvPicPr>
          <p:cNvPr id="23" name="Imag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67003" y="657456"/>
            <a:ext cx="2743200" cy="3657600"/>
          </a:xfrm>
          <a:prstGeom prst="rect">
            <a:avLst/>
          </a:prstGeom>
        </p:spPr>
      </p:pic>
      <p:pic>
        <p:nvPicPr>
          <p:cNvPr id="24"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3403" y="4629339"/>
            <a:ext cx="1449060" cy="1086795"/>
          </a:xfrm>
          <a:prstGeom prst="rect">
            <a:avLst/>
          </a:prstGeom>
        </p:spPr>
      </p:pic>
    </p:spTree>
    <p:extLst>
      <p:ext uri="{BB962C8B-B14F-4D97-AF65-F5344CB8AC3E}">
        <p14:creationId xmlns:p14="http://schemas.microsoft.com/office/powerpoint/2010/main" val="189533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934797" y="895700"/>
            <a:ext cx="8136904" cy="3693319"/>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A filling station is basically composed of two elements: a storage of hydrogen gas and a dispenser.</a:t>
            </a:r>
          </a:p>
          <a:p>
            <a:pPr algn="just"/>
            <a:endParaRPr lang="en-GB" dirty="0"/>
          </a:p>
          <a:p>
            <a:pPr marL="285750" indent="-285750" algn="just">
              <a:buFont typeface="Arial" panose="020B0604020202020204" pitchFamily="34" charset="0"/>
              <a:buChar char="•"/>
            </a:pPr>
            <a:r>
              <a:rPr lang="en-GB" dirty="0"/>
              <a:t>Renewable hydrogen is produced with an electrolyser supplied with green energy coming from solar panels and from wind turbines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We can find containers which host:</a:t>
            </a:r>
          </a:p>
          <a:p>
            <a:pPr marL="1200150" lvl="2" indent="-285750" algn="just">
              <a:buFont typeface="Arial" panose="020B0604020202020204" pitchFamily="34" charset="0"/>
              <a:buChar char="•"/>
            </a:pPr>
            <a:r>
              <a:rPr lang="en-GB" dirty="0"/>
              <a:t>An electrolyser</a:t>
            </a:r>
          </a:p>
          <a:p>
            <a:pPr marL="1200150" lvl="2" indent="-285750" algn="just">
              <a:buFont typeface="Arial" panose="020B0604020202020204" pitchFamily="34" charset="0"/>
              <a:buChar char="•"/>
            </a:pPr>
            <a:r>
              <a:rPr lang="en-GB" dirty="0"/>
              <a:t>Filter, dryer</a:t>
            </a:r>
          </a:p>
          <a:p>
            <a:pPr marL="1200150" lvl="2" indent="-285750" algn="just">
              <a:buFont typeface="Arial" panose="020B0604020202020204" pitchFamily="34" charset="0"/>
              <a:buChar char="•"/>
            </a:pPr>
            <a:r>
              <a:rPr lang="en-GB" dirty="0"/>
              <a:t>A compressor</a:t>
            </a:r>
          </a:p>
          <a:p>
            <a:pPr marL="1200150" lvl="2" indent="-285750" algn="just">
              <a:buFont typeface="Arial" panose="020B0604020202020204" pitchFamily="34" charset="0"/>
              <a:buChar char="•"/>
            </a:pPr>
            <a:r>
              <a:rPr lang="en-GB" dirty="0"/>
              <a:t>A storage zone</a:t>
            </a:r>
          </a:p>
          <a:p>
            <a:pPr marL="1200150" lvl="2" indent="-285750" algn="just">
              <a:buFont typeface="Arial" panose="020B0604020202020204" pitchFamily="34" charset="0"/>
              <a:buChar char="•"/>
            </a:pPr>
            <a:endParaRPr lang="fr-BE" dirty="0"/>
          </a:p>
        </p:txBody>
      </p:sp>
      <p:sp>
        <p:nvSpPr>
          <p:cNvPr id="16" name="ZoneTexte 5"/>
          <p:cNvSpPr txBox="1"/>
          <p:nvPr/>
        </p:nvSpPr>
        <p:spPr>
          <a:xfrm>
            <a:off x="539262" y="5288188"/>
            <a:ext cx="1804987" cy="307777"/>
          </a:xfrm>
          <a:prstGeom prst="rect">
            <a:avLst/>
          </a:prstGeom>
          <a:noFill/>
        </p:spPr>
        <p:txBody>
          <a:bodyPr wrap="square" rtlCol="0">
            <a:spAutoFit/>
          </a:bodyPr>
          <a:lstStyle/>
          <a:p>
            <a:r>
              <a:rPr lang="fr-BE" sz="1400" dirty="0"/>
              <a:t>Source: </a:t>
            </a:r>
            <a:r>
              <a:rPr lang="fr-BE" sz="1400" dirty="0" err="1"/>
              <a:t>Knowhy</a:t>
            </a:r>
            <a:endParaRPr lang="fr-BE" sz="1400" dirty="0"/>
          </a:p>
        </p:txBody>
      </p:sp>
      <p:sp>
        <p:nvSpPr>
          <p:cNvPr id="17" name="ZoneTexte 12"/>
          <p:cNvSpPr txBox="1"/>
          <p:nvPr/>
        </p:nvSpPr>
        <p:spPr>
          <a:xfrm>
            <a:off x="2090970" y="269117"/>
            <a:ext cx="4820491" cy="369332"/>
          </a:xfrm>
          <a:prstGeom prst="rect">
            <a:avLst/>
          </a:prstGeom>
          <a:noFill/>
        </p:spPr>
        <p:txBody>
          <a:bodyPr wrap="square" rtlCol="0">
            <a:spAutoFit/>
          </a:bodyPr>
          <a:lstStyle/>
          <a:p>
            <a:r>
              <a:rPr lang="fr-BE" dirty="0" err="1"/>
              <a:t>Private</a:t>
            </a:r>
            <a:r>
              <a:rPr lang="fr-BE" dirty="0"/>
              <a:t> </a:t>
            </a:r>
            <a:r>
              <a:rPr lang="fr-BE" dirty="0" err="1"/>
              <a:t>filling</a:t>
            </a:r>
            <a:r>
              <a:rPr lang="fr-BE" dirty="0"/>
              <a:t> station, </a:t>
            </a:r>
            <a:r>
              <a:rPr lang="fr-BE" dirty="0" err="1"/>
              <a:t>with</a:t>
            </a:r>
            <a:r>
              <a:rPr lang="fr-BE" dirty="0"/>
              <a:t> H</a:t>
            </a:r>
            <a:r>
              <a:rPr lang="fr-BE" baseline="-25000" dirty="0"/>
              <a:t>2</a:t>
            </a:r>
            <a:r>
              <a:rPr lang="fr-BE" dirty="0"/>
              <a:t> </a:t>
            </a:r>
            <a:r>
              <a:rPr lang="fr-BE" dirty="0" smtClean="0"/>
              <a:t>production </a:t>
            </a:r>
            <a:r>
              <a:rPr lang="fr-BE" dirty="0" err="1" smtClean="0"/>
              <a:t>onsite</a:t>
            </a:r>
            <a:endParaRPr lang="fr-BE" dirty="0"/>
          </a:p>
        </p:txBody>
      </p:sp>
    </p:spTree>
    <p:extLst>
      <p:ext uri="{BB962C8B-B14F-4D97-AF65-F5344CB8AC3E}">
        <p14:creationId xmlns:p14="http://schemas.microsoft.com/office/powerpoint/2010/main" val="366408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32" descr="sigle_campus_alpha_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2813" y="1365251"/>
            <a:ext cx="2724150" cy="4105275"/>
          </a:xfrm>
          <a:prstGeom prst="rect">
            <a:avLst/>
          </a:prstGeom>
          <a:noFill/>
          <a:ln w="9525">
            <a:noFill/>
            <a:miter lim="800000"/>
            <a:headEnd/>
            <a:tailEnd/>
          </a:ln>
        </p:spPr>
      </p:pic>
      <p:pic>
        <p:nvPicPr>
          <p:cNvPr id="16" name="Image 32" descr="sigle_campus_alpha_pp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2813" y="1129890"/>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233" y="3736770"/>
            <a:ext cx="2857097" cy="2142823"/>
          </a:xfrm>
          <a:prstGeom prst="rect">
            <a:avLst/>
          </a:prstGeom>
        </p:spPr>
      </p:pic>
      <p:pic>
        <p:nvPicPr>
          <p:cNvPr id="18" name="Imag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6994" y="3736768"/>
            <a:ext cx="1607118" cy="2142824"/>
          </a:xfrm>
          <a:prstGeom prst="rect">
            <a:avLst/>
          </a:prstGeom>
        </p:spPr>
      </p:pic>
      <p:pic>
        <p:nvPicPr>
          <p:cNvPr id="19" name="Imag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6384" y="1413888"/>
            <a:ext cx="3185520" cy="4247360"/>
          </a:xfrm>
          <a:prstGeom prst="rect">
            <a:avLst/>
          </a:prstGeom>
        </p:spPr>
      </p:pic>
      <p:pic>
        <p:nvPicPr>
          <p:cNvPr id="20" name="Imag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31988" y="667513"/>
            <a:ext cx="3836420" cy="2877315"/>
          </a:xfrm>
          <a:prstGeom prst="rect">
            <a:avLst/>
          </a:prstGeom>
        </p:spPr>
      </p:pic>
      <p:sp>
        <p:nvSpPr>
          <p:cNvPr id="21" name="ZoneTexte 1"/>
          <p:cNvSpPr txBox="1"/>
          <p:nvPr/>
        </p:nvSpPr>
        <p:spPr>
          <a:xfrm>
            <a:off x="2329838" y="5679388"/>
            <a:ext cx="2683833" cy="369332"/>
          </a:xfrm>
          <a:prstGeom prst="rect">
            <a:avLst/>
          </a:prstGeom>
          <a:noFill/>
        </p:spPr>
        <p:txBody>
          <a:bodyPr wrap="square" rtlCol="0">
            <a:spAutoFit/>
          </a:bodyPr>
          <a:lstStyle/>
          <a:p>
            <a:r>
              <a:rPr lang="fr-BE" dirty="0"/>
              <a:t>EU Project Don Quichotte</a:t>
            </a:r>
          </a:p>
        </p:txBody>
      </p:sp>
      <p:sp>
        <p:nvSpPr>
          <p:cNvPr id="22" name="ZoneTexte 20"/>
          <p:cNvSpPr txBox="1"/>
          <p:nvPr/>
        </p:nvSpPr>
        <p:spPr>
          <a:xfrm>
            <a:off x="1991544" y="871996"/>
            <a:ext cx="3672408" cy="369332"/>
          </a:xfrm>
          <a:prstGeom prst="rect">
            <a:avLst/>
          </a:prstGeom>
          <a:noFill/>
        </p:spPr>
        <p:txBody>
          <a:bodyPr wrap="square" rtlCol="0">
            <a:spAutoFit/>
          </a:bodyPr>
          <a:lstStyle/>
          <a:p>
            <a:r>
              <a:rPr lang="fr-BE" dirty="0"/>
              <a:t>Site of Colruyt in Halle, </a:t>
            </a:r>
            <a:r>
              <a:rPr lang="fr-BE" dirty="0" err="1"/>
              <a:t>Belgium</a:t>
            </a:r>
            <a:endParaRPr lang="fr-BE" dirty="0"/>
          </a:p>
        </p:txBody>
      </p:sp>
      <p:sp>
        <p:nvSpPr>
          <p:cNvPr id="23" name="ZoneTexte 21"/>
          <p:cNvSpPr txBox="1"/>
          <p:nvPr/>
        </p:nvSpPr>
        <p:spPr>
          <a:xfrm>
            <a:off x="1991544" y="482057"/>
            <a:ext cx="6336704" cy="369332"/>
          </a:xfrm>
          <a:prstGeom prst="rect">
            <a:avLst/>
          </a:prstGeom>
          <a:noFill/>
        </p:spPr>
        <p:txBody>
          <a:bodyPr wrap="square" rtlCol="0">
            <a:spAutoFit/>
          </a:bodyPr>
          <a:lstStyle/>
          <a:p>
            <a:r>
              <a:rPr lang="en-GB" dirty="0"/>
              <a:t>Hydrogen filling stations</a:t>
            </a:r>
          </a:p>
        </p:txBody>
      </p:sp>
    </p:spTree>
    <p:extLst>
      <p:ext uri="{BB962C8B-B14F-4D97-AF65-F5344CB8AC3E}">
        <p14:creationId xmlns:p14="http://schemas.microsoft.com/office/powerpoint/2010/main" val="329332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934203" y="1532085"/>
            <a:ext cx="8136904" cy="3970318"/>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A public filling station may be associated to hydrogen production but both must be physically separated. No public access to the production site.</a:t>
            </a:r>
          </a:p>
          <a:p>
            <a:pPr marL="285750" indent="-285750" algn="just">
              <a:buFont typeface="Arial" panose="020B0604020202020204" pitchFamily="34" charset="0"/>
              <a:buChar char="•"/>
            </a:pPr>
            <a:r>
              <a:rPr lang="en-GB" dirty="0"/>
              <a:t>A public filling station limits the use to owners of RFID access cards.</a:t>
            </a:r>
          </a:p>
          <a:p>
            <a:pPr marL="285750" indent="-285750" algn="just">
              <a:buFont typeface="Arial" panose="020B0604020202020204" pitchFamily="34" charset="0"/>
              <a:buChar char="•"/>
            </a:pPr>
            <a:r>
              <a:rPr lang="en-GB" dirty="0"/>
              <a:t>A public filling station must satisfy all safety criteria and </a:t>
            </a:r>
            <a:r>
              <a:rPr lang="en-GB" dirty="0" smtClean="0"/>
              <a:t>meet </a:t>
            </a:r>
            <a:r>
              <a:rPr lang="en-GB" dirty="0"/>
              <a:t>higher ISO standards.</a:t>
            </a:r>
          </a:p>
          <a:p>
            <a:pPr marL="285750" indent="-285750" algn="just">
              <a:buFont typeface="Arial" panose="020B0604020202020204" pitchFamily="34" charset="0"/>
              <a:buChar char="•"/>
            </a:pPr>
            <a:r>
              <a:rPr lang="en-GB" dirty="0"/>
              <a:t>Hydrogen is compressed and stored in large buffers at 350 or 700 bars.</a:t>
            </a:r>
          </a:p>
          <a:p>
            <a:pPr marL="285750" indent="-285750" algn="just">
              <a:buFont typeface="Arial" panose="020B0604020202020204" pitchFamily="34" charset="0"/>
              <a:buChar char="•"/>
            </a:pPr>
            <a:r>
              <a:rPr lang="en-GB" dirty="0"/>
              <a:t>Hydrogen is cooled at -40°C before the delivery to mitigate the negative Joule-Thompson coefficient. Hydrogen will increase its temperature during expansion which is not </a:t>
            </a:r>
            <a:r>
              <a:rPr lang="en-GB" dirty="0" smtClean="0"/>
              <a:t>typical!</a:t>
            </a:r>
            <a:endParaRPr lang="en-GB" dirty="0"/>
          </a:p>
          <a:p>
            <a:pPr marL="285750" indent="-285750" algn="just">
              <a:buFont typeface="Arial" panose="020B0604020202020204" pitchFamily="34" charset="0"/>
              <a:buChar char="•"/>
            </a:pPr>
            <a:r>
              <a:rPr lang="en-GB" dirty="0"/>
              <a:t>A communication between the vehicle and the station must occur during the filling process. The filling process will be stopped if the temperature in the vehicle gas cylinder reaches 85°C. Infrared communication is often used for this purpose.</a:t>
            </a:r>
          </a:p>
          <a:p>
            <a:pPr marL="285750" indent="-285750" algn="just">
              <a:buFont typeface="Arial" panose="020B0604020202020204" pitchFamily="34" charset="0"/>
              <a:buChar char="•"/>
            </a:pPr>
            <a:endParaRPr lang="fr-BE" dirty="0"/>
          </a:p>
        </p:txBody>
      </p:sp>
      <p:sp>
        <p:nvSpPr>
          <p:cNvPr id="16" name="ZoneTexte 5"/>
          <p:cNvSpPr txBox="1"/>
          <p:nvPr/>
        </p:nvSpPr>
        <p:spPr>
          <a:xfrm>
            <a:off x="538668" y="5780558"/>
            <a:ext cx="1804987" cy="307777"/>
          </a:xfrm>
          <a:prstGeom prst="rect">
            <a:avLst/>
          </a:prstGeom>
          <a:noFill/>
        </p:spPr>
        <p:txBody>
          <a:bodyPr wrap="square" rtlCol="0">
            <a:spAutoFit/>
          </a:bodyPr>
          <a:lstStyle/>
          <a:p>
            <a:r>
              <a:rPr lang="fr-BE" sz="1400" dirty="0"/>
              <a:t>Source: </a:t>
            </a:r>
            <a:r>
              <a:rPr lang="fr-BE" sz="1400" dirty="0" err="1"/>
              <a:t>Knowhy</a:t>
            </a:r>
            <a:endParaRPr lang="fr-BE" sz="1400" dirty="0"/>
          </a:p>
        </p:txBody>
      </p:sp>
      <p:sp>
        <p:nvSpPr>
          <p:cNvPr id="17" name="ZoneTexte 9"/>
          <p:cNvSpPr txBox="1"/>
          <p:nvPr/>
        </p:nvSpPr>
        <p:spPr>
          <a:xfrm>
            <a:off x="1006211" y="385342"/>
            <a:ext cx="6336704" cy="369332"/>
          </a:xfrm>
          <a:prstGeom prst="rect">
            <a:avLst/>
          </a:prstGeom>
          <a:noFill/>
        </p:spPr>
        <p:txBody>
          <a:bodyPr wrap="square" rtlCol="0">
            <a:spAutoFit/>
          </a:bodyPr>
          <a:lstStyle/>
          <a:p>
            <a:r>
              <a:rPr lang="en-GB" dirty="0"/>
              <a:t>Hydrogen filling stations</a:t>
            </a:r>
          </a:p>
        </p:txBody>
      </p:sp>
      <p:sp>
        <p:nvSpPr>
          <p:cNvPr id="18" name="ZoneTexte 12"/>
          <p:cNvSpPr txBox="1"/>
          <p:nvPr/>
        </p:nvSpPr>
        <p:spPr>
          <a:xfrm>
            <a:off x="2198442" y="946729"/>
            <a:ext cx="5792545" cy="369332"/>
          </a:xfrm>
          <a:prstGeom prst="rect">
            <a:avLst/>
          </a:prstGeom>
          <a:noFill/>
        </p:spPr>
        <p:txBody>
          <a:bodyPr wrap="square" rtlCol="0">
            <a:spAutoFit/>
          </a:bodyPr>
          <a:lstStyle/>
          <a:p>
            <a:r>
              <a:rPr lang="fr-BE" dirty="0"/>
              <a:t>Public </a:t>
            </a:r>
            <a:r>
              <a:rPr lang="fr-BE" dirty="0" err="1"/>
              <a:t>filling</a:t>
            </a:r>
            <a:r>
              <a:rPr lang="fr-BE" dirty="0"/>
              <a:t> station, </a:t>
            </a:r>
            <a:r>
              <a:rPr lang="fr-BE" dirty="0" err="1"/>
              <a:t>with</a:t>
            </a:r>
            <a:r>
              <a:rPr lang="fr-BE" dirty="0"/>
              <a:t> or </a:t>
            </a:r>
            <a:r>
              <a:rPr lang="fr-BE" dirty="0" err="1" smtClean="0"/>
              <a:t>without</a:t>
            </a:r>
            <a:r>
              <a:rPr lang="fr-BE" dirty="0" smtClean="0"/>
              <a:t> on-site  </a:t>
            </a:r>
            <a:r>
              <a:rPr lang="fr-BE" dirty="0"/>
              <a:t>H</a:t>
            </a:r>
            <a:r>
              <a:rPr lang="fr-BE" baseline="-25000" dirty="0"/>
              <a:t>2</a:t>
            </a:r>
            <a:r>
              <a:rPr lang="fr-BE" dirty="0"/>
              <a:t> production</a:t>
            </a:r>
          </a:p>
        </p:txBody>
      </p:sp>
    </p:spTree>
    <p:extLst>
      <p:ext uri="{BB962C8B-B14F-4D97-AF65-F5344CB8AC3E}">
        <p14:creationId xmlns:p14="http://schemas.microsoft.com/office/powerpoint/2010/main" val="107270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3"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61381"/>
          <a:stretch/>
        </p:blipFill>
        <p:spPr>
          <a:xfrm>
            <a:off x="7627055" y="3427031"/>
            <a:ext cx="1621051" cy="1346318"/>
          </a:xfrm>
          <a:prstGeom prst="rect">
            <a:avLst/>
          </a:prstGeom>
        </p:spPr>
      </p:pic>
      <p:pic>
        <p:nvPicPr>
          <p:cNvPr id="16" name="Image 32" descr="sigle_campus_alpha_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1551" y="787218"/>
            <a:ext cx="2724150" cy="4105275"/>
          </a:xfrm>
          <a:prstGeom prst="rect">
            <a:avLst/>
          </a:prstGeom>
          <a:noFill/>
          <a:ln w="9525">
            <a:noFill/>
            <a:miter lim="800000"/>
            <a:headEnd/>
            <a:tailEnd/>
          </a:ln>
        </p:spPr>
      </p:pic>
      <p:pic>
        <p:nvPicPr>
          <p:cNvPr id="17" name="Image 32" descr="sigle_campus_alpha_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21551" y="1274233"/>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947365" y="3427032"/>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8947" y="4695751"/>
            <a:ext cx="1502142" cy="1072958"/>
          </a:xfrm>
          <a:prstGeom prst="rect">
            <a:avLst/>
          </a:prstGeom>
          <a:noFill/>
          <a:ln w="9525">
            <a:noFill/>
            <a:miter lim="800000"/>
            <a:headEnd/>
            <a:tailEnd/>
          </a:ln>
        </p:spPr>
      </p:pic>
      <p:pic>
        <p:nvPicPr>
          <p:cNvPr id="20" name="Image 17"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r="76599"/>
          <a:stretch/>
        </p:blipFill>
        <p:spPr>
          <a:xfrm>
            <a:off x="7729938" y="447280"/>
            <a:ext cx="1347316" cy="1846649"/>
          </a:xfrm>
          <a:prstGeom prst="rect">
            <a:avLst/>
          </a:prstGeom>
        </p:spPr>
      </p:pic>
      <p:sp>
        <p:nvSpPr>
          <p:cNvPr id="22" name="ZoneTexte 19"/>
          <p:cNvSpPr txBox="1"/>
          <p:nvPr/>
        </p:nvSpPr>
        <p:spPr>
          <a:xfrm>
            <a:off x="618274" y="447279"/>
            <a:ext cx="5248656" cy="369332"/>
          </a:xfrm>
          <a:prstGeom prst="rect">
            <a:avLst/>
          </a:prstGeom>
          <a:noFill/>
        </p:spPr>
        <p:txBody>
          <a:bodyPr wrap="square" rtlCol="0">
            <a:spAutoFit/>
          </a:bodyPr>
          <a:lstStyle/>
          <a:p>
            <a:r>
              <a:rPr lang="en-GB" dirty="0"/>
              <a:t>Filling station that meets ISO standards</a:t>
            </a:r>
          </a:p>
        </p:txBody>
      </p:sp>
      <p:pic>
        <p:nvPicPr>
          <p:cNvPr id="23" name="Image 22"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25345" r="37328"/>
          <a:stretch/>
        </p:blipFill>
        <p:spPr>
          <a:xfrm>
            <a:off x="7603395" y="2226444"/>
            <a:ext cx="1618748" cy="1390922"/>
          </a:xfrm>
          <a:prstGeom prst="rect">
            <a:avLst/>
          </a:prstGeom>
        </p:spPr>
      </p:pic>
      <p:pic>
        <p:nvPicPr>
          <p:cNvPr id="2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638" y="930761"/>
            <a:ext cx="7017241" cy="49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1"/>
          <p:cNvSpPr txBox="1"/>
          <p:nvPr/>
        </p:nvSpPr>
        <p:spPr>
          <a:xfrm>
            <a:off x="403024" y="1671416"/>
            <a:ext cx="2574371" cy="1200329"/>
          </a:xfrm>
          <a:prstGeom prst="rect">
            <a:avLst/>
          </a:prstGeom>
          <a:solidFill>
            <a:schemeClr val="bg1"/>
          </a:solidFill>
        </p:spPr>
        <p:txBody>
          <a:bodyPr wrap="square" rtlCol="0">
            <a:spAutoFit/>
          </a:bodyPr>
          <a:lstStyle/>
          <a:p>
            <a:r>
              <a:rPr lang="en-GB" sz="1200" dirty="0"/>
              <a:t>1.  </a:t>
            </a:r>
            <a:r>
              <a:rPr lang="en-GB" sz="1200" b="1" dirty="0"/>
              <a:t>Hydrogen source</a:t>
            </a:r>
          </a:p>
          <a:p>
            <a:r>
              <a:rPr lang="en-GB" sz="1100" dirty="0"/>
              <a:t>H2 is stored in gas cylinders at 200 </a:t>
            </a:r>
            <a:r>
              <a:rPr lang="en-GB" sz="1200" dirty="0"/>
              <a:t>bars</a:t>
            </a:r>
          </a:p>
          <a:p>
            <a:r>
              <a:rPr lang="en-GB" sz="1200" dirty="0"/>
              <a:t>2.  </a:t>
            </a:r>
            <a:r>
              <a:rPr lang="en-GB" sz="1200" b="1" dirty="0"/>
              <a:t>Compression phase</a:t>
            </a:r>
          </a:p>
          <a:p>
            <a:r>
              <a:rPr lang="en-GB" sz="1100" dirty="0"/>
              <a:t>H2 is compressed at 350 or 700 bars</a:t>
            </a:r>
          </a:p>
          <a:p>
            <a:r>
              <a:rPr lang="en-GB" sz="1200" dirty="0"/>
              <a:t>3.  </a:t>
            </a:r>
            <a:r>
              <a:rPr lang="en-GB" sz="1200" b="1" dirty="0"/>
              <a:t>Buffers</a:t>
            </a:r>
          </a:p>
          <a:p>
            <a:r>
              <a:rPr lang="en-GB" sz="1100" dirty="0"/>
              <a:t>Storage of H2 at high pressure</a:t>
            </a:r>
          </a:p>
        </p:txBody>
      </p:sp>
      <p:sp>
        <p:nvSpPr>
          <p:cNvPr id="26" name="ZoneTexte 21"/>
          <p:cNvSpPr txBox="1"/>
          <p:nvPr/>
        </p:nvSpPr>
        <p:spPr>
          <a:xfrm>
            <a:off x="4806122" y="835314"/>
            <a:ext cx="2580904" cy="1538883"/>
          </a:xfrm>
          <a:prstGeom prst="rect">
            <a:avLst/>
          </a:prstGeom>
          <a:solidFill>
            <a:schemeClr val="bg1"/>
          </a:solidFill>
        </p:spPr>
        <p:txBody>
          <a:bodyPr wrap="square" rtlCol="0">
            <a:spAutoFit/>
          </a:bodyPr>
          <a:lstStyle/>
          <a:p>
            <a:r>
              <a:rPr lang="en-GB" sz="1200" dirty="0"/>
              <a:t>4.  </a:t>
            </a:r>
            <a:r>
              <a:rPr lang="en-GB" sz="1200" b="1" dirty="0"/>
              <a:t>Heat exchanger</a:t>
            </a:r>
          </a:p>
          <a:p>
            <a:r>
              <a:rPr lang="en-GB" sz="1100" dirty="0"/>
              <a:t>H2 is cooled at -40°C before delivery</a:t>
            </a:r>
            <a:endParaRPr lang="en-GB" sz="1200" dirty="0"/>
          </a:p>
          <a:p>
            <a:r>
              <a:rPr lang="en-GB" sz="1200" dirty="0"/>
              <a:t>5.  </a:t>
            </a:r>
            <a:r>
              <a:rPr lang="en-GB" sz="1200" b="1" dirty="0"/>
              <a:t>Dispenser</a:t>
            </a:r>
          </a:p>
          <a:p>
            <a:r>
              <a:rPr lang="en-GB" sz="1100" dirty="0"/>
              <a:t>H2 is transferred </a:t>
            </a:r>
            <a:r>
              <a:rPr lang="en-GB" sz="1100" dirty="0" smtClean="0"/>
              <a:t>to </a:t>
            </a:r>
            <a:r>
              <a:rPr lang="en-GB" sz="1100" dirty="0"/>
              <a:t>the vehicle tank</a:t>
            </a:r>
          </a:p>
          <a:p>
            <a:r>
              <a:rPr lang="en-GB" sz="1200" dirty="0"/>
              <a:t>6.  </a:t>
            </a:r>
            <a:r>
              <a:rPr lang="en-GB" sz="1200" b="1" dirty="0"/>
              <a:t>Cooling equipment</a:t>
            </a:r>
          </a:p>
          <a:p>
            <a:r>
              <a:rPr lang="en-GB" sz="1200" dirty="0"/>
              <a:t>Supplies the heat exchanger with coolant</a:t>
            </a:r>
          </a:p>
          <a:p>
            <a:r>
              <a:rPr lang="en-GB" sz="1200" dirty="0"/>
              <a:t>7</a:t>
            </a:r>
            <a:r>
              <a:rPr lang="en-GB" sz="1100" dirty="0"/>
              <a:t>.  </a:t>
            </a:r>
            <a:r>
              <a:rPr lang="en-GB" sz="1200" b="1" dirty="0"/>
              <a:t>General management unit</a:t>
            </a:r>
          </a:p>
        </p:txBody>
      </p:sp>
      <p:sp>
        <p:nvSpPr>
          <p:cNvPr id="27" name="ZoneTexte 2"/>
          <p:cNvSpPr txBox="1"/>
          <p:nvPr/>
        </p:nvSpPr>
        <p:spPr>
          <a:xfrm>
            <a:off x="421103" y="932481"/>
            <a:ext cx="3411610" cy="757130"/>
          </a:xfrm>
          <a:prstGeom prst="rect">
            <a:avLst/>
          </a:prstGeom>
          <a:solidFill>
            <a:schemeClr val="bg1"/>
          </a:solidFill>
        </p:spPr>
        <p:txBody>
          <a:bodyPr wrap="square" rtlCol="0">
            <a:spAutoFit/>
          </a:bodyPr>
          <a:lstStyle/>
          <a:p>
            <a:pPr>
              <a:lnSpc>
                <a:spcPct val="120000"/>
              </a:lnSpc>
            </a:pPr>
            <a:r>
              <a:rPr lang="en-GB" dirty="0"/>
              <a:t>How does it work?</a:t>
            </a:r>
          </a:p>
          <a:p>
            <a:pPr>
              <a:lnSpc>
                <a:spcPct val="120000"/>
              </a:lnSpc>
            </a:pPr>
            <a:r>
              <a:rPr lang="en-GB" dirty="0"/>
              <a:t>Hydrogen filling station</a:t>
            </a:r>
          </a:p>
        </p:txBody>
      </p:sp>
      <p:sp>
        <p:nvSpPr>
          <p:cNvPr id="21" name="ZoneTexte 18"/>
          <p:cNvSpPr txBox="1"/>
          <p:nvPr/>
        </p:nvSpPr>
        <p:spPr>
          <a:xfrm>
            <a:off x="6800365" y="5697844"/>
            <a:ext cx="3026664" cy="307777"/>
          </a:xfrm>
          <a:prstGeom prst="rect">
            <a:avLst/>
          </a:prstGeom>
          <a:noFill/>
        </p:spPr>
        <p:txBody>
          <a:bodyPr wrap="square" rtlCol="0">
            <a:spAutoFit/>
          </a:bodyPr>
          <a:lstStyle/>
          <a:p>
            <a:r>
              <a:rPr lang="en-GB" sz="1400" dirty="0"/>
              <a:t>Sources: Linde, Air Liquide, WEH</a:t>
            </a:r>
          </a:p>
        </p:txBody>
      </p:sp>
    </p:spTree>
    <p:extLst>
      <p:ext uri="{BB962C8B-B14F-4D97-AF65-F5344CB8AC3E}">
        <p14:creationId xmlns:p14="http://schemas.microsoft.com/office/powerpoint/2010/main" val="320096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1541</Words>
  <Application>Microsoft Office PowerPoint</Application>
  <PresentationFormat>Widescreen</PresentationFormat>
  <Paragraphs>202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aktiv-grotesk</vt:lpstr>
      <vt:lpstr>Arial</vt:lpstr>
      <vt:lpstr>Calibri</vt:lpstr>
      <vt:lpstr>futura-pt-bold</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14</cp:revision>
  <dcterms:created xsi:type="dcterms:W3CDTF">2019-06-26T09:21:34Z</dcterms:created>
  <dcterms:modified xsi:type="dcterms:W3CDTF">2019-10-18T14:26:40Z</dcterms:modified>
</cp:coreProperties>
</file>