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303" r:id="rId5"/>
    <p:sldId id="302" r:id="rId6"/>
    <p:sldId id="301" r:id="rId7"/>
    <p:sldId id="300" r:id="rId8"/>
    <p:sldId id="299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8" r:id="rId20"/>
    <p:sldId id="287" r:id="rId21"/>
    <p:sldId id="286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70" r:id="rId38"/>
    <p:sldId id="269" r:id="rId39"/>
    <p:sldId id="268" r:id="rId40"/>
    <p:sldId id="267" r:id="rId41"/>
    <p:sldId id="266" r:id="rId42"/>
    <p:sldId id="265" r:id="rId43"/>
    <p:sldId id="264" r:id="rId44"/>
    <p:sldId id="260" r:id="rId45"/>
    <p:sldId id="261" r:id="rId46"/>
    <p:sldId id="263" r:id="rId47"/>
    <p:sldId id="262" r:id="rId48"/>
    <p:sldId id="25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rena.org/-/media/Files/IRENA/Agency/Publication/2018/Sep/IRENA_Hydrogen_from_renewable_power_2018.pdf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8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hyperlink" Target="https://en.wikipedia.org/wiki/Causal_loop_diagram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hyperlink" Target="https://www.lesechos.fr/idees-debats/cercle/edf-nucleaire-et-manipulation-du-marche-de-lelectricite-eclairage-economique-sur-une-affaire-electrique-132012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www.h2mobility-kongress.de/programm/vortraege/H2-Infrastructure--Presentation-Oliver-Bishop-at-BMVI.pdf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://theconversation.com/faire-rouler-les-voitures-hydrogene-a-base-denergie-renouvelable-10853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h2stations.org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iea.org/hydrogen201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0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jpe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earthobservatory.nasa.gov/features/NightLight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runelikvern.online/tag/world-energy-consumption-2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runelikvern.online/tag/world-energy-consumption-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8328578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Hydrogen Economy and Employment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Extra Information for Teachers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516684" y="6501782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CO2 emissions and energy sector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0072"/>
            <a:ext cx="4829818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5664000" y="1636443"/>
            <a:ext cx="591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IPCC 2014 (AR5)</a:t>
            </a:r>
          </a:p>
          <a:p>
            <a:endParaRPr lang="en-US" sz="2400" b="1" i="1" dirty="0" smtClean="0"/>
          </a:p>
          <a:p>
            <a:r>
              <a:rPr lang="en-US" sz="2400" i="1" dirty="0" smtClean="0"/>
              <a:t>"</a:t>
            </a:r>
            <a:r>
              <a:rPr lang="en-US" sz="2400" i="1" dirty="0"/>
              <a:t>CO2 emissions from </a:t>
            </a:r>
            <a:r>
              <a:rPr lang="en-US" sz="2400" b="1" i="1" dirty="0"/>
              <a:t>fossil </a:t>
            </a:r>
            <a:endParaRPr lang="en-US" sz="2400" b="1" i="1" dirty="0" smtClean="0"/>
          </a:p>
          <a:p>
            <a:r>
              <a:rPr lang="en-US" sz="2400" b="1" i="1" dirty="0" smtClean="0"/>
              <a:t>fuel </a:t>
            </a:r>
            <a:r>
              <a:rPr lang="en-US" sz="2400" b="1" i="1" dirty="0"/>
              <a:t>combustion and industrial </a:t>
            </a:r>
            <a:r>
              <a:rPr lang="en-US" sz="2400" b="1" i="1" dirty="0" smtClean="0"/>
              <a:t>processes contributed </a:t>
            </a:r>
            <a:r>
              <a:rPr lang="en-US" sz="2400" b="1" i="1" dirty="0"/>
              <a:t>about 78% to the total GHG emission </a:t>
            </a:r>
            <a:r>
              <a:rPr lang="en-US" sz="2400" b="1" i="1" dirty="0" smtClean="0"/>
              <a:t>increase between </a:t>
            </a:r>
            <a:r>
              <a:rPr lang="en-US" sz="2400" b="1" i="1" dirty="0"/>
              <a:t>1970 and 2010</a:t>
            </a:r>
            <a:r>
              <a:rPr lang="en-US" sz="2400" i="1" dirty="0"/>
              <a:t>, with a contribution </a:t>
            </a:r>
            <a:r>
              <a:rPr lang="en-US" sz="2400" i="1" dirty="0" smtClean="0"/>
              <a:t>of similar percentage </a:t>
            </a:r>
            <a:r>
              <a:rPr lang="en-US" sz="2400" i="1" dirty="0"/>
              <a:t>over the 2000-2010 period</a:t>
            </a:r>
            <a:r>
              <a:rPr lang="en-US" sz="2400" i="1" dirty="0" smtClean="0"/>
              <a:t>.“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Fossil fuels = Dark side of the force</a:t>
            </a:r>
            <a:endParaRPr lang="en-US" sz="2400" b="1" i="1" dirty="0"/>
          </a:p>
        </p:txBody>
      </p:sp>
      <p:pic>
        <p:nvPicPr>
          <p:cNvPr id="20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86" y="1470072"/>
            <a:ext cx="1505414" cy="14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Is the energy sector as big in term of GDP?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/>
              <p:cNvSpPr txBox="1">
                <a:spLocks/>
              </p:cNvSpPr>
              <p:nvPr/>
            </p:nvSpPr>
            <p:spPr>
              <a:xfrm>
                <a:off x="609600" y="1412876"/>
                <a:ext cx="10972800" cy="453612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According to the World Bank data, the energy sector in its whole (production, transport, distribution, etc.) accounts for only 3-4% of the global GDP (approximately 3000 </a:t>
                </a:r>
                <a:r>
                  <a:rPr lang="en-US" dirty="0" err="1" smtClean="0"/>
                  <a:t>bn</a:t>
                </a:r>
                <a:r>
                  <a:rPr lang="en-US" dirty="0" smtClean="0"/>
                  <a:t>$)</a:t>
                </a:r>
              </a:p>
              <a:p>
                <a:r>
                  <a:rPr lang="en-US" dirty="0" smtClean="0"/>
                  <a:t>But : Every sector of the economy has a production function depending on four essential factors as follow, including energy :</a:t>
                </a:r>
                <a:endParaRPr lang="en-US" sz="23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i="1" dirty="0" smtClean="0"/>
                  <a:t>Where K is capital (engine, plant), L is </a:t>
                </a:r>
                <a:r>
                  <a:rPr lang="en-US" sz="2400" i="1" dirty="0" err="1"/>
                  <a:t>l</a:t>
                </a:r>
                <a:r>
                  <a:rPr lang="en-US" sz="2400" i="1" dirty="0" err="1" smtClean="0"/>
                  <a:t>abour</a:t>
                </a:r>
                <a:r>
                  <a:rPr lang="en-US" sz="2400" i="1" dirty="0" smtClean="0"/>
                  <a:t> (humans), E is energy and M stands for materials</a:t>
                </a:r>
              </a:p>
              <a:p>
                <a:r>
                  <a:rPr lang="en-US" dirty="0" smtClean="0"/>
                  <a:t>A shock in the energy sector can impact the whole economy (e.g. oil crisis 1973, 1979)</a:t>
                </a:r>
              </a:p>
            </p:txBody>
          </p:sp>
        </mc:Choice>
        <mc:Fallback xmlns="">
          <p:sp>
            <p:nvSpPr>
              <p:cNvPr id="1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2876"/>
                <a:ext cx="10972800" cy="4536123"/>
              </a:xfrm>
              <a:prstGeom prst="rect">
                <a:avLst/>
              </a:prstGeom>
              <a:blipFill>
                <a:blip r:embed="rId10"/>
                <a:stretch>
                  <a:fillRect l="-1000" t="-2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0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76700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What about the hydrogen (H2) sector?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124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about the hydrogen sector?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The current annual world production of Hydrogen is estimated at ~75 Mt </a:t>
            </a:r>
          </a:p>
          <a:p>
            <a:pPr lvl="1"/>
            <a:r>
              <a:rPr lang="en-US" sz="2000" b="1" smtClean="0"/>
              <a:t>mainly by fossil fuel reforming </a:t>
            </a:r>
            <a:r>
              <a:rPr lang="en-US" sz="2000" smtClean="0"/>
              <a:t>(Steam methane reforming + water gas shift). 10 t</a:t>
            </a:r>
            <a:r>
              <a:rPr lang="en-US" sz="2000" baseline="-25000" smtClean="0"/>
              <a:t>CO2</a:t>
            </a:r>
            <a:r>
              <a:rPr lang="en-US" sz="2000" smtClean="0"/>
              <a:t>/t</a:t>
            </a:r>
            <a:r>
              <a:rPr lang="en-US" sz="2000" baseline="-25000" smtClean="0"/>
              <a:t>H2</a:t>
            </a:r>
            <a:r>
              <a:rPr lang="en-US" sz="2000" smtClean="0"/>
              <a:t> </a:t>
            </a:r>
            <a:r>
              <a:rPr lang="en-US" sz="2000" smtClean="0">
                <a:sym typeface="Wingdings" panose="05000000000000000000" pitchFamily="2" charset="2"/>
              </a:rPr>
              <a:t> 750 Mt CO2 emitted to produce hydrogen (1.8% of the global CO2 emissions and </a:t>
            </a:r>
            <a:r>
              <a:rPr lang="en-US" sz="2000" smtClean="0"/>
              <a:t>1.8% of the global energy demand)</a:t>
            </a:r>
          </a:p>
          <a:p>
            <a:pPr lvl="1"/>
            <a:r>
              <a:rPr lang="en-US" sz="2000" smtClean="0"/>
              <a:t>The annual market of commercial hydrogen is estimated at </a:t>
            </a:r>
            <a:r>
              <a:rPr lang="en-US" sz="2000" b="1" smtClean="0"/>
              <a:t>100 billion dollars </a:t>
            </a:r>
            <a:r>
              <a:rPr lang="en-US" sz="2000" smtClean="0"/>
              <a:t>(3.3% of the global GDP’s energy share)</a:t>
            </a:r>
          </a:p>
          <a:p>
            <a:r>
              <a:rPr lang="en-US" sz="2400" smtClean="0"/>
              <a:t>The annual hydrogen demand is almost entirely due to industry:</a:t>
            </a:r>
          </a:p>
          <a:p>
            <a:pPr lvl="1"/>
            <a:r>
              <a:rPr lang="en-US" sz="2000" smtClean="0"/>
              <a:t>Oil refinery: to remove the sulphur of fuel and avoid SOx emission (50%)</a:t>
            </a:r>
          </a:p>
          <a:p>
            <a:pPr lvl="1"/>
            <a:r>
              <a:rPr lang="en-US" sz="2000" smtClean="0"/>
              <a:t>Ammonia production (NH3): to produce fertilizers (40%)</a:t>
            </a:r>
          </a:p>
          <a:p>
            <a:pPr lvl="1"/>
            <a:r>
              <a:rPr lang="en-US" sz="2000" smtClean="0"/>
              <a:t>Steel and glass making, pharmaceutical industry, …</a:t>
            </a:r>
          </a:p>
          <a:p>
            <a:pPr marL="534988" lvl="1" indent="0" algn="r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chemeClr val="bg2"/>
                </a:solidFill>
              </a:rPr>
              <a:t>Source: The future of Hydrogen, IEA, 2019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553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Hydrogen: a future versatile energy carrier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5594"/>
            <a:ext cx="8222400" cy="4502338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8976000" y="1518151"/>
            <a:ext cx="25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IRENA (2018):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https://www.irena.org/-/media/Files/IRENA/Agency/Publication/2018/Sep/IRENA_Hydrogen_from_renewable_power_2018.pdf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296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Hydrogen demand rising since 1975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" y="1499647"/>
            <a:ext cx="8642350" cy="4147880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9466340" y="2419425"/>
            <a:ext cx="2170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268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What’s behind the H2 </a:t>
            </a:r>
            <a:r>
              <a:rPr lang="en-US" i="1" smtClean="0"/>
              <a:t>light side of the force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8726400" cy="4608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Since 1975, the rise of H2 demand is mainly due to the rise of polluting industrial uses (e.g. chemistry, refinery in the oil industry)</a:t>
            </a:r>
          </a:p>
          <a:p>
            <a:r>
              <a:rPr lang="en-US" smtClean="0"/>
              <a:t>What could be the drivers to push hydrogen towards a truly green energy carrier? </a:t>
            </a:r>
          </a:p>
          <a:p>
            <a:pPr lvl="1"/>
            <a:r>
              <a:rPr lang="en-US" sz="2300" smtClean="0"/>
              <a:t>Technological progress (e.g. cost reduction)?</a:t>
            </a:r>
          </a:p>
          <a:p>
            <a:pPr lvl="1"/>
            <a:r>
              <a:rPr lang="en-US" sz="2300" smtClean="0"/>
              <a:t>The rise of variable renewable energies (wind, solar)?</a:t>
            </a:r>
          </a:p>
          <a:p>
            <a:pPr lvl="1"/>
            <a:r>
              <a:rPr lang="en-US" sz="2300" smtClean="0"/>
              <a:t>The evolution of electricity prices?</a:t>
            </a:r>
          </a:p>
          <a:p>
            <a:pPr lvl="1"/>
            <a:r>
              <a:rPr lang="en-US" sz="2300" smtClean="0"/>
              <a:t>Carbon pricing (e.g. tax, emission quotas)?</a:t>
            </a:r>
          </a:p>
          <a:p>
            <a:pPr lvl="1"/>
            <a:r>
              <a:rPr lang="en-US" sz="2300" smtClean="0"/>
              <a:t>Regulation? Governmental objectives for energy transition?</a:t>
            </a:r>
            <a:endParaRPr lang="en-US" sz="2300" dirty="0" smtClean="0"/>
          </a:p>
        </p:txBody>
      </p:sp>
      <p:grpSp>
        <p:nvGrpSpPr>
          <p:cNvPr id="19" name="Groupe 11"/>
          <p:cNvGrpSpPr/>
          <p:nvPr/>
        </p:nvGrpSpPr>
        <p:grpSpPr>
          <a:xfrm>
            <a:off x="9120000" y="2407375"/>
            <a:ext cx="2446273" cy="2477584"/>
            <a:chOff x="9120000" y="2407375"/>
            <a:chExt cx="2446273" cy="2477584"/>
          </a:xfrm>
        </p:grpSpPr>
        <p:pic>
          <p:nvPicPr>
            <p:cNvPr id="20" name="Imag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791" y="3032356"/>
              <a:ext cx="1446691" cy="1447232"/>
            </a:xfrm>
            <a:prstGeom prst="ellipse">
              <a:avLst/>
            </a:prstGeom>
            <a:ln w="28575" cap="rnd">
              <a:solidFill>
                <a:schemeClr val="bg1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1" name="Ellipse 6"/>
            <p:cNvSpPr/>
            <p:nvPr/>
          </p:nvSpPr>
          <p:spPr>
            <a:xfrm>
              <a:off x="9120000" y="2541749"/>
              <a:ext cx="2446273" cy="23432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7"/>
            <p:cNvSpPr/>
            <p:nvPr/>
          </p:nvSpPr>
          <p:spPr>
            <a:xfrm>
              <a:off x="10377624" y="2407375"/>
              <a:ext cx="312355" cy="3337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21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9211" y="421761"/>
            <a:ext cx="87828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How are hydrogen technologies evolving with time?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682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Technological progress on the right track</a:t>
            </a:r>
            <a:endParaRPr lang="en-US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195749" y="1412876"/>
            <a:ext cx="3386651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During the last ten years, electrolysis and fuel cells’ costs have decreased sharply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smtClean="0"/>
              <a:t>Source: </a:t>
            </a:r>
            <a:r>
              <a:rPr lang="en-US" sz="2400" b="1" i="1" smtClean="0"/>
              <a:t>DOE Hydrogen and Fuel cells Program Record</a:t>
            </a:r>
            <a:endParaRPr lang="en-US" sz="2400" b="1" i="1" dirty="0" smtClean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00" y="1340895"/>
            <a:ext cx="8352000" cy="47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02194" y="117184"/>
            <a:ext cx="7565620" cy="661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Technological progress on the right track</a:t>
            </a:r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191" y="1398653"/>
            <a:ext cx="4749894" cy="34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87" y="1398653"/>
            <a:ext cx="4739676" cy="337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7912729" y="5259134"/>
            <a:ext cx="246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Source: </a:t>
            </a:r>
            <a:r>
              <a:rPr lang="en-US" sz="2400" b="1" i="1" dirty="0" smtClean="0"/>
              <a:t>E4Tech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19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/>
              <a:t>Road Map</a:t>
            </a:r>
            <a:endParaRPr lang="en-US" i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Energy</a:t>
            </a:r>
            <a:r>
              <a:rPr lang="en-US" dirty="0" smtClean="0"/>
              <a:t> &amp; </a:t>
            </a:r>
            <a:r>
              <a:rPr lang="en-US" i="1" dirty="0" smtClean="0"/>
              <a:t>Economy</a:t>
            </a:r>
            <a:r>
              <a:rPr lang="en-US" dirty="0" smtClean="0"/>
              <a:t>: how are they related?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the hydrogen (H2) sector?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hydrogen technologies progressing with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and how is the energy transition in electricity market supporting the development of hydrogen?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important to tax carbon emissions? How?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government support hydrogen technologies?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future look bright for the hydrogen economy?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4547" y="-983139"/>
            <a:ext cx="6096000" cy="77559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How is the energy transition in power market supporting the development of hydrogen?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231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17113" y="74878"/>
            <a:ext cx="9848189" cy="666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Renewable energy can be very uncertain…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17114" y="1236028"/>
            <a:ext cx="5089608" cy="3471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Variable renewables (VRE)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smtClean="0"/>
          </a:p>
          <a:p>
            <a:r>
              <a:rPr lang="en-US" smtClean="0"/>
              <a:t>Also called </a:t>
            </a:r>
            <a:r>
              <a:rPr lang="en-US" b="1" smtClean="0"/>
              <a:t>intermittent energy sources</a:t>
            </a:r>
            <a:r>
              <a:rPr lang="en-US" smtClean="0"/>
              <a:t>, they are non-controllable: </a:t>
            </a:r>
            <a:r>
              <a:rPr lang="en-US" i="1" smtClean="0"/>
              <a:t>there is no switch for wind nor for the sun…</a:t>
            </a:r>
            <a:endParaRPr lang="en-US" i="1" dirty="0" smtClean="0"/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97" y="1764711"/>
            <a:ext cx="2003240" cy="1569205"/>
          </a:xfrm>
          <a:prstGeom prst="rect">
            <a:avLst/>
          </a:prstGeom>
        </p:spPr>
      </p:pic>
      <p:sp>
        <p:nvSpPr>
          <p:cNvPr id="20" name="ZoneTexte 9"/>
          <p:cNvSpPr txBox="1"/>
          <p:nvPr/>
        </p:nvSpPr>
        <p:spPr>
          <a:xfrm>
            <a:off x="2292797" y="2042214"/>
            <a:ext cx="811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en-US" sz="9600" b="1" dirty="0"/>
          </a:p>
        </p:txBody>
      </p:sp>
      <p:pic>
        <p:nvPicPr>
          <p:cNvPr id="21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" y="1596028"/>
            <a:ext cx="2003240" cy="2003240"/>
          </a:xfrm>
          <a:prstGeom prst="rect">
            <a:avLst/>
          </a:prstGeom>
        </p:spPr>
      </p:pic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7153" r="3825" b="15936"/>
          <a:stretch/>
        </p:blipFill>
        <p:spPr>
          <a:xfrm>
            <a:off x="6179513" y="1236028"/>
            <a:ext cx="4056189" cy="2197102"/>
          </a:xfrm>
          <a:prstGeom prst="rect">
            <a:avLst/>
          </a:prstGeom>
        </p:spPr>
      </p:pic>
      <p:pic>
        <p:nvPicPr>
          <p:cNvPr id="23" name="Imag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t="5882" r="3289" b="14706"/>
          <a:stretch/>
        </p:blipFill>
        <p:spPr>
          <a:xfrm>
            <a:off x="6323513" y="3676045"/>
            <a:ext cx="4013661" cy="2257684"/>
          </a:xfrm>
          <a:prstGeom prst="rect">
            <a:avLst/>
          </a:prstGeom>
        </p:spPr>
      </p:pic>
      <p:sp>
        <p:nvSpPr>
          <p:cNvPr id="24" name="ZoneTexte 12"/>
          <p:cNvSpPr txBox="1"/>
          <p:nvPr/>
        </p:nvSpPr>
        <p:spPr>
          <a:xfrm>
            <a:off x="7647963" y="1236028"/>
            <a:ext cx="14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energy</a:t>
            </a:r>
          </a:p>
        </p:txBody>
      </p:sp>
      <p:sp>
        <p:nvSpPr>
          <p:cNvPr id="25" name="ZoneTexte 13"/>
          <p:cNvSpPr txBox="1"/>
          <p:nvPr/>
        </p:nvSpPr>
        <p:spPr>
          <a:xfrm>
            <a:off x="6323513" y="3957685"/>
            <a:ext cx="86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Wind</a:t>
            </a:r>
          </a:p>
          <a:p>
            <a:r>
              <a:rPr lang="en-US" b="1" dirty="0" smtClean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69989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20800" y="314961"/>
            <a:ext cx="117504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… and this is an issue for the electricity market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electricity market is very unique: </a:t>
            </a:r>
            <a:r>
              <a:rPr lang="en-US" b="1" smtClean="0"/>
              <a:t>supply must always meet the demand.</a:t>
            </a:r>
            <a:r>
              <a:rPr lang="en-US" smtClean="0"/>
              <a:t> Any difference between the two can lead the network to a blackout !</a:t>
            </a:r>
          </a:p>
          <a:p>
            <a:pPr lvl="1"/>
            <a:r>
              <a:rPr lang="en-US" smtClean="0"/>
              <a:t>Same as for hotel room or plane tickets: if the room (resp. seat) is empty, it is lost forever !</a:t>
            </a:r>
          </a:p>
          <a:p>
            <a:r>
              <a:rPr lang="en-US" smtClean="0"/>
              <a:t>Increasing the share of VRE into the market </a:t>
            </a:r>
            <a:r>
              <a:rPr lang="en-US" b="1" smtClean="0"/>
              <a:t>increases the uncertainty</a:t>
            </a:r>
            <a:r>
              <a:rPr lang="en-US" smtClean="0"/>
              <a:t> on the supply side and </a:t>
            </a:r>
            <a:r>
              <a:rPr lang="en-US" b="1" smtClean="0"/>
              <a:t>requires more flexibility</a:t>
            </a:r>
          </a:p>
          <a:p>
            <a:r>
              <a:rPr lang="en-US" smtClean="0"/>
              <a:t>VRE integration in the electricity market has a non negligible impact on the market price : this is the </a:t>
            </a:r>
            <a:r>
              <a:rPr lang="en-US" b="1" smtClean="0"/>
              <a:t>merit-order effect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8117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4000" y="261000"/>
            <a:ext cx="120240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Firstly, what is the logic of the electricity market? </a:t>
            </a:r>
            <a:endParaRPr lang="en-US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09600" y="1412876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The electricity market has two sides (as a usual market):</a:t>
            </a:r>
          </a:p>
          <a:p>
            <a:pPr marL="706438" lvl="1" indent="-342900"/>
            <a:r>
              <a:rPr lang="en-US" sz="2700" b="1" smtClean="0"/>
              <a:t>The supply: </a:t>
            </a:r>
            <a:r>
              <a:rPr lang="en-US" sz="2700" smtClean="0"/>
              <a:t>the electricity is produced using several technologies (nuclear, coal, gas, etc.). The cheapest ones in term of marginal cost </a:t>
            </a:r>
            <a:r>
              <a:rPr lang="en-US" sz="2700" b="1" i="1" smtClean="0"/>
              <a:t>c</a:t>
            </a:r>
            <a:r>
              <a:rPr lang="en-US" sz="2700" smtClean="0"/>
              <a:t> (cost to produce one more MWh, directly related to the cost of the fuel used) are used in priority: this is the </a:t>
            </a:r>
            <a:r>
              <a:rPr lang="en-US" sz="2700" b="1" smtClean="0"/>
              <a:t>merit-order</a:t>
            </a:r>
          </a:p>
          <a:p>
            <a:pPr marL="1114425" lvl="2" indent="-342900"/>
            <a:r>
              <a:rPr lang="en-US" sz="2600" smtClean="0"/>
              <a:t>Note: The fuel for wind and solar is free, thus they have the priority to sell electricity on the market</a:t>
            </a:r>
          </a:p>
          <a:p>
            <a:pPr marL="706438" lvl="1" indent="-342900"/>
            <a:r>
              <a:rPr lang="en-US" sz="2700" b="1" smtClean="0"/>
              <a:t>The demand (Q): </a:t>
            </a:r>
            <a:r>
              <a:rPr lang="en-US" sz="2700" smtClean="0"/>
              <a:t>vary across time (e.g. day, night, cold weather, etc.). </a:t>
            </a:r>
            <a:r>
              <a:rPr lang="en-US" sz="2700" b="1" smtClean="0"/>
              <a:t>P(Q,t)</a:t>
            </a:r>
            <a:r>
              <a:rPr lang="en-US" sz="2700" smtClean="0"/>
              <a:t> is the </a:t>
            </a:r>
            <a:r>
              <a:rPr lang="en-US" sz="2700" b="1" smtClean="0"/>
              <a:t>inverse demand curve </a:t>
            </a:r>
            <a:r>
              <a:rPr lang="en-US" sz="2700" smtClean="0"/>
              <a:t>(which describes the price P as a function of the demand Q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3179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5980" y="168722"/>
            <a:ext cx="10752499" cy="716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Illustration: Power market with 1 technology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1185872"/>
            <a:ext cx="6064600" cy="4363902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165982" y="1326633"/>
            <a:ext cx="37362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Fictive market with only one technology of production of marginal cost </a:t>
            </a:r>
            <a:r>
              <a:rPr lang="en-US" sz="2000" i="1" dirty="0" smtClean="0"/>
              <a:t>c </a:t>
            </a:r>
            <a:r>
              <a:rPr lang="en-US" sz="2000" dirty="0" smtClean="0"/>
              <a:t>and capacity K</a:t>
            </a: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B0F0"/>
                </a:solidFill>
              </a:rPr>
              <a:t>curves in blue </a:t>
            </a:r>
            <a:r>
              <a:rPr lang="en-US" sz="2000" dirty="0" smtClean="0"/>
              <a:t>represent the different states of the demand (the more to the right, the higher)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market price </a:t>
            </a:r>
            <a:r>
              <a:rPr lang="en-US" sz="2000" i="1" dirty="0" smtClean="0"/>
              <a:t>P</a:t>
            </a:r>
            <a:r>
              <a:rPr lang="en-US" sz="2000" dirty="0" smtClean="0"/>
              <a:t> is always equal to </a:t>
            </a:r>
            <a:r>
              <a:rPr lang="en-US" sz="2000" i="1" dirty="0" smtClean="0"/>
              <a:t>c</a:t>
            </a:r>
            <a:r>
              <a:rPr lang="en-US" sz="2000" dirty="0" smtClean="0"/>
              <a:t>, except when the demand reaches the maximum capacity of production K (this is a specific case for very few hours during the year, often during the coldest days of winter)</a:t>
            </a:r>
          </a:p>
        </p:txBody>
      </p:sp>
    </p:spTree>
    <p:extLst>
      <p:ext uri="{BB962C8B-B14F-4D97-AF65-F5344CB8AC3E}">
        <p14:creationId xmlns:p14="http://schemas.microsoft.com/office/powerpoint/2010/main" val="335705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Espace réservé du contenu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6960"/>
          <a:stretch/>
        </p:blipFill>
        <p:spPr>
          <a:xfrm>
            <a:off x="208182" y="1131907"/>
            <a:ext cx="9648000" cy="4464001"/>
          </a:xfrm>
          <a:prstGeom prst="rect">
            <a:avLst/>
          </a:prstGeom>
        </p:spPr>
      </p:pic>
      <p:sp>
        <p:nvSpPr>
          <p:cNvPr id="16" name="ZoneTexte 7"/>
          <p:cNvSpPr txBox="1"/>
          <p:nvPr/>
        </p:nvSpPr>
        <p:spPr>
          <a:xfrm>
            <a:off x="1900182" y="45698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01782" y="168722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Power market with 3 technologies</a:t>
            </a:r>
            <a:endParaRPr lang="en-US" dirty="0"/>
          </a:p>
        </p:txBody>
      </p:sp>
      <p:sp>
        <p:nvSpPr>
          <p:cNvPr id="20" name="ZoneTexte 8"/>
          <p:cNvSpPr txBox="1"/>
          <p:nvPr/>
        </p:nvSpPr>
        <p:spPr>
          <a:xfrm>
            <a:off x="5180323" y="37778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21" name="ZoneTexte 9"/>
          <p:cNvSpPr txBox="1"/>
          <p:nvPr/>
        </p:nvSpPr>
        <p:spPr>
          <a:xfrm>
            <a:off x="6652182" y="26978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22" name="ZoneTexte 10"/>
          <p:cNvSpPr txBox="1"/>
          <p:nvPr/>
        </p:nvSpPr>
        <p:spPr>
          <a:xfrm>
            <a:off x="7444182" y="1376874"/>
            <a:ext cx="36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technologies on the supply side:</a:t>
            </a:r>
          </a:p>
          <a:p>
            <a:r>
              <a:rPr lang="en-US" sz="2000" dirty="0" smtClean="0"/>
              <a:t>- Nuclear (10€/MWh)</a:t>
            </a:r>
          </a:p>
          <a:p>
            <a:r>
              <a:rPr lang="en-US" sz="2000" dirty="0" smtClean="0"/>
              <a:t>- Gas (90€/MWh)</a:t>
            </a:r>
          </a:p>
          <a:p>
            <a:r>
              <a:rPr lang="en-US" sz="2000" dirty="0" smtClean="0"/>
              <a:t>- Oil (120€/MWh)</a:t>
            </a:r>
          </a:p>
          <a:p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i="1" dirty="0" smtClean="0"/>
              <a:t>numbers only for the example)</a:t>
            </a:r>
          </a:p>
          <a:p>
            <a:endParaRPr lang="en-US" sz="2000" i="1" dirty="0"/>
          </a:p>
          <a:p>
            <a:r>
              <a:rPr lang="en-US" sz="2000" b="1" dirty="0" smtClean="0"/>
              <a:t>Price on the market without renewable energy : 90€/MWh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381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Espace réservé du contenu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5242"/>
          <a:stretch/>
        </p:blipFill>
        <p:spPr>
          <a:xfrm>
            <a:off x="480000" y="1413000"/>
            <a:ext cx="9577638" cy="4413658"/>
          </a:xfrm>
          <a:prstGeom prst="rect">
            <a:avLst/>
          </a:prstGeom>
        </p:spPr>
      </p:pic>
      <p:sp>
        <p:nvSpPr>
          <p:cNvPr id="16" name="ZoneTexte 7"/>
          <p:cNvSpPr txBox="1"/>
          <p:nvPr/>
        </p:nvSpPr>
        <p:spPr>
          <a:xfrm>
            <a:off x="3720000" y="46734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Power market with 3 technologies + VRE</a:t>
            </a:r>
            <a:endParaRPr lang="en-US" dirty="0"/>
          </a:p>
        </p:txBody>
      </p:sp>
      <p:sp>
        <p:nvSpPr>
          <p:cNvPr id="20" name="ZoneTexte 8"/>
          <p:cNvSpPr txBox="1"/>
          <p:nvPr/>
        </p:nvSpPr>
        <p:spPr>
          <a:xfrm>
            <a:off x="7157254" y="39081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21" name="ZoneTexte 9"/>
          <p:cNvSpPr txBox="1"/>
          <p:nvPr/>
        </p:nvSpPr>
        <p:spPr>
          <a:xfrm>
            <a:off x="8760000" y="28865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22" name="ZoneTexte 10"/>
          <p:cNvSpPr txBox="1"/>
          <p:nvPr/>
        </p:nvSpPr>
        <p:spPr>
          <a:xfrm>
            <a:off x="7891900" y="1660960"/>
            <a:ext cx="38200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New market price with renewable energy : 10€/MWh</a:t>
            </a:r>
            <a:endParaRPr lang="en-US" sz="2000" b="1" dirty="0"/>
          </a:p>
        </p:txBody>
      </p:sp>
      <p:sp>
        <p:nvSpPr>
          <p:cNvPr id="23" name="Bulle ronde 2"/>
          <p:cNvSpPr/>
          <p:nvPr/>
        </p:nvSpPr>
        <p:spPr>
          <a:xfrm>
            <a:off x="1107008" y="2368846"/>
            <a:ext cx="2851755" cy="204054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capacity Ki of VRE enter the market, </a:t>
            </a:r>
            <a:r>
              <a:rPr lang="el-GR" sz="2000" dirty="0" smtClean="0"/>
              <a:t>α</a:t>
            </a:r>
            <a:r>
              <a:rPr lang="en-US" sz="2000" dirty="0" smtClean="0"/>
              <a:t>(t) measures the variability</a:t>
            </a:r>
            <a:endParaRPr lang="en-US" sz="2000" dirty="0"/>
          </a:p>
        </p:txBody>
      </p:sp>
      <p:sp>
        <p:nvSpPr>
          <p:cNvPr id="24" name="Flèche droite 5"/>
          <p:cNvSpPr/>
          <p:nvPr/>
        </p:nvSpPr>
        <p:spPr>
          <a:xfrm>
            <a:off x="5088000" y="2774187"/>
            <a:ext cx="3312000" cy="113393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supply curve shifts to the right</a:t>
            </a:r>
            <a:endParaRPr lang="en-US" sz="2000" dirty="0"/>
          </a:p>
        </p:txBody>
      </p:sp>
      <p:sp>
        <p:nvSpPr>
          <p:cNvPr id="25" name="Virage 11"/>
          <p:cNvSpPr/>
          <p:nvPr/>
        </p:nvSpPr>
        <p:spPr>
          <a:xfrm>
            <a:off x="5952001" y="1811492"/>
            <a:ext cx="1813112" cy="1113508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Merit-order effect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27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merit-order effect: enabler of H2 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merit order effect describes the impact of VRE on the electricity market prices: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smtClean="0"/>
              <a:t>Decrease prices (as seen previously)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smtClean="0"/>
              <a:t>Increase price volatility (the more VRE, the more the the electricity price will vary)</a:t>
            </a:r>
          </a:p>
          <a:p>
            <a:r>
              <a:rPr lang="en-US" smtClean="0"/>
              <a:t>Positive consequences for H2 development : 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smtClean="0"/>
              <a:t>Electrolysis is less expensive (electricity price is lower) </a:t>
            </a:r>
          </a:p>
          <a:p>
            <a:pPr marL="992188" lvl="1" indent="-457200">
              <a:buFont typeface="+mj-lt"/>
              <a:buAutoNum type="arabicPeriod"/>
            </a:pPr>
            <a:r>
              <a:rPr lang="en-US" smtClean="0"/>
              <a:t>More arbitrage opportunities (store electricity when prices are low, sell when prices go 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84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28943" y="168722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merit-order effect: enabler of H2 ?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28943" y="1257748"/>
            <a:ext cx="109728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… in other words, using a </a:t>
            </a:r>
            <a:r>
              <a:rPr lang="en-GB" dirty="0" smtClean="0">
                <a:hlinkClick r:id="rId10"/>
              </a:rPr>
              <a:t>Causal loop diagram</a:t>
            </a:r>
            <a:endParaRPr lang="en-GB" dirty="0"/>
          </a:p>
        </p:txBody>
      </p:sp>
      <p:grpSp>
        <p:nvGrpSpPr>
          <p:cNvPr id="19" name="Groupe 47"/>
          <p:cNvGrpSpPr/>
          <p:nvPr/>
        </p:nvGrpSpPr>
        <p:grpSpPr>
          <a:xfrm>
            <a:off x="964730" y="2029630"/>
            <a:ext cx="401250" cy="400100"/>
            <a:chOff x="7420328" y="1520847"/>
            <a:chExt cx="401250" cy="400100"/>
          </a:xfrm>
        </p:grpSpPr>
        <p:sp>
          <p:nvSpPr>
            <p:cNvPr id="20" name="Arc 19"/>
            <p:cNvSpPr/>
            <p:nvPr/>
          </p:nvSpPr>
          <p:spPr>
            <a:xfrm>
              <a:off x="7420328" y="1520847"/>
              <a:ext cx="401250" cy="400100"/>
            </a:xfrm>
            <a:prstGeom prst="arc">
              <a:avLst>
                <a:gd name="adj1" fmla="val 259636"/>
                <a:gd name="adj2" fmla="val 16540429"/>
              </a:avLst>
            </a:prstGeom>
            <a:ln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ZoneTexte 49"/>
            <p:cNvSpPr txBox="1"/>
            <p:nvPr/>
          </p:nvSpPr>
          <p:spPr>
            <a:xfrm>
              <a:off x="7466103" y="153623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22" name="Groupe 50"/>
          <p:cNvGrpSpPr/>
          <p:nvPr/>
        </p:nvGrpSpPr>
        <p:grpSpPr>
          <a:xfrm>
            <a:off x="964730" y="2555079"/>
            <a:ext cx="401250" cy="400100"/>
            <a:chOff x="8089459" y="1520847"/>
            <a:chExt cx="401250" cy="400100"/>
          </a:xfrm>
        </p:grpSpPr>
        <p:sp>
          <p:nvSpPr>
            <p:cNvPr id="23" name="Arc 22"/>
            <p:cNvSpPr/>
            <p:nvPr/>
          </p:nvSpPr>
          <p:spPr>
            <a:xfrm>
              <a:off x="8089459" y="1520847"/>
              <a:ext cx="401250" cy="400100"/>
            </a:xfrm>
            <a:prstGeom prst="arc">
              <a:avLst>
                <a:gd name="adj1" fmla="val 259636"/>
                <a:gd name="adj2" fmla="val 16540429"/>
              </a:avLst>
            </a:prstGeom>
            <a:ln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" name="ZoneTexte 52"/>
            <p:cNvSpPr txBox="1"/>
            <p:nvPr/>
          </p:nvSpPr>
          <p:spPr>
            <a:xfrm>
              <a:off x="8135234" y="153623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R</a:t>
              </a:r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e 74"/>
          <p:cNvGrpSpPr/>
          <p:nvPr/>
        </p:nvGrpSpPr>
        <p:grpSpPr>
          <a:xfrm>
            <a:off x="4663305" y="2207097"/>
            <a:ext cx="5768483" cy="3960914"/>
            <a:chOff x="1244727" y="2081451"/>
            <a:chExt cx="5768483" cy="3960914"/>
          </a:xfrm>
        </p:grpSpPr>
        <p:sp>
          <p:nvSpPr>
            <p:cNvPr id="26" name="ZoneTexte 36"/>
            <p:cNvSpPr txBox="1"/>
            <p:nvPr/>
          </p:nvSpPr>
          <p:spPr>
            <a:xfrm>
              <a:off x="1244727" y="3646091"/>
              <a:ext cx="1294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Renewable </a:t>
              </a:r>
            </a:p>
            <a:p>
              <a:pPr algn="ctr"/>
              <a:r>
                <a:rPr lang="en-GB" b="1" dirty="0" smtClean="0"/>
                <a:t>Energies</a:t>
              </a:r>
              <a:endParaRPr lang="en-GB" b="1" dirty="0"/>
            </a:p>
          </p:txBody>
        </p:sp>
        <p:sp>
          <p:nvSpPr>
            <p:cNvPr id="27" name="ZoneTexte 37"/>
            <p:cNvSpPr txBox="1"/>
            <p:nvPr/>
          </p:nvSpPr>
          <p:spPr>
            <a:xfrm>
              <a:off x="3095271" y="2081451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Average </a:t>
              </a:r>
            </a:p>
            <a:p>
              <a:pPr algn="ctr"/>
              <a:r>
                <a:rPr lang="en-GB" dirty="0" smtClean="0"/>
                <a:t>Electricity Price</a:t>
              </a:r>
            </a:p>
          </p:txBody>
        </p:sp>
        <p:sp>
          <p:nvSpPr>
            <p:cNvPr id="28" name="ZoneTexte 38"/>
            <p:cNvSpPr txBox="1"/>
            <p:nvPr/>
          </p:nvSpPr>
          <p:spPr>
            <a:xfrm>
              <a:off x="3105441" y="5119035"/>
              <a:ext cx="16225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Volatility of </a:t>
              </a:r>
            </a:p>
            <a:p>
              <a:pPr algn="ctr"/>
              <a:r>
                <a:rPr lang="en-GB" dirty="0" smtClean="0"/>
                <a:t>Electricity Price</a:t>
              </a:r>
            </a:p>
            <a:p>
              <a:pPr algn="ctr"/>
              <a:endParaRPr lang="en-GB" dirty="0"/>
            </a:p>
          </p:txBody>
        </p:sp>
        <p:sp>
          <p:nvSpPr>
            <p:cNvPr id="29" name="Forme libre 39"/>
            <p:cNvSpPr/>
            <p:nvPr/>
          </p:nvSpPr>
          <p:spPr>
            <a:xfrm rot="10800000">
              <a:off x="2528861" y="2727782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40"/>
            <p:cNvSpPr/>
            <p:nvPr/>
          </p:nvSpPr>
          <p:spPr>
            <a:xfrm rot="21431691" flipV="1">
              <a:off x="1927316" y="4320010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41"/>
            <p:cNvSpPr/>
            <p:nvPr/>
          </p:nvSpPr>
          <p:spPr>
            <a:xfrm rot="10800000" flipV="1">
              <a:off x="2528861" y="4003390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42"/>
            <p:cNvSpPr/>
            <p:nvPr/>
          </p:nvSpPr>
          <p:spPr>
            <a:xfrm rot="168309">
              <a:off x="1917145" y="2614008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43"/>
            <p:cNvSpPr txBox="1"/>
            <p:nvPr/>
          </p:nvSpPr>
          <p:spPr>
            <a:xfrm>
              <a:off x="2649332" y="233454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34" name="ZoneTexte 44"/>
            <p:cNvSpPr txBox="1"/>
            <p:nvPr/>
          </p:nvSpPr>
          <p:spPr>
            <a:xfrm>
              <a:off x="2626889" y="5284880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35" name="ZoneTexte 45"/>
            <p:cNvSpPr txBox="1"/>
            <p:nvPr/>
          </p:nvSpPr>
          <p:spPr>
            <a:xfrm>
              <a:off x="2649330" y="4011368"/>
              <a:ext cx="255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36" name="ZoneTexte 46"/>
            <p:cNvSpPr txBox="1"/>
            <p:nvPr/>
          </p:nvSpPr>
          <p:spPr>
            <a:xfrm>
              <a:off x="2658134" y="3340843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grpSp>
          <p:nvGrpSpPr>
            <p:cNvPr id="37" name="Groupe 53"/>
            <p:cNvGrpSpPr/>
            <p:nvPr/>
          </p:nvGrpSpPr>
          <p:grpSpPr>
            <a:xfrm>
              <a:off x="2536906" y="2956961"/>
              <a:ext cx="401250" cy="400100"/>
              <a:chOff x="7420328" y="1520847"/>
              <a:chExt cx="401250" cy="400100"/>
            </a:xfrm>
          </p:grpSpPr>
          <p:sp>
            <p:nvSpPr>
              <p:cNvPr id="56" name="Arc 55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ZoneTexte 55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grpSp>
          <p:nvGrpSpPr>
            <p:cNvPr id="38" name="Groupe 56"/>
            <p:cNvGrpSpPr/>
            <p:nvPr/>
          </p:nvGrpSpPr>
          <p:grpSpPr>
            <a:xfrm>
              <a:off x="2582681" y="4504984"/>
              <a:ext cx="401250" cy="400100"/>
              <a:chOff x="7420328" y="1520847"/>
              <a:chExt cx="401250" cy="400100"/>
            </a:xfrm>
          </p:grpSpPr>
          <p:sp>
            <p:nvSpPr>
              <p:cNvPr id="54" name="Arc 53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ZoneTexte 58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39" name="ZoneTexte 59"/>
            <p:cNvSpPr txBox="1"/>
            <p:nvPr/>
          </p:nvSpPr>
          <p:spPr>
            <a:xfrm>
              <a:off x="5265551" y="3566695"/>
              <a:ext cx="1747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Storage capacity</a:t>
              </a:r>
            </a:p>
            <a:p>
              <a:pPr algn="ctr"/>
              <a:r>
                <a:rPr lang="en-GB" b="1" dirty="0" smtClean="0"/>
                <a:t>incl. H</a:t>
              </a:r>
              <a:r>
                <a:rPr lang="en-GB" b="1" baseline="-25000" dirty="0" smtClean="0"/>
                <a:t>2</a:t>
              </a:r>
              <a:endParaRPr lang="en-GB" b="1" baseline="-25000" dirty="0"/>
            </a:p>
          </p:txBody>
        </p:sp>
        <p:sp>
          <p:nvSpPr>
            <p:cNvPr id="40" name="Forme libre 60"/>
            <p:cNvSpPr/>
            <p:nvPr/>
          </p:nvSpPr>
          <p:spPr>
            <a:xfrm rot="16200000" flipV="1">
              <a:off x="4675637" y="4248396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61"/>
            <p:cNvSpPr txBox="1"/>
            <p:nvPr/>
          </p:nvSpPr>
          <p:spPr>
            <a:xfrm>
              <a:off x="5840236" y="4209032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2" name="Forme libre 62"/>
            <p:cNvSpPr/>
            <p:nvPr/>
          </p:nvSpPr>
          <p:spPr>
            <a:xfrm rot="5400000" flipV="1">
              <a:off x="4126090" y="4023793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63"/>
            <p:cNvSpPr txBox="1"/>
            <p:nvPr/>
          </p:nvSpPr>
          <p:spPr>
            <a:xfrm>
              <a:off x="3936295" y="4659562"/>
              <a:ext cx="255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grpSp>
          <p:nvGrpSpPr>
            <p:cNvPr id="44" name="Groupe 64"/>
            <p:cNvGrpSpPr/>
            <p:nvPr/>
          </p:nvGrpSpPr>
          <p:grpSpPr>
            <a:xfrm>
              <a:off x="4755032" y="4459512"/>
              <a:ext cx="401250" cy="400100"/>
              <a:chOff x="7420328" y="1520847"/>
              <a:chExt cx="401250" cy="400100"/>
            </a:xfrm>
          </p:grpSpPr>
          <p:sp>
            <p:nvSpPr>
              <p:cNvPr id="52" name="Arc 51"/>
              <p:cNvSpPr/>
              <p:nvPr/>
            </p:nvSpPr>
            <p:spPr>
              <a:xfrm>
                <a:off x="7420328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ZoneTexte 66"/>
              <p:cNvSpPr txBox="1"/>
              <p:nvPr/>
            </p:nvSpPr>
            <p:spPr>
              <a:xfrm>
                <a:off x="7466103" y="153623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45" name="Forme libre 67"/>
            <p:cNvSpPr/>
            <p:nvPr/>
          </p:nvSpPr>
          <p:spPr>
            <a:xfrm rot="10800000" flipV="1">
              <a:off x="4715802" y="2568067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68"/>
            <p:cNvSpPr/>
            <p:nvPr/>
          </p:nvSpPr>
          <p:spPr>
            <a:xfrm flipV="1">
              <a:off x="4081826" y="2727783"/>
              <a:ext cx="1153161" cy="1048436"/>
            </a:xfrm>
            <a:custGeom>
              <a:avLst/>
              <a:gdLst>
                <a:gd name="connsiteX0" fmla="*/ 0 w 1662113"/>
                <a:gd name="connsiteY0" fmla="*/ 942882 h 942882"/>
                <a:gd name="connsiteX1" fmla="*/ 1443038 w 1662113"/>
                <a:gd name="connsiteY1" fmla="*/ 11813 h 942882"/>
                <a:gd name="connsiteX2" fmla="*/ 1616869 w 1662113"/>
                <a:gd name="connsiteY2" fmla="*/ 426151 h 942882"/>
                <a:gd name="connsiteX3" fmla="*/ 1662113 w 1662113"/>
                <a:gd name="connsiteY3" fmla="*/ 554738 h 942882"/>
                <a:gd name="connsiteX4" fmla="*/ 1662113 w 1662113"/>
                <a:gd name="connsiteY4" fmla="*/ 554738 h 942882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3" fmla="*/ 1662113 w 1662113"/>
                <a:gd name="connsiteY3" fmla="*/ 548507 h 936651"/>
                <a:gd name="connsiteX0" fmla="*/ 0 w 1662113"/>
                <a:gd name="connsiteY0" fmla="*/ 936651 h 936651"/>
                <a:gd name="connsiteX1" fmla="*/ 1443038 w 1662113"/>
                <a:gd name="connsiteY1" fmla="*/ 5582 h 936651"/>
                <a:gd name="connsiteX2" fmla="*/ 1662113 w 1662113"/>
                <a:gd name="connsiteY2" fmla="*/ 548507 h 936651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  <a:gd name="connsiteX0" fmla="*/ 0 w 1443038"/>
                <a:gd name="connsiteY0" fmla="*/ 931069 h 931069"/>
                <a:gd name="connsiteX1" fmla="*/ 1443038 w 1443038"/>
                <a:gd name="connsiteY1" fmla="*/ 0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038" h="931069">
                  <a:moveTo>
                    <a:pt x="0" y="931069"/>
                  </a:moveTo>
                  <a:cubicBezTo>
                    <a:pt x="177205" y="389533"/>
                    <a:pt x="613569" y="64691"/>
                    <a:pt x="144303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69"/>
            <p:cNvSpPr txBox="1"/>
            <p:nvPr/>
          </p:nvSpPr>
          <p:spPr>
            <a:xfrm>
              <a:off x="4860137" y="3413453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8" name="ZoneTexte 70"/>
            <p:cNvSpPr txBox="1"/>
            <p:nvPr/>
          </p:nvSpPr>
          <p:spPr>
            <a:xfrm>
              <a:off x="4856199" y="229064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grpSp>
          <p:nvGrpSpPr>
            <p:cNvPr id="49" name="Groupe 71"/>
            <p:cNvGrpSpPr/>
            <p:nvPr/>
          </p:nvGrpSpPr>
          <p:grpSpPr>
            <a:xfrm>
              <a:off x="4689241" y="2903799"/>
              <a:ext cx="401250" cy="400100"/>
              <a:chOff x="8089459" y="1520847"/>
              <a:chExt cx="401250" cy="400100"/>
            </a:xfrm>
          </p:grpSpPr>
          <p:sp>
            <p:nvSpPr>
              <p:cNvPr id="50" name="Arc 49"/>
              <p:cNvSpPr/>
              <p:nvPr/>
            </p:nvSpPr>
            <p:spPr>
              <a:xfrm>
                <a:off x="8089459" y="1520847"/>
                <a:ext cx="401250" cy="400100"/>
              </a:xfrm>
              <a:prstGeom prst="arc">
                <a:avLst>
                  <a:gd name="adj1" fmla="val 259636"/>
                  <a:gd name="adj2" fmla="val 16540429"/>
                </a:avLst>
              </a:prstGeom>
              <a:ln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ZoneTexte 73"/>
              <p:cNvSpPr txBox="1"/>
              <p:nvPr/>
            </p:nvSpPr>
            <p:spPr>
              <a:xfrm>
                <a:off x="8135234" y="1536231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R</a:t>
                </a:r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8" name="ZoneTexte 75"/>
          <p:cNvSpPr txBox="1"/>
          <p:nvPr/>
        </p:nvSpPr>
        <p:spPr>
          <a:xfrm>
            <a:off x="1504348" y="2045014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Balancing loop</a:t>
            </a:r>
          </a:p>
        </p:txBody>
      </p:sp>
      <p:sp>
        <p:nvSpPr>
          <p:cNvPr id="59" name="ZoneTexte 76"/>
          <p:cNvSpPr txBox="1"/>
          <p:nvPr/>
        </p:nvSpPr>
        <p:spPr>
          <a:xfrm>
            <a:off x="1504348" y="2551678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Reinforcing loop</a:t>
            </a:r>
          </a:p>
        </p:txBody>
      </p:sp>
    </p:spTree>
    <p:extLst>
      <p:ext uri="{BB962C8B-B14F-4D97-AF65-F5344CB8AC3E}">
        <p14:creationId xmlns:p14="http://schemas.microsoft.com/office/powerpoint/2010/main" val="285226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76086" y="20289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Hydrogen storage &amp; arbitrage opportunities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7" y="1109314"/>
            <a:ext cx="9144000" cy="4032125"/>
          </a:xfrm>
          <a:prstGeom prst="rect">
            <a:avLst/>
          </a:prstGeom>
        </p:spPr>
      </p:pic>
      <p:cxnSp>
        <p:nvCxnSpPr>
          <p:cNvPr id="19" name="Connecteur droit 12"/>
          <p:cNvCxnSpPr/>
          <p:nvPr/>
        </p:nvCxnSpPr>
        <p:spPr>
          <a:xfrm>
            <a:off x="567592" y="2731823"/>
            <a:ext cx="87228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4"/>
          <p:cNvCxnSpPr/>
          <p:nvPr/>
        </p:nvCxnSpPr>
        <p:spPr>
          <a:xfrm>
            <a:off x="567592" y="4663329"/>
            <a:ext cx="87228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15"/>
          <p:cNvSpPr txBox="1"/>
          <p:nvPr/>
        </p:nvSpPr>
        <p:spPr>
          <a:xfrm>
            <a:off x="8865793" y="2362491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De-storage price cap</a:t>
            </a:r>
            <a:endParaRPr lang="en-US" sz="2000" b="1" dirty="0"/>
          </a:p>
        </p:txBody>
      </p:sp>
      <p:sp>
        <p:nvSpPr>
          <p:cNvPr id="22" name="ZoneTexte 16"/>
          <p:cNvSpPr txBox="1"/>
          <p:nvPr/>
        </p:nvSpPr>
        <p:spPr>
          <a:xfrm>
            <a:off x="8865793" y="4247844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Storage price cap</a:t>
            </a:r>
            <a:endParaRPr lang="en-US" sz="2000" b="1" dirty="0"/>
          </a:p>
        </p:txBody>
      </p:sp>
      <p:sp>
        <p:nvSpPr>
          <p:cNvPr id="23" name="ZoneTexte 21"/>
          <p:cNvSpPr txBox="1"/>
          <p:nvPr/>
        </p:nvSpPr>
        <p:spPr>
          <a:xfrm>
            <a:off x="45253" y="1663924"/>
            <a:ext cx="492443" cy="214097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Electricity prices</a:t>
            </a:r>
          </a:p>
        </p:txBody>
      </p:sp>
      <p:sp>
        <p:nvSpPr>
          <p:cNvPr id="24" name="ZoneTexte 22"/>
          <p:cNvSpPr txBox="1"/>
          <p:nvPr/>
        </p:nvSpPr>
        <p:spPr>
          <a:xfrm>
            <a:off x="4528929" y="4933165"/>
            <a:ext cx="9268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Hours</a:t>
            </a:r>
            <a:endParaRPr lang="en-US" sz="2000" b="1" dirty="0"/>
          </a:p>
        </p:txBody>
      </p:sp>
      <p:sp>
        <p:nvSpPr>
          <p:cNvPr id="25" name="ZoneTexte 23"/>
          <p:cNvSpPr txBox="1"/>
          <p:nvPr/>
        </p:nvSpPr>
        <p:spPr>
          <a:xfrm>
            <a:off x="1405464" y="1176933"/>
            <a:ext cx="7118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merit-order effect would change the </a:t>
            </a:r>
            <a:r>
              <a:rPr lang="en-US" sz="2000" b="1" dirty="0" smtClean="0"/>
              <a:t>decreasing price curve</a:t>
            </a:r>
            <a:r>
              <a:rPr lang="en-US" sz="2000" dirty="0" smtClean="0"/>
              <a:t> shape from the </a:t>
            </a:r>
            <a:r>
              <a:rPr lang="en-US" sz="2000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 to the </a:t>
            </a:r>
            <a:r>
              <a:rPr lang="en-US" sz="2000" dirty="0" smtClean="0">
                <a:solidFill>
                  <a:schemeClr val="accent2"/>
                </a:solidFill>
              </a:rPr>
              <a:t>blue </a:t>
            </a:r>
            <a:r>
              <a:rPr lang="en-US" sz="2000" dirty="0" smtClean="0"/>
              <a:t>one (steeper)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arrows show how storage and de-storage periods are extended with the merit order effect</a:t>
            </a:r>
          </a:p>
        </p:txBody>
      </p:sp>
      <p:sp>
        <p:nvSpPr>
          <p:cNvPr id="26" name="Flèche droite 24"/>
          <p:cNvSpPr/>
          <p:nvPr/>
        </p:nvSpPr>
        <p:spPr>
          <a:xfrm>
            <a:off x="1154486" y="4894781"/>
            <a:ext cx="3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gauche 26"/>
          <p:cNvSpPr/>
          <p:nvPr/>
        </p:nvSpPr>
        <p:spPr>
          <a:xfrm>
            <a:off x="8343591" y="4894781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6982276" y="5172835"/>
            <a:ext cx="415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More period to store (low prices)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76085" y="5188224"/>
            <a:ext cx="4211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More periods to sell (high prices)</a:t>
            </a:r>
          </a:p>
        </p:txBody>
      </p:sp>
    </p:spTree>
    <p:extLst>
      <p:ext uri="{BB962C8B-B14F-4D97-AF65-F5344CB8AC3E}">
        <p14:creationId xmlns:p14="http://schemas.microsoft.com/office/powerpoint/2010/main" val="279739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50567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Energy &amp; Economy: how are they related?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177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Case study : Nuclear power and market price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7"/>
            <a:ext cx="10972800" cy="2016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better understand the concept of </a:t>
            </a:r>
            <a:r>
              <a:rPr lang="en-US" b="1" smtClean="0"/>
              <a:t>electricity network flexibility</a:t>
            </a:r>
            <a:r>
              <a:rPr lang="en-US" smtClean="0"/>
              <a:t>, why does it matter in a context of energy transition and finally how hydrogen could increase it, you can check the following case study about nuclear and power market.</a:t>
            </a:r>
            <a:endParaRPr lang="en-US" dirty="0" smtClean="0"/>
          </a:p>
        </p:txBody>
      </p:sp>
      <p:pic>
        <p:nvPicPr>
          <p:cNvPr id="19" name="Image 5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3789000"/>
            <a:ext cx="8640000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89679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Why is it important to tax carbon emissions?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793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Carbon pricing: the elegant solution?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From an economic perspective, the most efficient way to mitigate climate change and promote renewable energy technologies is to put a price on carbon and green house gases (GHG) emissions</a:t>
            </a:r>
          </a:p>
          <a:p>
            <a:pPr lvl="1"/>
            <a:r>
              <a:rPr lang="en-US" smtClean="0"/>
              <a:t>Different tools: Carbon tax, carbon market, emissions quotas, etc. </a:t>
            </a:r>
          </a:p>
          <a:p>
            <a:r>
              <a:rPr lang="en-US" smtClean="0"/>
              <a:t>Global market? 1 ton of CO2 emitted in France has the same impact on climate as 1 ton of CO2 emitted in China: </a:t>
            </a:r>
          </a:p>
          <a:p>
            <a:pPr lvl="1"/>
            <a:r>
              <a:rPr lang="en-US" b="1" smtClean="0"/>
              <a:t>The price should be global and determined on a global market</a:t>
            </a:r>
          </a:p>
          <a:p>
            <a:pPr lvl="1"/>
            <a:r>
              <a:rPr lang="en-US" smtClean="0"/>
              <a:t>But, this is impossible to implement mainly due to institutional and political reasons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3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75034" y="135291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Carbon pricing: reveal the true energy cost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4" y="1326873"/>
            <a:ext cx="7297202" cy="4321175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7693078" y="936979"/>
            <a:ext cx="3386651" cy="44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Fossil fuels are really cheap for making electricity, but expensive if you account for carbon cost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kern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kern="0" dirty="0" smtClean="0"/>
              <a:t>Source: Data from </a:t>
            </a:r>
            <a:r>
              <a:rPr lang="en-US" sz="2400" b="1" kern="0" dirty="0" err="1" smtClean="0"/>
              <a:t>Samadi</a:t>
            </a:r>
            <a:r>
              <a:rPr lang="en-US" sz="2400" b="1" kern="0" dirty="0" smtClean="0"/>
              <a:t> (2017), </a:t>
            </a:r>
            <a:r>
              <a:rPr lang="en-US" sz="2400" b="1" i="1" kern="0" dirty="0" smtClean="0"/>
              <a:t>The Social Cost of 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2664913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8186" y="143290"/>
            <a:ext cx="9365346" cy="742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H2 electrolysis and carbon pricing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5" y="1131530"/>
            <a:ext cx="10278479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9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3002" y="-1363560"/>
            <a:ext cx="60960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How can government support hydrogen technologies?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4385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Governmental support: needed or not?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for renewable energy (which benefits public support mechanisms), the development of H2 technologies could benefit from different support:</a:t>
            </a:r>
          </a:p>
          <a:p>
            <a:pPr lvl="1"/>
            <a:r>
              <a:rPr lang="en-US" dirty="0" smtClean="0"/>
              <a:t>Direct support: subsidies, lump sum, </a:t>
            </a:r>
            <a:r>
              <a:rPr lang="en-US" dirty="0" err="1" smtClean="0"/>
              <a:t>favourable</a:t>
            </a:r>
            <a:r>
              <a:rPr lang="en-US" dirty="0" smtClean="0"/>
              <a:t> regulation, etc.</a:t>
            </a:r>
          </a:p>
          <a:p>
            <a:pPr lvl="1"/>
            <a:r>
              <a:rPr lang="en-US" dirty="0" smtClean="0"/>
              <a:t>Indirect support: carbon tax, renewables support (merit-order), etc.</a:t>
            </a:r>
          </a:p>
          <a:p>
            <a:r>
              <a:rPr lang="en-US" dirty="0" smtClean="0"/>
              <a:t>From a territorial perspective, deploying H2 transport requires a certain number of refueling stations: regional support?</a:t>
            </a:r>
          </a:p>
          <a:p>
            <a:r>
              <a:rPr lang="en-US" dirty="0" smtClean="0"/>
              <a:t>What has been done already at the European scale?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4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“Chicken or the egg” dilemma…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1000"/>
            <a:ext cx="8438400" cy="4464125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9048000" y="1412876"/>
            <a:ext cx="2534400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 smtClean="0"/>
              <a:t>Source: </a:t>
            </a:r>
            <a:r>
              <a:rPr lang="en-US" sz="2400" dirty="0">
                <a:hlinkClick r:id="rId11"/>
              </a:rPr>
              <a:t>http://www.h2mobility-kongress.de/programm/vortraege/H2-Infrastructure--Presentation-Oliver-Bishop-at-BMVI.pdf</a:t>
            </a:r>
            <a:endParaRPr lang="en-US" sz="2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37033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21600" y="195882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… that can be solved with public investment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21600" y="1213032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" y="1346949"/>
            <a:ext cx="4836225" cy="4198786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5520000" y="1213032"/>
            <a:ext cx="5926800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H2 </a:t>
            </a:r>
            <a:r>
              <a:rPr lang="en-US" kern="0" dirty="0" err="1" smtClean="0"/>
              <a:t>refuelling</a:t>
            </a:r>
            <a:r>
              <a:rPr lang="en-US" kern="0" dirty="0" smtClean="0"/>
              <a:t> stations currently in Europe (from </a:t>
            </a:r>
            <a:r>
              <a:rPr lang="en-US" i="1" kern="0" dirty="0" smtClean="0">
                <a:hlinkClick r:id="rId11"/>
              </a:rPr>
              <a:t>h2stations.org</a:t>
            </a:r>
            <a:r>
              <a:rPr lang="en-US" kern="0" dirty="0" smtClean="0"/>
              <a:t>)</a:t>
            </a:r>
          </a:p>
          <a:p>
            <a:r>
              <a:rPr lang="en-US" kern="0" dirty="0" smtClean="0"/>
              <a:t>European countries have directly supported the installation of H2 stations through </a:t>
            </a:r>
            <a:r>
              <a:rPr lang="en-US" b="1" kern="0" dirty="0" smtClean="0"/>
              <a:t>captive fleets </a:t>
            </a:r>
            <a:r>
              <a:rPr lang="en-US" kern="0" dirty="0" smtClean="0"/>
              <a:t>for local communities (garbage collect, public transport, etc.)</a:t>
            </a:r>
          </a:p>
          <a:p>
            <a:r>
              <a:rPr lang="en-US" kern="0" dirty="0" smtClean="0"/>
              <a:t>Example: </a:t>
            </a:r>
            <a:r>
              <a:rPr lang="en-US" kern="0" dirty="0" err="1" smtClean="0"/>
              <a:t>FaHyence</a:t>
            </a:r>
            <a:r>
              <a:rPr lang="en-US" kern="0" dirty="0" smtClean="0"/>
              <a:t> project (</a:t>
            </a:r>
            <a:r>
              <a:rPr lang="en-US" kern="0" dirty="0" smtClean="0">
                <a:hlinkClick r:id="rId12"/>
              </a:rPr>
              <a:t>read more</a:t>
            </a:r>
            <a:r>
              <a:rPr lang="en-US" kern="0" dirty="0" smtClean="0"/>
              <a:t>)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4933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Governmental support to H2 technologies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75" y="1341000"/>
            <a:ext cx="8848703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9458303" y="1643144"/>
            <a:ext cx="2124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72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4087" y="108131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Energy and Economy: a recent story…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84087" y="1197158"/>
            <a:ext cx="10972800" cy="432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Before the Industrial Revolution, society was essentially agrarian:</a:t>
            </a:r>
          </a:p>
          <a:p>
            <a:pPr lvl="1"/>
            <a:r>
              <a:rPr lang="en-US" smtClean="0"/>
              <a:t>The whole global energy consumption was “renewable” : wind (ships, mill), biomass (wood), animals and human force</a:t>
            </a:r>
          </a:p>
          <a:p>
            <a:r>
              <a:rPr lang="en-US" smtClean="0"/>
              <a:t>Coal exploitation in England (18</a:t>
            </a:r>
            <a:r>
              <a:rPr lang="en-US" baseline="30000" smtClean="0"/>
              <a:t>th</a:t>
            </a:r>
            <a:r>
              <a:rPr lang="en-US" smtClean="0"/>
              <a:t> century, due to the lack of wood resources) and then oil in the US (19</a:t>
            </a:r>
            <a:r>
              <a:rPr lang="en-US" baseline="30000" smtClean="0"/>
              <a:t>th</a:t>
            </a:r>
            <a:r>
              <a:rPr lang="en-US" smtClean="0"/>
              <a:t>) boosted both economic and social development:</a:t>
            </a:r>
          </a:p>
          <a:p>
            <a:pPr lvl="1"/>
            <a:r>
              <a:rPr lang="en-US" smtClean="0"/>
              <a:t>Growth, slavery abolition, social rights, etc. </a:t>
            </a:r>
          </a:p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i="1" smtClean="0"/>
              <a:t>"What slavery really demonstrated was that we don’t really know how to use energy wisely and that we can be incredibly abusive and barbaric."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smtClean="0"/>
              <a:t>- </a:t>
            </a:r>
            <a:r>
              <a:rPr lang="en-US" sz="2400" b="1" smtClean="0"/>
              <a:t>Andrew Nikiforuk, The Energy of Slaves (2014)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972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Government R&amp;D budget for H2 by region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341000"/>
            <a:ext cx="109728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13" y="1341000"/>
            <a:ext cx="8333426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8"/>
          <p:cNvSpPr txBox="1"/>
          <p:nvPr/>
        </p:nvSpPr>
        <p:spPr>
          <a:xfrm>
            <a:off x="9190839" y="1643144"/>
            <a:ext cx="2391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IEA (2019):</a:t>
            </a:r>
          </a:p>
          <a:p>
            <a:endParaRPr lang="en-US" sz="2400" b="1" dirty="0" smtClean="0"/>
          </a:p>
          <a:p>
            <a:r>
              <a:rPr lang="en-US" sz="2400" dirty="0">
                <a:hlinkClick r:id="rId11"/>
              </a:rPr>
              <a:t>https://www.iea.org/hydrogen2019/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3177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9908" y="-2723017"/>
            <a:ext cx="6096000" cy="10710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Does the future look bright for hydrogen energy?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2755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Simulating vs. forecasting the future of H2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16000" y="1341000"/>
            <a:ext cx="6566400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Caution: </a:t>
            </a:r>
          </a:p>
          <a:p>
            <a:pPr lvl="1"/>
            <a:r>
              <a:rPr lang="en-US" smtClean="0"/>
              <a:t>Some results are based on models used to make </a:t>
            </a:r>
            <a:r>
              <a:rPr lang="en-US" b="1" smtClean="0"/>
              <a:t>simulations </a:t>
            </a:r>
            <a:r>
              <a:rPr lang="en-US" smtClean="0"/>
              <a:t>of possible futures for the H2 sector: these are not accurate forecasts!</a:t>
            </a:r>
          </a:p>
          <a:p>
            <a:pPr lvl="1"/>
            <a:r>
              <a:rPr lang="en-US" smtClean="0"/>
              <a:t>Indeed, models rely on several assumptions, which if one was not entirely verified in the reality, even by </a:t>
            </a:r>
            <a:r>
              <a:rPr lang="en-US" b="1" smtClean="0"/>
              <a:t>a small error, it could lead to very different results</a:t>
            </a:r>
            <a:r>
              <a:rPr lang="en-US" smtClean="0"/>
              <a:t> as illustrated by the </a:t>
            </a:r>
            <a:r>
              <a:rPr lang="en-US" i="1" smtClean="0"/>
              <a:t>butterfly effect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endParaRPr lang="en-US" dirty="0"/>
          </a:p>
        </p:txBody>
      </p:sp>
      <p:pic>
        <p:nvPicPr>
          <p:cNvPr id="19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1614398"/>
            <a:ext cx="3989325" cy="39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1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9767" y="117184"/>
            <a:ext cx="9921916" cy="407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H2 technologies: Which? When?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7" y="1115616"/>
            <a:ext cx="9583373" cy="4053400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314350" y="5570347"/>
            <a:ext cx="341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Europe (2019)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331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38820" y="177775"/>
            <a:ext cx="11268546" cy="458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H2 stations: More than 750 in Europe by 2025</a:t>
            </a:r>
            <a:endParaRPr lang="en-US" dirty="0"/>
          </a:p>
        </p:txBody>
      </p:sp>
      <p:pic>
        <p:nvPicPr>
          <p:cNvPr id="18" name="Espace réservé du contenu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53" y="1338926"/>
            <a:ext cx="6302496" cy="3591338"/>
          </a:xfrm>
          <a:prstGeom prst="rect">
            <a:avLst/>
          </a:prstGeom>
        </p:spPr>
      </p:pic>
      <p:pic>
        <p:nvPicPr>
          <p:cNvPr id="1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0" y="1244006"/>
            <a:ext cx="2770599" cy="3636798"/>
          </a:xfrm>
          <a:prstGeom prst="rect">
            <a:avLst/>
          </a:prstGeom>
        </p:spPr>
      </p:pic>
      <p:sp>
        <p:nvSpPr>
          <p:cNvPr id="20" name="ZoneTexte 9"/>
          <p:cNvSpPr txBox="1"/>
          <p:nvPr/>
        </p:nvSpPr>
        <p:spPr>
          <a:xfrm>
            <a:off x="7641220" y="5564888"/>
            <a:ext cx="31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Europe (2019)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279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7873" y="126238"/>
            <a:ext cx="10302006" cy="469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more renewable energy, the more H2?</a:t>
            </a:r>
            <a:endParaRPr lang="en-US" dirty="0"/>
          </a:p>
        </p:txBody>
      </p:sp>
      <p:pic>
        <p:nvPicPr>
          <p:cNvPr id="18" name="Espace réservé du contenu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73" y="1215389"/>
            <a:ext cx="7503429" cy="4198718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21967" y="5623307"/>
            <a:ext cx="355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council (2017)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234273" y="2295389"/>
            <a:ext cx="2365947" cy="122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kern="0" dirty="0" smtClean="0"/>
              <a:t>Studies says that the need for H2 storage increases exponentially with the VRE share…</a:t>
            </a:r>
          </a:p>
          <a:p>
            <a:pPr marL="0" indent="0">
              <a:buNone/>
            </a:pPr>
            <a:r>
              <a:rPr lang="en-US" sz="2000" i="1" kern="0" dirty="0" smtClean="0">
                <a:solidFill>
                  <a:srgbClr val="00B0F0"/>
                </a:solidFill>
              </a:rPr>
              <a:t>#</a:t>
            </a:r>
            <a:r>
              <a:rPr lang="en-US" sz="2000" i="1" kern="0" dirty="0">
                <a:solidFill>
                  <a:srgbClr val="00B0F0"/>
                </a:solidFill>
              </a:rPr>
              <a:t>M</a:t>
            </a:r>
            <a:r>
              <a:rPr lang="en-US" sz="2000" i="1" kern="0" dirty="0" smtClean="0">
                <a:solidFill>
                  <a:srgbClr val="00B0F0"/>
                </a:solidFill>
              </a:rPr>
              <a:t>erit-order #effect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82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17363" y="20289"/>
            <a:ext cx="10579070" cy="559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H2 share in the future final energy demand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5" y="1068462"/>
            <a:ext cx="7844059" cy="4460700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21967" y="5590776"/>
            <a:ext cx="363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Europe (2019)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-12237" y="1973440"/>
            <a:ext cx="2429577" cy="1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2030: 4-6% </a:t>
            </a:r>
          </a:p>
          <a:p>
            <a:pPr marL="0" indent="0">
              <a:buNone/>
            </a:pPr>
            <a:r>
              <a:rPr lang="en-US" sz="2800" b="1" kern="0" dirty="0" smtClean="0"/>
              <a:t>2050: 8-24%</a:t>
            </a:r>
          </a:p>
          <a:p>
            <a:pPr marL="0" indent="0">
              <a:buNone/>
            </a:pPr>
            <a:r>
              <a:rPr lang="en-US" sz="2000" i="1" kern="0" dirty="0" smtClean="0"/>
              <a:t>The more we move forward, the less accurate the predictions…</a:t>
            </a:r>
          </a:p>
          <a:p>
            <a:pPr marL="0" indent="0">
              <a:buNone/>
            </a:pPr>
            <a:r>
              <a:rPr lang="en-US" sz="2000" i="1" kern="0" dirty="0" smtClean="0">
                <a:solidFill>
                  <a:srgbClr val="00B0F0"/>
                </a:solidFill>
              </a:rPr>
              <a:t>#Butterfly #effect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5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9600" y="168722"/>
            <a:ext cx="10114607" cy="53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H2 deployment will push back fossil fuels…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216895"/>
            <a:ext cx="7765150" cy="4264858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8125664" y="5619563"/>
            <a:ext cx="23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IRENA (2018)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0" y="1689872"/>
            <a:ext cx="2389277" cy="9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… and reduce global CO2 emissions !</a:t>
            </a:r>
            <a:endParaRPr lang="en-US" sz="2000" i="1" kern="0" dirty="0">
              <a:solidFill>
                <a:srgbClr val="00B0F0"/>
              </a:solidFill>
            </a:endParaRPr>
          </a:p>
        </p:txBody>
      </p:sp>
      <p:pic>
        <p:nvPicPr>
          <p:cNvPr id="21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273872"/>
            <a:ext cx="1129206" cy="18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1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20301" y="117184"/>
            <a:ext cx="9672386" cy="714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future of the European H2 economy</a:t>
            </a:r>
            <a:endParaRPr lang="en-US" dirty="0"/>
          </a:p>
        </p:txBody>
      </p:sp>
      <p:pic>
        <p:nvPicPr>
          <p:cNvPr id="18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57" y="1206334"/>
            <a:ext cx="7939690" cy="4307226"/>
          </a:xfrm>
          <a:prstGeom prst="rect">
            <a:avLst/>
          </a:prstGeom>
        </p:spPr>
      </p:pic>
      <p:sp>
        <p:nvSpPr>
          <p:cNvPr id="19" name="ZoneTexte 9"/>
          <p:cNvSpPr txBox="1"/>
          <p:nvPr/>
        </p:nvSpPr>
        <p:spPr>
          <a:xfrm>
            <a:off x="7098985" y="5617236"/>
            <a:ext cx="332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Hydrogen Europe (2019)</a:t>
            </a:r>
            <a:endParaRPr lang="en-US" b="1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220301" y="1924062"/>
            <a:ext cx="1662838" cy="346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Font typeface="Arial" panose="020B0604020202020204" pitchFamily="34" charset="0"/>
              <a:buChar char="•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28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36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5E38"/>
              </a:buClr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 smtClean="0"/>
              <a:t>2030 “best” scenario in Europe:</a:t>
            </a:r>
          </a:p>
          <a:p>
            <a:r>
              <a:rPr lang="en-US" sz="2000" b="1" kern="0" dirty="0" smtClean="0"/>
              <a:t>1 m jobs</a:t>
            </a:r>
          </a:p>
          <a:p>
            <a:r>
              <a:rPr lang="en-US" sz="2000" b="1" kern="0" dirty="0" smtClean="0"/>
              <a:t>Market size of 150bn €</a:t>
            </a: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… that turns out to be an addiction!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7"/>
            <a:ext cx="10972800" cy="432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Nowadays, our economy is strictly dependent on fossil fuels (coal, oil and gas) and standards of living are rising with energy consumption (e.g. Nasa satellite picture of Earth by night)</a:t>
            </a:r>
          </a:p>
          <a:p>
            <a:r>
              <a:rPr lang="en-US" smtClean="0"/>
              <a:t>The recent awareness of anthropogenic climate change and the realisation of various possible consequences should (</a:t>
            </a:r>
            <a:r>
              <a:rPr lang="en-US" i="1" smtClean="0"/>
              <a:t>in the best case scenario</a:t>
            </a:r>
            <a:r>
              <a:rPr lang="en-US" smtClean="0"/>
              <a:t>) put an end to our fossil energy addiction : this is known as the </a:t>
            </a:r>
            <a:r>
              <a:rPr lang="en-US" b="1" smtClean="0"/>
              <a:t>energy transition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84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Even E.T. can see how addicted we are…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" y="1413000"/>
            <a:ext cx="8642350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9466340" y="2419425"/>
            <a:ext cx="2170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NASA (2016):</a:t>
            </a:r>
          </a:p>
          <a:p>
            <a:endParaRPr lang="en-US" sz="2400" dirty="0" smtClean="0"/>
          </a:p>
          <a:p>
            <a:r>
              <a:rPr lang="en-US" sz="2400" i="1" dirty="0">
                <a:hlinkClick r:id="rId11"/>
              </a:rPr>
              <a:t>https://</a:t>
            </a:r>
            <a:r>
              <a:rPr lang="en-US" sz="2400" i="1" dirty="0" smtClean="0">
                <a:hlinkClick r:id="rId11"/>
              </a:rPr>
              <a:t>earthobservatory.nasa.gov/features/NightLights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8691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… guess what? Science says he’s right!</a:t>
            </a:r>
            <a:endParaRPr lang="en-US" dirty="0"/>
          </a:p>
        </p:txBody>
      </p:sp>
      <p:pic>
        <p:nvPicPr>
          <p:cNvPr id="16" name="Espace réservé du contenu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" y="1481439"/>
            <a:ext cx="6308798" cy="4321175"/>
          </a:xfrm>
          <a:prstGeom prst="rect">
            <a:avLst/>
          </a:prstGeom>
        </p:spPr>
      </p:pic>
      <p:sp>
        <p:nvSpPr>
          <p:cNvPr id="19" name="ZoneTexte 6"/>
          <p:cNvSpPr txBox="1"/>
          <p:nvPr/>
        </p:nvSpPr>
        <p:spPr>
          <a:xfrm>
            <a:off x="7752000" y="1481439"/>
            <a:ext cx="383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Hendersen</a:t>
            </a:r>
            <a:r>
              <a:rPr lang="en-US" sz="2400" b="1" dirty="0" smtClean="0"/>
              <a:t> </a:t>
            </a:r>
            <a:r>
              <a:rPr lang="en-US" sz="2400" b="1" dirty="0"/>
              <a:t>et al, </a:t>
            </a:r>
            <a:r>
              <a:rPr lang="en-US" sz="2400" b="1" i="1" dirty="0"/>
              <a:t>Measuring economic growth from outer space</a:t>
            </a:r>
            <a:r>
              <a:rPr lang="en-US" sz="2400" b="1" dirty="0"/>
              <a:t>, </a:t>
            </a:r>
            <a:r>
              <a:rPr lang="en-US" sz="2400" b="1" dirty="0" smtClean="0"/>
              <a:t>AER (2012)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 axis : Economic growth between 1992 and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 axis : Light intensity growth from 1992 to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dot is a country : look for yours 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16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Has the energy transition already started?</a:t>
            </a:r>
            <a:endParaRPr lang="en-US" dirty="0"/>
          </a:p>
        </p:txBody>
      </p:sp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3000"/>
            <a:ext cx="7682088" cy="4321175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8400000" y="1465385"/>
            <a:ext cx="3182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World energy consumption from </a:t>
            </a:r>
            <a:r>
              <a:rPr lang="en-US" sz="2400" u="wavyHeavy" dirty="0">
                <a:uFill>
                  <a:solidFill>
                    <a:srgbClr val="FFFF00"/>
                  </a:solidFill>
                </a:uFill>
              </a:rPr>
              <a:t>solar and wind </a:t>
            </a:r>
            <a:r>
              <a:rPr lang="en-US" sz="2400" dirty="0"/>
              <a:t>was about 2.4% of world total in </a:t>
            </a:r>
            <a:r>
              <a:rPr lang="en-US" sz="2400" dirty="0" smtClean="0"/>
              <a:t>2017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Rune </a:t>
            </a:r>
            <a:r>
              <a:rPr lang="en-US" sz="2400" b="1" dirty="0" err="1" smtClean="0"/>
              <a:t>Likvern</a:t>
            </a:r>
            <a:r>
              <a:rPr lang="en-US" sz="2400" b="1" dirty="0" smtClean="0"/>
              <a:t> (2018):</a:t>
            </a:r>
          </a:p>
          <a:p>
            <a:r>
              <a:rPr lang="en-US" sz="2400" dirty="0" smtClean="0">
                <a:hlinkClick r:id="rId11"/>
              </a:rPr>
              <a:t>https</a:t>
            </a:r>
            <a:r>
              <a:rPr lang="en-US" sz="2400" dirty="0">
                <a:hlinkClick r:id="rId11"/>
              </a:rPr>
              <a:t>://runelikvern.online/tag/world-energy-consumption-2</a:t>
            </a:r>
            <a:r>
              <a:rPr lang="en-US" sz="2400" dirty="0" smtClean="0">
                <a:hlinkClick r:id="rId11"/>
              </a:rPr>
              <a:t>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828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00" y="2709587"/>
            <a:ext cx="659173" cy="8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Short answer: No.</a:t>
            </a:r>
            <a:endParaRPr lang="en-US" dirty="0"/>
          </a:p>
        </p:txBody>
      </p:sp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3000"/>
            <a:ext cx="7682088" cy="4321174"/>
          </a:xfrm>
          <a:prstGeom prst="rect">
            <a:avLst/>
          </a:prstGeom>
        </p:spPr>
      </p:pic>
      <p:sp>
        <p:nvSpPr>
          <p:cNvPr id="20" name="ZoneTexte 7"/>
          <p:cNvSpPr txBox="1"/>
          <p:nvPr/>
        </p:nvSpPr>
        <p:spPr>
          <a:xfrm>
            <a:off x="8400000" y="1651770"/>
            <a:ext cx="318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1990-2018 World Energy “Cup” : </a:t>
            </a:r>
          </a:p>
          <a:p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Fossil fuels:  </a:t>
            </a:r>
            <a:r>
              <a:rPr lang="en-US" sz="2400" b="1" dirty="0" smtClean="0"/>
              <a:t>18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Solar &amp; Wind: </a:t>
            </a:r>
            <a:r>
              <a:rPr lang="en-US" sz="2400" b="1" dirty="0" smtClean="0"/>
              <a:t>0</a:t>
            </a:r>
          </a:p>
          <a:p>
            <a:endParaRPr lang="en-US" sz="2400" b="1" dirty="0"/>
          </a:p>
          <a:p>
            <a:r>
              <a:rPr lang="en-US" sz="2400" b="1" dirty="0" smtClean="0"/>
              <a:t>Rune </a:t>
            </a:r>
            <a:r>
              <a:rPr lang="en-US" sz="2400" b="1" dirty="0" err="1" smtClean="0"/>
              <a:t>Likvern</a:t>
            </a:r>
            <a:r>
              <a:rPr lang="en-US" sz="2400" b="1" dirty="0" smtClean="0"/>
              <a:t> (2018):</a:t>
            </a:r>
          </a:p>
          <a:p>
            <a:r>
              <a:rPr lang="en-US" sz="2400" dirty="0" smtClean="0">
                <a:hlinkClick r:id="rId12"/>
              </a:rPr>
              <a:t>https</a:t>
            </a:r>
            <a:r>
              <a:rPr lang="en-US" sz="2400" dirty="0">
                <a:hlinkClick r:id="rId12"/>
              </a:rPr>
              <a:t>://runelikvern.online/tag/world-energy-consumption-2</a:t>
            </a:r>
            <a:r>
              <a:rPr lang="en-US" sz="2400" dirty="0" smtClean="0">
                <a:hlinkClick r:id="rId12"/>
              </a:rPr>
              <a:t>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016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2174</Words>
  <Application>Microsoft Office PowerPoint</Application>
  <PresentationFormat>Widescreen</PresentationFormat>
  <Paragraphs>251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12</cp:revision>
  <dcterms:created xsi:type="dcterms:W3CDTF">2019-06-26T09:21:34Z</dcterms:created>
  <dcterms:modified xsi:type="dcterms:W3CDTF">2019-10-18T14:26:59Z</dcterms:modified>
</cp:coreProperties>
</file>