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63" r:id="rId5"/>
    <p:sldId id="267" r:id="rId6"/>
    <p:sldId id="266" r:id="rId7"/>
    <p:sldId id="265" r:id="rId8"/>
    <p:sldId id="264" r:id="rId9"/>
    <p:sldId id="262" r:id="rId10"/>
    <p:sldId id="261" r:id="rId11"/>
    <p:sldId id="260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/>
    <p:restoredTop sz="94646"/>
  </p:normalViewPr>
  <p:slideViewPr>
    <p:cSldViewPr snapToGrid="0" snapToObjects="1">
      <p:cViewPr varScale="1">
        <p:scale>
          <a:sx n="92" d="100"/>
          <a:sy n="92" d="100"/>
        </p:scale>
        <p:origin x="71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51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55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4E4D4A-C7B4-0A4F-B336-7568CF39A4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826369-A491-FF49-B2BE-064E0024F40D}"/>
              </a:ext>
            </a:extLst>
          </p:cNvPr>
          <p:cNvSpPr txBox="1"/>
          <p:nvPr userDrawn="1"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</p:spTree>
    <p:extLst>
      <p:ext uri="{BB962C8B-B14F-4D97-AF65-F5344CB8AC3E}">
        <p14:creationId xmlns:p14="http://schemas.microsoft.com/office/powerpoint/2010/main" val="35655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2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9.jpg"/><Relationship Id="rId5" Type="http://schemas.openxmlformats.org/officeDocument/2006/relationships/image" Target="../media/image7.png"/><Relationship Id="rId10" Type="http://schemas.openxmlformats.org/officeDocument/2006/relationships/image" Target="../media/image18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2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9.jpg"/><Relationship Id="rId5" Type="http://schemas.openxmlformats.org/officeDocument/2006/relationships/image" Target="../media/image7.png"/><Relationship Id="rId10" Type="http://schemas.openxmlformats.org/officeDocument/2006/relationships/image" Target="../media/image18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5.jpg"/><Relationship Id="rId5" Type="http://schemas.openxmlformats.org/officeDocument/2006/relationships/image" Target="../media/image7.png"/><Relationship Id="rId10" Type="http://schemas.openxmlformats.org/officeDocument/2006/relationships/image" Target="../media/image14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0" Type="http://schemas.openxmlformats.org/officeDocument/2006/relationships/image" Target="../media/image15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8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0" Type="http://schemas.openxmlformats.org/officeDocument/2006/relationships/image" Target="../media/image15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8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5" Type="http://schemas.openxmlformats.org/officeDocument/2006/relationships/image" Target="../media/image14.jpg"/><Relationship Id="rId10" Type="http://schemas.openxmlformats.org/officeDocument/2006/relationships/image" Target="../media/image15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8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5" Type="http://schemas.openxmlformats.org/officeDocument/2006/relationships/image" Target="../media/image14.jpg"/><Relationship Id="rId10" Type="http://schemas.openxmlformats.org/officeDocument/2006/relationships/image" Target="../media/image15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8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17" Type="http://schemas.openxmlformats.org/officeDocument/2006/relationships/image" Target="../media/image21.jpg"/><Relationship Id="rId2" Type="http://schemas.openxmlformats.org/officeDocument/2006/relationships/image" Target="../media/image6.png"/><Relationship Id="rId16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5" Type="http://schemas.openxmlformats.org/officeDocument/2006/relationships/image" Target="../media/image14.jpg"/><Relationship Id="rId10" Type="http://schemas.openxmlformats.org/officeDocument/2006/relationships/image" Target="../media/image15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8.jpg"/><Relationship Id="rId18" Type="http://schemas.openxmlformats.org/officeDocument/2006/relationships/image" Target="../media/image23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17" Type="http://schemas.openxmlformats.org/officeDocument/2006/relationships/image" Target="../media/image22.jpg"/><Relationship Id="rId2" Type="http://schemas.openxmlformats.org/officeDocument/2006/relationships/image" Target="../media/image6.png"/><Relationship Id="rId16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5" Type="http://schemas.openxmlformats.org/officeDocument/2006/relationships/image" Target="../media/image14.jpg"/><Relationship Id="rId10" Type="http://schemas.openxmlformats.org/officeDocument/2006/relationships/image" Target="../media/image15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8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17" Type="http://schemas.openxmlformats.org/officeDocument/2006/relationships/image" Target="../media/image24.jpeg"/><Relationship Id="rId2" Type="http://schemas.openxmlformats.org/officeDocument/2006/relationships/image" Target="../media/image6.png"/><Relationship Id="rId16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5" Type="http://schemas.openxmlformats.org/officeDocument/2006/relationships/image" Target="../media/image14.jpg"/><Relationship Id="rId10" Type="http://schemas.openxmlformats.org/officeDocument/2006/relationships/image" Target="../media/image15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BAC356-1C44-F44B-B830-43C409DA0D87}"/>
              </a:ext>
            </a:extLst>
          </p:cNvPr>
          <p:cNvSpPr txBox="1">
            <a:spLocks/>
          </p:cNvSpPr>
          <p:nvPr/>
        </p:nvSpPr>
        <p:spPr>
          <a:xfrm>
            <a:off x="2600634" y="6260486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rgbClr val="00ACA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&lt;Partner logo&gt;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4EB3AC-D2CD-9040-93EF-FB25EB2C1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4E6FDB-7A33-184B-BFA9-D72881DB13F0}"/>
              </a:ext>
            </a:extLst>
          </p:cNvPr>
          <p:cNvSpPr txBox="1">
            <a:spLocks/>
          </p:cNvSpPr>
          <p:nvPr/>
        </p:nvSpPr>
        <p:spPr>
          <a:xfrm>
            <a:off x="779208" y="1980148"/>
            <a:ext cx="6064044" cy="7557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ACA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 smtClean="0"/>
              <a:t>Economy and Employment</a:t>
            </a:r>
            <a:endParaRPr lang="en-US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553EABC-DF2E-8044-9EB9-8629F76FF197}"/>
              </a:ext>
            </a:extLst>
          </p:cNvPr>
          <p:cNvSpPr txBox="1">
            <a:spLocks/>
          </p:cNvSpPr>
          <p:nvPr/>
        </p:nvSpPr>
        <p:spPr>
          <a:xfrm>
            <a:off x="838199" y="2163802"/>
            <a:ext cx="7057293" cy="1828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Student </a:t>
            </a:r>
            <a:r>
              <a:rPr lang="en-US" sz="2400" dirty="0" err="1" smtClean="0"/>
              <a:t>Powerpoint</a:t>
            </a:r>
            <a:endParaRPr lang="en-US" sz="2400" dirty="0" smtClean="0"/>
          </a:p>
          <a:p>
            <a:pPr marL="0" indent="0">
              <a:buNone/>
            </a:pPr>
            <a:r>
              <a:rPr lang="en-GB" sz="1800" dirty="0"/>
              <a:t>What are the expected or anticipated economy-wide impacts of introducing more hydrogen fuelling stations and using more hydrogen fuel cell powered vehicles?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85300E-B0BF-4E44-9488-125A96BBBF49}"/>
              </a:ext>
            </a:extLst>
          </p:cNvPr>
          <p:cNvSpPr txBox="1"/>
          <p:nvPr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61" y="0"/>
            <a:ext cx="2370639" cy="12669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2098"/>
            <a:ext cx="1130063" cy="113006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301" y="5835397"/>
            <a:ext cx="1293699" cy="914214"/>
          </a:xfrm>
          <a:prstGeom prst="rect">
            <a:avLst/>
          </a:prstGeom>
        </p:spPr>
      </p:pic>
      <p:sp>
        <p:nvSpPr>
          <p:cNvPr id="22" name="TextBox 1"/>
          <p:cNvSpPr txBox="1"/>
          <p:nvPr/>
        </p:nvSpPr>
        <p:spPr>
          <a:xfrm>
            <a:off x="9386110" y="6662019"/>
            <a:ext cx="16205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 smtClean="0"/>
              <a:t>Last updated 18</a:t>
            </a:r>
            <a:r>
              <a:rPr lang="en-GB" sz="800" baseline="30000" dirty="0" smtClean="0"/>
              <a:t>th</a:t>
            </a:r>
            <a:r>
              <a:rPr lang="en-GB" sz="800" dirty="0" smtClean="0"/>
              <a:t> October 2019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915654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01141" y="544014"/>
            <a:ext cx="5943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How is this impacted when we factor in that </a:t>
            </a:r>
            <a:r>
              <a:rPr lang="en-GB" sz="2800" dirty="0" smtClean="0">
                <a:solidFill>
                  <a:srgbClr val="FF0000"/>
                </a:solidFill>
              </a:rPr>
              <a:t>hydrogen </a:t>
            </a:r>
            <a:r>
              <a:rPr lang="en-GB" sz="2800" dirty="0">
                <a:solidFill>
                  <a:srgbClr val="FF0000"/>
                </a:solidFill>
              </a:rPr>
              <a:t>is intended to replace </a:t>
            </a:r>
            <a:r>
              <a:rPr lang="en-GB" sz="2800" dirty="0" smtClean="0">
                <a:solidFill>
                  <a:srgbClr val="FF0000"/>
                </a:solidFill>
              </a:rPr>
              <a:t>the use </a:t>
            </a:r>
            <a:r>
              <a:rPr lang="en-GB" sz="2800" dirty="0">
                <a:solidFill>
                  <a:srgbClr val="FF0000"/>
                </a:solidFill>
              </a:rPr>
              <a:t>(and therefore supply) of fossil </a:t>
            </a:r>
            <a:r>
              <a:rPr lang="en-GB" sz="2800" dirty="0" smtClean="0">
                <a:solidFill>
                  <a:srgbClr val="FF0000"/>
                </a:solidFill>
              </a:rPr>
              <a:t>fuels?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234" y="2382449"/>
            <a:ext cx="1200150" cy="990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753" y="2339587"/>
            <a:ext cx="1428750" cy="10763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123" y="2363399"/>
            <a:ext cx="1104900" cy="1009650"/>
          </a:xfrm>
          <a:prstGeom prst="rect">
            <a:avLst/>
          </a:prstGeom>
        </p:spPr>
      </p:pic>
      <p:sp>
        <p:nvSpPr>
          <p:cNvPr id="19" name="Multiply 18"/>
          <p:cNvSpPr/>
          <p:nvPr/>
        </p:nvSpPr>
        <p:spPr>
          <a:xfrm>
            <a:off x="3247505" y="2427555"/>
            <a:ext cx="1037879" cy="881337"/>
          </a:xfrm>
          <a:prstGeom prst="mathMultiply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Multiply 19"/>
          <p:cNvSpPr/>
          <p:nvPr/>
        </p:nvSpPr>
        <p:spPr>
          <a:xfrm>
            <a:off x="5474148" y="2465399"/>
            <a:ext cx="1037879" cy="881337"/>
          </a:xfrm>
          <a:prstGeom prst="mathMultiply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>
            <a:off x="6866313" y="2718262"/>
            <a:ext cx="1238596" cy="282633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70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26080" y="598517"/>
            <a:ext cx="5943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How is this impacted when we factor in that </a:t>
            </a:r>
            <a:r>
              <a:rPr lang="en-GB" sz="2800" dirty="0" smtClean="0">
                <a:solidFill>
                  <a:srgbClr val="FF0000"/>
                </a:solidFill>
              </a:rPr>
              <a:t>hydrogen </a:t>
            </a:r>
            <a:r>
              <a:rPr lang="en-GB" sz="2800" dirty="0">
                <a:solidFill>
                  <a:srgbClr val="FF0000"/>
                </a:solidFill>
              </a:rPr>
              <a:t>is intended to replace </a:t>
            </a:r>
            <a:r>
              <a:rPr lang="en-GB" sz="2800" dirty="0" smtClean="0">
                <a:solidFill>
                  <a:srgbClr val="FF0000"/>
                </a:solidFill>
              </a:rPr>
              <a:t>the use </a:t>
            </a:r>
            <a:r>
              <a:rPr lang="en-GB" sz="2800" dirty="0">
                <a:solidFill>
                  <a:srgbClr val="FF0000"/>
                </a:solidFill>
              </a:rPr>
              <a:t>(and therefore supply) of fossil </a:t>
            </a:r>
            <a:r>
              <a:rPr lang="en-GB" sz="2800" dirty="0" smtClean="0">
                <a:solidFill>
                  <a:srgbClr val="FF0000"/>
                </a:solidFill>
              </a:rPr>
              <a:t>fuels?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86989" y="3662527"/>
            <a:ext cx="8021782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Task - What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the implications of retaining a fossil fuel base in the fuel supply chain and what if it is imported rather than domestic?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234" y="2382449"/>
            <a:ext cx="1200150" cy="990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753" y="2339587"/>
            <a:ext cx="1428750" cy="10763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123" y="2363399"/>
            <a:ext cx="1104900" cy="1009650"/>
          </a:xfrm>
          <a:prstGeom prst="rect">
            <a:avLst/>
          </a:prstGeom>
        </p:spPr>
      </p:pic>
      <p:sp>
        <p:nvSpPr>
          <p:cNvPr id="20" name="Multiply 19"/>
          <p:cNvSpPr/>
          <p:nvPr/>
        </p:nvSpPr>
        <p:spPr>
          <a:xfrm>
            <a:off x="3247505" y="2427555"/>
            <a:ext cx="1037879" cy="881337"/>
          </a:xfrm>
          <a:prstGeom prst="mathMultiply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Multiply 20"/>
          <p:cNvSpPr/>
          <p:nvPr/>
        </p:nvSpPr>
        <p:spPr>
          <a:xfrm>
            <a:off x="5474148" y="2465399"/>
            <a:ext cx="1037879" cy="881337"/>
          </a:xfrm>
          <a:prstGeom prst="mathMultiply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Arrow 21"/>
          <p:cNvSpPr/>
          <p:nvPr/>
        </p:nvSpPr>
        <p:spPr>
          <a:xfrm>
            <a:off x="6866313" y="2718262"/>
            <a:ext cx="1238596" cy="282633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03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7873" y="0"/>
            <a:ext cx="1024128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Notes for teachers – </a:t>
            </a:r>
          </a:p>
          <a:p>
            <a:endParaRPr lang="en-GB" dirty="0"/>
          </a:p>
          <a:p>
            <a:r>
              <a:rPr lang="en-GB" dirty="0" smtClean="0"/>
              <a:t>* </a:t>
            </a:r>
            <a:r>
              <a:rPr lang="en-GB" dirty="0"/>
              <a:t>Hydrogen in transport </a:t>
            </a:r>
            <a:r>
              <a:rPr lang="en-GB" dirty="0" smtClean="0"/>
              <a:t>has been chosen to consider as it is the area which has had the most </a:t>
            </a:r>
            <a:r>
              <a:rPr lang="en-GB" dirty="0"/>
              <a:t>rapid uptake for hydrogen and fuel cell </a:t>
            </a:r>
            <a:r>
              <a:rPr lang="en-GB" dirty="0" smtClean="0"/>
              <a:t>technology.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* A </a:t>
            </a:r>
            <a:r>
              <a:rPr lang="en-GB" dirty="0"/>
              <a:t>significant move away from </a:t>
            </a:r>
            <a:r>
              <a:rPr lang="en-GB" dirty="0" smtClean="0"/>
              <a:t>the current use </a:t>
            </a:r>
            <a:r>
              <a:rPr lang="en-GB" dirty="0"/>
              <a:t>of refined fuels in private transport towards hydrogen can </a:t>
            </a:r>
            <a:r>
              <a:rPr lang="en-GB" dirty="0" smtClean="0"/>
              <a:t>potentially </a:t>
            </a:r>
            <a:r>
              <a:rPr lang="en-GB" dirty="0"/>
              <a:t>yield a valuable increase in GDP and employment</a:t>
            </a:r>
            <a:r>
              <a:rPr lang="en-GB" dirty="0" smtClean="0"/>
              <a:t>.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* The </a:t>
            </a:r>
            <a:r>
              <a:rPr lang="en-GB" dirty="0"/>
              <a:t>likely gains will come not only from the production and distribution of </a:t>
            </a:r>
            <a:r>
              <a:rPr lang="en-GB" dirty="0" smtClean="0"/>
              <a:t>hydrogen </a:t>
            </a:r>
            <a:r>
              <a:rPr lang="en-GB" dirty="0"/>
              <a:t>but also from the range of service sector activities, including finance, involved in a potentially strong domestic supply </a:t>
            </a:r>
            <a:r>
              <a:rPr lang="en-GB" dirty="0" smtClean="0"/>
              <a:t>chain.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* Policy </a:t>
            </a:r>
            <a:r>
              <a:rPr lang="en-GB" dirty="0"/>
              <a:t>makers and other stakeholders need a clear/clearer picture of the potential wider costs and benefits, the differences and trade-offs from the deployment of hydrogen as a new and replacement fuel source.</a:t>
            </a:r>
          </a:p>
          <a:p>
            <a:pPr lvl="0"/>
            <a:endParaRPr lang="en-GB" dirty="0"/>
          </a:p>
          <a:p>
            <a:r>
              <a:rPr lang="en-GB" u="sng" dirty="0" smtClean="0"/>
              <a:t>Further extension questions:</a:t>
            </a:r>
          </a:p>
          <a:p>
            <a:endParaRPr lang="en-GB" u="sng" dirty="0" smtClean="0"/>
          </a:p>
          <a:p>
            <a:r>
              <a:rPr lang="en-GB" dirty="0" smtClean="0"/>
              <a:t>1 - Can </a:t>
            </a:r>
            <a:r>
              <a:rPr lang="en-GB" dirty="0"/>
              <a:t>we expect that hydrogen supply will share strong domestic supply chain properties of proxy sectors </a:t>
            </a:r>
            <a:r>
              <a:rPr lang="en-GB" dirty="0" smtClean="0"/>
              <a:t>(</a:t>
            </a:r>
            <a:r>
              <a:rPr lang="en-GB" dirty="0"/>
              <a:t>electricity and/or gas supply)?</a:t>
            </a:r>
          </a:p>
          <a:p>
            <a:r>
              <a:rPr lang="en-GB" dirty="0" smtClean="0"/>
              <a:t>2 - What might </a:t>
            </a:r>
            <a:r>
              <a:rPr lang="en-GB" dirty="0"/>
              <a:t>the substitution between fuel cells look like and how long </a:t>
            </a:r>
            <a:r>
              <a:rPr lang="en-GB" dirty="0" smtClean="0"/>
              <a:t>could </a:t>
            </a:r>
            <a:r>
              <a:rPr lang="en-GB" dirty="0"/>
              <a:t>it take to happen?</a:t>
            </a:r>
          </a:p>
          <a:p>
            <a:r>
              <a:rPr lang="en-GB" dirty="0" smtClean="0"/>
              <a:t>3 - What </a:t>
            </a:r>
            <a:r>
              <a:rPr lang="en-GB" dirty="0"/>
              <a:t>are the implications of retaining a fossil fuel base in the fuel supply chain and what if it is imported rather than domestic?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6638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88402"/>
            <a:ext cx="106735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600" dirty="0" smtClean="0"/>
          </a:p>
          <a:p>
            <a:pPr algn="ctr"/>
            <a:endParaRPr lang="en-GB" sz="3600" dirty="0"/>
          </a:p>
          <a:p>
            <a:pPr algn="ctr"/>
            <a:r>
              <a:rPr lang="en-GB" sz="3600" dirty="0" smtClean="0"/>
              <a:t>The economic impact of introducing more hydrogen fuelling stations and using more hydrogen fuel cell powered vehicles will depend upon where countries currently obtain their fossil fuels from.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 smtClean="0"/>
              <a:t>Consider the following countries…</a:t>
            </a:r>
            <a:endParaRPr lang="en-GB" sz="3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321" y="3397471"/>
            <a:ext cx="1486506" cy="12152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321" y="88402"/>
            <a:ext cx="1486506" cy="121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93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1767" y="773084"/>
            <a:ext cx="186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Country 1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13" y="600439"/>
            <a:ext cx="874135" cy="7146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13" y="1458884"/>
            <a:ext cx="874135" cy="7146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048" y="773084"/>
            <a:ext cx="317373" cy="4857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048" y="1590625"/>
            <a:ext cx="454506" cy="45113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436524" y="773084"/>
            <a:ext cx="601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Country 1 imports all its fossil fuels and therefore its supply chain is </a:t>
            </a:r>
            <a:r>
              <a:rPr lang="en-GB" i="1" dirty="0" smtClean="0">
                <a:solidFill>
                  <a:srgbClr val="7030A0"/>
                </a:solidFill>
              </a:rPr>
              <a:t>import intensive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1" name="Rounded Rectangle 20"/>
          <p:cNvSpPr/>
          <p:nvPr/>
        </p:nvSpPr>
        <p:spPr>
          <a:xfrm>
            <a:off x="601287" y="775855"/>
            <a:ext cx="3158837" cy="16708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1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601287" y="2784764"/>
            <a:ext cx="3158837" cy="16708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31767" y="773084"/>
            <a:ext cx="186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Country 1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13" y="600439"/>
            <a:ext cx="874135" cy="7146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13" y="1458884"/>
            <a:ext cx="874135" cy="7146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048" y="773084"/>
            <a:ext cx="317373" cy="4857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048" y="1590625"/>
            <a:ext cx="454506" cy="45113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436524" y="773084"/>
            <a:ext cx="601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Country 1 imports all its fossil fuels and therefore its supply chain is </a:t>
            </a:r>
            <a:r>
              <a:rPr lang="en-GB" i="1" dirty="0" smtClean="0">
                <a:solidFill>
                  <a:srgbClr val="7030A0"/>
                </a:solidFill>
              </a:rPr>
              <a:t>import intensive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2" name="Rounded Rectangle 21"/>
          <p:cNvSpPr/>
          <p:nvPr/>
        </p:nvSpPr>
        <p:spPr>
          <a:xfrm>
            <a:off x="601287" y="775855"/>
            <a:ext cx="3158837" cy="16708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714895" y="2926080"/>
            <a:ext cx="251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Country 2</a:t>
            </a:r>
            <a:endParaRPr lang="en-GB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24" y="3436728"/>
            <a:ext cx="584968" cy="48283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117" y="3295411"/>
            <a:ext cx="828514" cy="62414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569527" y="2926080"/>
            <a:ext cx="5785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Country 2 manufactures and uses its own fossil fuels</a:t>
            </a:r>
            <a:r>
              <a:rPr lang="en-GB" dirty="0"/>
              <a:t> </a:t>
            </a:r>
            <a:r>
              <a:rPr lang="en-GB" dirty="0" smtClean="0"/>
              <a:t>therefore it has a </a:t>
            </a:r>
            <a:r>
              <a:rPr lang="en-GB" i="1" dirty="0" smtClean="0">
                <a:solidFill>
                  <a:srgbClr val="7030A0"/>
                </a:solidFill>
              </a:rPr>
              <a:t>strong domestic supply chain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147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429078" y="2263965"/>
            <a:ext cx="3158837" cy="16708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59558" y="252285"/>
            <a:ext cx="186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Country 1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04" y="79640"/>
            <a:ext cx="874135" cy="7146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04" y="938085"/>
            <a:ext cx="874135" cy="7146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39" y="252285"/>
            <a:ext cx="317373" cy="4857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39" y="1069826"/>
            <a:ext cx="454506" cy="45113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64315" y="252285"/>
            <a:ext cx="601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Country 1 imports all its fossil fuels and therefore its supply chain is </a:t>
            </a:r>
            <a:r>
              <a:rPr lang="en-GB" i="1" dirty="0" smtClean="0">
                <a:solidFill>
                  <a:srgbClr val="7030A0"/>
                </a:solidFill>
              </a:rPr>
              <a:t>import intensive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2" name="Rounded Rectangle 21"/>
          <p:cNvSpPr/>
          <p:nvPr/>
        </p:nvSpPr>
        <p:spPr>
          <a:xfrm>
            <a:off x="429078" y="255056"/>
            <a:ext cx="3158837" cy="16708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542686" y="2405281"/>
            <a:ext cx="251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Country 2</a:t>
            </a:r>
            <a:endParaRPr lang="en-GB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15" y="2915929"/>
            <a:ext cx="584968" cy="48283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908" y="2774612"/>
            <a:ext cx="828514" cy="62414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305878" y="2405281"/>
            <a:ext cx="578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Country 2 manufactures and uses its own fossil fuels therefore it has a </a:t>
            </a:r>
            <a:r>
              <a:rPr lang="en-GB" i="1" dirty="0" smtClean="0">
                <a:solidFill>
                  <a:srgbClr val="7030A0"/>
                </a:solidFill>
              </a:rPr>
              <a:t>strong domestic supply chain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7" name="Rounded Rectangle 26"/>
          <p:cNvSpPr/>
          <p:nvPr/>
        </p:nvSpPr>
        <p:spPr>
          <a:xfrm>
            <a:off x="429077" y="4272874"/>
            <a:ext cx="3158837" cy="16708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542686" y="4433586"/>
            <a:ext cx="214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Country 3</a:t>
            </a:r>
            <a:endParaRPr lang="en-GB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15" y="4890493"/>
            <a:ext cx="584968" cy="48283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121" y="4775901"/>
            <a:ext cx="828514" cy="62414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78" y="4362342"/>
            <a:ext cx="815870" cy="66698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78" y="5141260"/>
            <a:ext cx="815870" cy="66698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12" y="4452948"/>
            <a:ext cx="317373" cy="4857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452" y="5357110"/>
            <a:ext cx="454506" cy="45113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397318" y="4314236"/>
            <a:ext cx="5602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Country 3 manufactures, uses and exports its own fossil fuels therefore it has </a:t>
            </a:r>
            <a:r>
              <a:rPr lang="en-GB" i="1" dirty="0" smtClean="0">
                <a:solidFill>
                  <a:srgbClr val="7030A0"/>
                </a:solidFill>
              </a:rPr>
              <a:t>both a strong domestic supply chain and benefits from exports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821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61671" y="2134134"/>
            <a:ext cx="3158837" cy="16708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192151" y="122454"/>
            <a:ext cx="186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Country 1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297" y="-50191"/>
            <a:ext cx="874135" cy="7146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297" y="808254"/>
            <a:ext cx="874135" cy="7146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432" y="122454"/>
            <a:ext cx="317373" cy="4857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432" y="939995"/>
            <a:ext cx="454506" cy="45113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996908" y="122454"/>
            <a:ext cx="601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Country 1 imports all its fossil fuels and therefore its supply chain is </a:t>
            </a:r>
            <a:r>
              <a:rPr lang="en-GB" i="1" dirty="0" smtClean="0">
                <a:solidFill>
                  <a:srgbClr val="7030A0"/>
                </a:solidFill>
              </a:rPr>
              <a:t>import intensive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3" name="Rounded Rectangle 22"/>
          <p:cNvSpPr/>
          <p:nvPr/>
        </p:nvSpPr>
        <p:spPr>
          <a:xfrm>
            <a:off x="161671" y="125225"/>
            <a:ext cx="3158837" cy="16708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275279" y="2275450"/>
            <a:ext cx="251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Country 2</a:t>
            </a:r>
            <a:endParaRPr lang="en-GB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8" y="2786098"/>
            <a:ext cx="584968" cy="48283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501" y="2644781"/>
            <a:ext cx="828514" cy="62414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038471" y="2275450"/>
            <a:ext cx="578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Country 2 manufactures and uses its own fossil fuels therefore it has a </a:t>
            </a:r>
            <a:r>
              <a:rPr lang="en-GB" i="1" dirty="0" smtClean="0">
                <a:solidFill>
                  <a:srgbClr val="7030A0"/>
                </a:solidFill>
              </a:rPr>
              <a:t>strong domestic supply chain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8" name="Rounded Rectangle 27"/>
          <p:cNvSpPr/>
          <p:nvPr/>
        </p:nvSpPr>
        <p:spPr>
          <a:xfrm>
            <a:off x="161670" y="4143043"/>
            <a:ext cx="3158837" cy="16708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275279" y="4303755"/>
            <a:ext cx="214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Country 3</a:t>
            </a:r>
            <a:endParaRPr lang="en-GB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8" y="4760662"/>
            <a:ext cx="584968" cy="48283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14" y="4646070"/>
            <a:ext cx="828514" cy="62414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071" y="4232511"/>
            <a:ext cx="815870" cy="66698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071" y="5011429"/>
            <a:ext cx="815870" cy="6669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505" y="4323117"/>
            <a:ext cx="317373" cy="4857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045" y="5227279"/>
            <a:ext cx="454506" cy="45113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129911" y="4184405"/>
            <a:ext cx="5602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Country 3 manufactures, uses and exports its own fossil fuels therefore it has </a:t>
            </a:r>
            <a:r>
              <a:rPr lang="en-GB" i="1" dirty="0" smtClean="0">
                <a:solidFill>
                  <a:srgbClr val="7030A0"/>
                </a:solidFill>
              </a:rPr>
              <a:t>both a strong domestic supply chain and benefits from exports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5463968" y="5094867"/>
            <a:ext cx="55479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How might these countries’ economies differ?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5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248954" y="2418916"/>
            <a:ext cx="3158837" cy="16708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279434" y="407236"/>
            <a:ext cx="186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Country 1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580" y="234591"/>
            <a:ext cx="874135" cy="7146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580" y="1093036"/>
            <a:ext cx="874135" cy="7146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715" y="407236"/>
            <a:ext cx="317373" cy="4857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715" y="1224777"/>
            <a:ext cx="454506" cy="451139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48954" y="410007"/>
            <a:ext cx="3158837" cy="16708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362562" y="2560232"/>
            <a:ext cx="251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Country 2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91" y="3070880"/>
            <a:ext cx="584968" cy="4828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84" y="2929563"/>
            <a:ext cx="828514" cy="624147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248953" y="4427825"/>
            <a:ext cx="3158837" cy="16708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62562" y="4588537"/>
            <a:ext cx="214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Country 3</a:t>
            </a:r>
            <a:endParaRPr lang="en-GB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91" y="5045444"/>
            <a:ext cx="584968" cy="48283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997" y="4930852"/>
            <a:ext cx="828514" cy="62414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354" y="4517293"/>
            <a:ext cx="815870" cy="66698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354" y="5296211"/>
            <a:ext cx="815870" cy="66698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788" y="4607899"/>
            <a:ext cx="317373" cy="4857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328" y="5512061"/>
            <a:ext cx="454506" cy="4511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10" y="893011"/>
            <a:ext cx="721475" cy="65927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932" y="2894431"/>
            <a:ext cx="721475" cy="65927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045" y="4868996"/>
            <a:ext cx="721475" cy="65927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607892" y="-639"/>
            <a:ext cx="57025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What if these countries were now able to generate their own hydrogen?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06" y="1132996"/>
            <a:ext cx="2905284" cy="161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2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07076" y="2315896"/>
            <a:ext cx="3158837" cy="16708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37556" y="304216"/>
            <a:ext cx="186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Country 1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702" y="131571"/>
            <a:ext cx="874135" cy="7146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702" y="990016"/>
            <a:ext cx="874135" cy="7146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837" y="304216"/>
            <a:ext cx="317373" cy="4857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837" y="1121757"/>
            <a:ext cx="454506" cy="451139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07076" y="306987"/>
            <a:ext cx="3158837" cy="16708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620684" y="2457212"/>
            <a:ext cx="251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Country 2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13" y="2967860"/>
            <a:ext cx="584968" cy="4828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06" y="2826543"/>
            <a:ext cx="828514" cy="624147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507075" y="4324805"/>
            <a:ext cx="3158837" cy="16708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620684" y="4485517"/>
            <a:ext cx="214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Country 3</a:t>
            </a:r>
            <a:endParaRPr lang="en-GB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13" y="4942424"/>
            <a:ext cx="584968" cy="48283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119" y="4827832"/>
            <a:ext cx="828514" cy="62414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476" y="4414273"/>
            <a:ext cx="815870" cy="66698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476" y="5193191"/>
            <a:ext cx="815870" cy="66698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910" y="4504879"/>
            <a:ext cx="317373" cy="4857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50" y="5409041"/>
            <a:ext cx="454506" cy="4511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132" y="789991"/>
            <a:ext cx="721475" cy="65927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054" y="2791411"/>
            <a:ext cx="721475" cy="65927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167" y="4765976"/>
            <a:ext cx="721475" cy="65927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857702" y="-24038"/>
            <a:ext cx="57025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 smtClean="0">
              <a:solidFill>
                <a:srgbClr val="FF0000"/>
              </a:solidFill>
            </a:endParaRPr>
          </a:p>
          <a:p>
            <a:endParaRPr lang="en-GB" sz="2800" dirty="0">
              <a:solidFill>
                <a:srgbClr val="FF0000"/>
              </a:solidFill>
            </a:endParaRPr>
          </a:p>
          <a:p>
            <a:endParaRPr lang="en-GB" sz="2800" dirty="0" smtClean="0">
              <a:solidFill>
                <a:srgbClr val="FF0000"/>
              </a:solidFill>
            </a:endParaRPr>
          </a:p>
          <a:p>
            <a:endParaRPr lang="en-GB" sz="2800" dirty="0">
              <a:solidFill>
                <a:srgbClr val="FF0000"/>
              </a:solidFill>
            </a:endParaRPr>
          </a:p>
          <a:p>
            <a:r>
              <a:rPr lang="en-GB" sz="2800" dirty="0" smtClean="0">
                <a:solidFill>
                  <a:srgbClr val="FF0000"/>
                </a:solidFill>
              </a:rPr>
              <a:t>What if they could export it too?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164" y="4747767"/>
            <a:ext cx="815870" cy="66698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580" y="2678905"/>
            <a:ext cx="815870" cy="66698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343" y="1043189"/>
            <a:ext cx="815870" cy="66698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329" y="1314790"/>
            <a:ext cx="375179" cy="34283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90" y="2949632"/>
            <a:ext cx="375179" cy="34283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08" y="5030653"/>
            <a:ext cx="375179" cy="34283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798" y="2678905"/>
            <a:ext cx="543271" cy="94027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638" y="2678905"/>
            <a:ext cx="1098071" cy="98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8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66501" y="2379815"/>
            <a:ext cx="3158837" cy="16708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96981" y="368135"/>
            <a:ext cx="186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Country 1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127" y="195490"/>
            <a:ext cx="874135" cy="7146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127" y="1053935"/>
            <a:ext cx="874135" cy="7146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262" y="368135"/>
            <a:ext cx="317373" cy="4857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262" y="1185676"/>
            <a:ext cx="454506" cy="451139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66501" y="370906"/>
            <a:ext cx="3158837" cy="16708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180109" y="2521131"/>
            <a:ext cx="251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Country 2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38" y="3031779"/>
            <a:ext cx="584968" cy="4828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331" y="2890462"/>
            <a:ext cx="828514" cy="624147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66500" y="4388724"/>
            <a:ext cx="3158837" cy="16708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180109" y="4549436"/>
            <a:ext cx="214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Country 3</a:t>
            </a:r>
            <a:endParaRPr lang="en-GB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38" y="5006343"/>
            <a:ext cx="584968" cy="48283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544" y="4891751"/>
            <a:ext cx="828514" cy="62414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901" y="4478192"/>
            <a:ext cx="815870" cy="66698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901" y="5257110"/>
            <a:ext cx="815870" cy="66698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335" y="4568798"/>
            <a:ext cx="317373" cy="4857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75" y="5472960"/>
            <a:ext cx="454506" cy="4511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57" y="853910"/>
            <a:ext cx="721475" cy="65927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479" y="2855330"/>
            <a:ext cx="721475" cy="65927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592" y="4829895"/>
            <a:ext cx="721475" cy="65927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417127" y="39881"/>
            <a:ext cx="57025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What if these countries were now able to generate their own hydrogen?</a:t>
            </a:r>
          </a:p>
          <a:p>
            <a:endParaRPr lang="en-GB" sz="2800" dirty="0">
              <a:solidFill>
                <a:srgbClr val="FF0000"/>
              </a:solidFill>
            </a:endParaRPr>
          </a:p>
          <a:p>
            <a:endParaRPr lang="en-GB" sz="2800" dirty="0" smtClean="0">
              <a:solidFill>
                <a:srgbClr val="FF0000"/>
              </a:solidFill>
            </a:endParaRPr>
          </a:p>
          <a:p>
            <a:endParaRPr lang="en-GB" sz="2800" dirty="0">
              <a:solidFill>
                <a:srgbClr val="FF0000"/>
              </a:solidFill>
            </a:endParaRPr>
          </a:p>
          <a:p>
            <a:r>
              <a:rPr lang="en-GB" sz="2800" dirty="0" smtClean="0">
                <a:solidFill>
                  <a:srgbClr val="FF0000"/>
                </a:solidFill>
              </a:rPr>
              <a:t>What if they could export it too?</a:t>
            </a:r>
          </a:p>
          <a:p>
            <a:endParaRPr lang="en-GB" sz="2800" dirty="0">
              <a:solidFill>
                <a:srgbClr val="FF0000"/>
              </a:solidFill>
            </a:endParaRPr>
          </a:p>
          <a:p>
            <a:endParaRPr lang="en-GB" sz="2800" dirty="0" smtClean="0">
              <a:solidFill>
                <a:srgbClr val="FF0000"/>
              </a:solidFill>
            </a:endParaRPr>
          </a:p>
          <a:p>
            <a:r>
              <a:rPr lang="en-GB" sz="2800" dirty="0" smtClean="0">
                <a:solidFill>
                  <a:srgbClr val="FF0000"/>
                </a:solidFill>
              </a:rPr>
              <a:t>Discuss with a partner…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589" y="4811686"/>
            <a:ext cx="815870" cy="66698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005" y="2742824"/>
            <a:ext cx="815870" cy="66698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768" y="1107108"/>
            <a:ext cx="815870" cy="66698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754" y="1378709"/>
            <a:ext cx="375179" cy="34283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315" y="3013551"/>
            <a:ext cx="375179" cy="34283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433" y="5094572"/>
            <a:ext cx="375179" cy="34283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401" y="3980581"/>
            <a:ext cx="1494802" cy="153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1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617</Words>
  <Application>Microsoft Office PowerPoint</Application>
  <PresentationFormat>Widescreen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Laura Currid</cp:lastModifiedBy>
  <cp:revision>10</cp:revision>
  <dcterms:created xsi:type="dcterms:W3CDTF">2019-06-26T09:21:34Z</dcterms:created>
  <dcterms:modified xsi:type="dcterms:W3CDTF">2019-10-18T14:27:19Z</dcterms:modified>
</cp:coreProperties>
</file>