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92" d="100"/>
          <a:sy n="92" d="100"/>
        </p:scale>
        <p:origin x="712"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CBABE-8A25-4B80-8174-2B9CF7BD547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63E6E3F2-C7BE-417B-BA66-5FA4AF8E8E02}">
      <dgm:prSet phldrT="[Text]"/>
      <dgm:spPr>
        <a:solidFill>
          <a:srgbClr val="92D050"/>
        </a:solidFill>
      </dgm:spPr>
      <dgm:t>
        <a:bodyPr/>
        <a:lstStyle/>
        <a:p>
          <a:r>
            <a:rPr lang="en-US" dirty="0" smtClean="0">
              <a:solidFill>
                <a:schemeClr val="tx1"/>
              </a:solidFill>
            </a:rPr>
            <a:t>In 1990, the California Air Resources </a:t>
          </a:r>
          <a:r>
            <a:rPr lang="en-US" dirty="0" smtClean="0">
              <a:solidFill>
                <a:schemeClr val="tx1"/>
              </a:solidFill>
              <a:latin typeface="+mn-lt"/>
            </a:rPr>
            <a:t>Board</a:t>
          </a:r>
          <a:r>
            <a:rPr lang="en-US" dirty="0" smtClean="0">
              <a:solidFill>
                <a:schemeClr val="tx1"/>
              </a:solidFill>
            </a:rPr>
            <a:t> (CARB) introduced the Zero Emission Vehicle (ZEV) Mandate.</a:t>
          </a:r>
          <a:endParaRPr lang="en-US" dirty="0">
            <a:solidFill>
              <a:schemeClr val="tx1"/>
            </a:solidFill>
          </a:endParaRPr>
        </a:p>
      </dgm:t>
    </dgm:pt>
    <dgm:pt modelId="{4BEFA15F-2217-45DA-ADEF-F89DDA4FD780}" type="parTrans" cxnId="{05884619-57CD-4867-9D54-6BEE76DBD1AF}">
      <dgm:prSet/>
      <dgm:spPr/>
      <dgm:t>
        <a:bodyPr/>
        <a:lstStyle/>
        <a:p>
          <a:endParaRPr lang="en-US"/>
        </a:p>
      </dgm:t>
    </dgm:pt>
    <dgm:pt modelId="{AD42B07E-EDB8-454F-9C69-56D2D11E35D1}" type="sibTrans" cxnId="{05884619-57CD-4867-9D54-6BEE76DBD1AF}">
      <dgm:prSet/>
      <dgm:spPr/>
      <dgm:t>
        <a:bodyPr/>
        <a:lstStyle/>
        <a:p>
          <a:endParaRPr lang="en-US"/>
        </a:p>
      </dgm:t>
    </dgm:pt>
    <dgm:pt modelId="{DCF81135-F445-4F63-820D-2EEF3BC1A05D}">
      <dgm:prSet phldrT="[Text]"/>
      <dgm:spPr/>
      <dgm:t>
        <a:bodyPr/>
        <a:lstStyle/>
        <a:p>
          <a:r>
            <a:rPr lang="en-US" dirty="0" smtClean="0"/>
            <a:t>The first vehicles emissions standard in the world based on the use of alternative powertrains. </a:t>
          </a:r>
          <a:endParaRPr lang="en-US" dirty="0"/>
        </a:p>
      </dgm:t>
    </dgm:pt>
    <dgm:pt modelId="{A6F9EEF3-E1C3-47D0-ADCB-9D62953C9B68}" type="parTrans" cxnId="{4EEA5103-699D-425E-B2E4-09E1710FA2CC}">
      <dgm:prSet/>
      <dgm:spPr/>
      <dgm:t>
        <a:bodyPr/>
        <a:lstStyle/>
        <a:p>
          <a:endParaRPr lang="en-US"/>
        </a:p>
      </dgm:t>
    </dgm:pt>
    <dgm:pt modelId="{03DEA146-A5C8-42E4-A3B6-9014D97F288D}" type="sibTrans" cxnId="{4EEA5103-699D-425E-B2E4-09E1710FA2CC}">
      <dgm:prSet/>
      <dgm:spPr/>
      <dgm:t>
        <a:bodyPr/>
        <a:lstStyle/>
        <a:p>
          <a:endParaRPr lang="en-US"/>
        </a:p>
      </dgm:t>
    </dgm:pt>
    <dgm:pt modelId="{E6EAD0E2-E2A1-46B0-93B5-055C1DA7ABB9}">
      <dgm:prSet phldrT="[Text]"/>
      <dgm:spPr>
        <a:solidFill>
          <a:srgbClr val="92D050"/>
        </a:solidFill>
      </dgm:spPr>
      <dgm:t>
        <a:bodyPr/>
        <a:lstStyle/>
        <a:p>
          <a:r>
            <a:rPr lang="en-US" dirty="0" smtClean="0">
              <a:solidFill>
                <a:schemeClr val="tx1"/>
              </a:solidFill>
            </a:rPr>
            <a:t>Carmakers such as the then-DaimlerChrysler, General Motors and Toyota responded to this by investing in PEMFC research.</a:t>
          </a:r>
          <a:endParaRPr lang="en-US" dirty="0">
            <a:solidFill>
              <a:schemeClr val="tx1"/>
            </a:solidFill>
          </a:endParaRPr>
        </a:p>
      </dgm:t>
    </dgm:pt>
    <dgm:pt modelId="{1B3BFC40-5FBB-4C5D-AFE3-ABF2210F698C}" type="parTrans" cxnId="{786ABE9C-B451-4976-9AC9-AF897AE45F16}">
      <dgm:prSet/>
      <dgm:spPr/>
      <dgm:t>
        <a:bodyPr/>
        <a:lstStyle/>
        <a:p>
          <a:endParaRPr lang="en-US"/>
        </a:p>
      </dgm:t>
    </dgm:pt>
    <dgm:pt modelId="{6157C496-A8EE-427D-9D86-F969C0425CB9}" type="sibTrans" cxnId="{786ABE9C-B451-4976-9AC9-AF897AE45F16}">
      <dgm:prSet/>
      <dgm:spPr/>
      <dgm:t>
        <a:bodyPr/>
        <a:lstStyle/>
        <a:p>
          <a:endParaRPr lang="en-US"/>
        </a:p>
      </dgm:t>
    </dgm:pt>
    <dgm:pt modelId="{3CDA444D-6B88-45FA-B0B5-F90F60551082}">
      <dgm:prSet phldrT="[Text]"/>
      <dgm:spPr>
        <a:solidFill>
          <a:srgbClr val="92D050"/>
        </a:solidFill>
      </dgm:spPr>
      <dgm:t>
        <a:bodyPr/>
        <a:lstStyle/>
        <a:p>
          <a:r>
            <a:rPr lang="en-US" dirty="0" smtClean="0">
              <a:solidFill>
                <a:schemeClr val="tx1"/>
              </a:solidFill>
            </a:rPr>
            <a:t>Companies other than automakers, such as Ballard, continued PEMFC research for automotive and stationary clean power.</a:t>
          </a:r>
          <a:endParaRPr lang="en-US" dirty="0">
            <a:solidFill>
              <a:schemeClr val="tx1"/>
            </a:solidFill>
          </a:endParaRPr>
        </a:p>
      </dgm:t>
    </dgm:pt>
    <dgm:pt modelId="{83AB8F18-3DEA-4D8F-AC7E-9FC5F007AC8B}" type="parTrans" cxnId="{225BDED0-D2E0-4EB1-942A-3640660F7E00}">
      <dgm:prSet/>
      <dgm:spPr/>
      <dgm:t>
        <a:bodyPr/>
        <a:lstStyle/>
        <a:p>
          <a:endParaRPr lang="en-US"/>
        </a:p>
      </dgm:t>
    </dgm:pt>
    <dgm:pt modelId="{35C09510-1329-4AEA-917F-76A6273EBD92}" type="sibTrans" cxnId="{225BDED0-D2E0-4EB1-942A-3640660F7E00}">
      <dgm:prSet/>
      <dgm:spPr/>
      <dgm:t>
        <a:bodyPr/>
        <a:lstStyle/>
        <a:p>
          <a:endParaRPr lang="en-US"/>
        </a:p>
      </dgm:t>
    </dgm:pt>
    <dgm:pt modelId="{AB9614AB-7A2A-4E05-9329-E0E96D351217}" type="pres">
      <dgm:prSet presAssocID="{9B0CBABE-8A25-4B80-8174-2B9CF7BD547D}" presName="rootnode" presStyleCnt="0">
        <dgm:presLayoutVars>
          <dgm:chMax/>
          <dgm:chPref/>
          <dgm:dir/>
          <dgm:animLvl val="lvl"/>
        </dgm:presLayoutVars>
      </dgm:prSet>
      <dgm:spPr/>
      <dgm:t>
        <a:bodyPr/>
        <a:lstStyle/>
        <a:p>
          <a:endParaRPr lang="en-US"/>
        </a:p>
      </dgm:t>
    </dgm:pt>
    <dgm:pt modelId="{BBADCD2B-0F3B-4C18-BBCC-34C3D12D5FCF}" type="pres">
      <dgm:prSet presAssocID="{63E6E3F2-C7BE-417B-BA66-5FA4AF8E8E02}" presName="composite" presStyleCnt="0"/>
      <dgm:spPr/>
    </dgm:pt>
    <dgm:pt modelId="{722F5B72-6D69-461F-86CC-79E68007EDED}" type="pres">
      <dgm:prSet presAssocID="{63E6E3F2-C7BE-417B-BA66-5FA4AF8E8E02}" presName="bentUpArrow1" presStyleLbl="alignImgPlace1" presStyleIdx="0" presStyleCnt="2"/>
      <dgm:spPr>
        <a:solidFill>
          <a:schemeClr val="bg1"/>
        </a:solidFill>
        <a:ln w="25400">
          <a:solidFill>
            <a:schemeClr val="accent6">
              <a:lumMod val="60000"/>
              <a:lumOff val="40000"/>
            </a:schemeClr>
          </a:solidFill>
        </a:ln>
      </dgm:spPr>
    </dgm:pt>
    <dgm:pt modelId="{60E8B8C0-EF71-41D4-B587-27FBA9F0C3D9}" type="pres">
      <dgm:prSet presAssocID="{63E6E3F2-C7BE-417B-BA66-5FA4AF8E8E02}" presName="ParentText" presStyleLbl="node1" presStyleIdx="0" presStyleCnt="3">
        <dgm:presLayoutVars>
          <dgm:chMax val="1"/>
          <dgm:chPref val="1"/>
          <dgm:bulletEnabled val="1"/>
        </dgm:presLayoutVars>
      </dgm:prSet>
      <dgm:spPr/>
      <dgm:t>
        <a:bodyPr/>
        <a:lstStyle/>
        <a:p>
          <a:endParaRPr lang="en-US"/>
        </a:p>
      </dgm:t>
    </dgm:pt>
    <dgm:pt modelId="{2594D72D-0D14-476F-9CF4-213E137CC5C8}" type="pres">
      <dgm:prSet presAssocID="{63E6E3F2-C7BE-417B-BA66-5FA4AF8E8E02}" presName="ChildText" presStyleLbl="revTx" presStyleIdx="0" presStyleCnt="2">
        <dgm:presLayoutVars>
          <dgm:chMax val="0"/>
          <dgm:chPref val="0"/>
          <dgm:bulletEnabled val="1"/>
        </dgm:presLayoutVars>
      </dgm:prSet>
      <dgm:spPr/>
      <dgm:t>
        <a:bodyPr/>
        <a:lstStyle/>
        <a:p>
          <a:endParaRPr lang="en-US"/>
        </a:p>
      </dgm:t>
    </dgm:pt>
    <dgm:pt modelId="{1BD9CCEC-949E-4C1D-B7D5-D518CC5F2A7C}" type="pres">
      <dgm:prSet presAssocID="{AD42B07E-EDB8-454F-9C69-56D2D11E35D1}" presName="sibTrans" presStyleCnt="0"/>
      <dgm:spPr/>
    </dgm:pt>
    <dgm:pt modelId="{68F59754-FDBE-491F-895B-6C49DFFDBDBA}" type="pres">
      <dgm:prSet presAssocID="{E6EAD0E2-E2A1-46B0-93B5-055C1DA7ABB9}" presName="composite" presStyleCnt="0"/>
      <dgm:spPr/>
    </dgm:pt>
    <dgm:pt modelId="{C7B5364F-C601-4EAF-A8B7-342A2FD7D928}" type="pres">
      <dgm:prSet presAssocID="{E6EAD0E2-E2A1-46B0-93B5-055C1DA7ABB9}" presName="bentUpArrow1" presStyleLbl="alignImgPlace1" presStyleIdx="1" presStyleCnt="2"/>
      <dgm:spPr>
        <a:noFill/>
        <a:ln w="25400">
          <a:solidFill>
            <a:srgbClr val="92D050"/>
          </a:solidFill>
        </a:ln>
      </dgm:spPr>
    </dgm:pt>
    <dgm:pt modelId="{EAB095BD-4172-416F-9AFA-D0066ECE0832}" type="pres">
      <dgm:prSet presAssocID="{E6EAD0E2-E2A1-46B0-93B5-055C1DA7ABB9}" presName="ParentText" presStyleLbl="node1" presStyleIdx="1" presStyleCnt="3">
        <dgm:presLayoutVars>
          <dgm:chMax val="1"/>
          <dgm:chPref val="1"/>
          <dgm:bulletEnabled val="1"/>
        </dgm:presLayoutVars>
      </dgm:prSet>
      <dgm:spPr/>
      <dgm:t>
        <a:bodyPr/>
        <a:lstStyle/>
        <a:p>
          <a:endParaRPr lang="en-US"/>
        </a:p>
      </dgm:t>
    </dgm:pt>
    <dgm:pt modelId="{8D2C0DC1-1D36-41E5-94B1-835EE08FA9D2}" type="pres">
      <dgm:prSet presAssocID="{E6EAD0E2-E2A1-46B0-93B5-055C1DA7ABB9}" presName="ChildText" presStyleLbl="revTx" presStyleIdx="1" presStyleCnt="2">
        <dgm:presLayoutVars>
          <dgm:chMax val="0"/>
          <dgm:chPref val="0"/>
          <dgm:bulletEnabled val="1"/>
        </dgm:presLayoutVars>
      </dgm:prSet>
      <dgm:spPr/>
      <dgm:t>
        <a:bodyPr/>
        <a:lstStyle/>
        <a:p>
          <a:endParaRPr lang="en-US"/>
        </a:p>
      </dgm:t>
    </dgm:pt>
    <dgm:pt modelId="{5618446B-FCCA-4FF0-8971-C3BCEAF0B629}" type="pres">
      <dgm:prSet presAssocID="{6157C496-A8EE-427D-9D86-F969C0425CB9}" presName="sibTrans" presStyleCnt="0"/>
      <dgm:spPr/>
    </dgm:pt>
    <dgm:pt modelId="{398A0912-6F74-450A-94B1-FE87A9B5B603}" type="pres">
      <dgm:prSet presAssocID="{3CDA444D-6B88-45FA-B0B5-F90F60551082}" presName="composite" presStyleCnt="0"/>
      <dgm:spPr/>
    </dgm:pt>
    <dgm:pt modelId="{E7B204B0-2E5F-41BC-B4A1-FF0EE397543C}" type="pres">
      <dgm:prSet presAssocID="{3CDA444D-6B88-45FA-B0B5-F90F60551082}" presName="ParentText" presStyleLbl="node1" presStyleIdx="2" presStyleCnt="3">
        <dgm:presLayoutVars>
          <dgm:chMax val="1"/>
          <dgm:chPref val="1"/>
          <dgm:bulletEnabled val="1"/>
        </dgm:presLayoutVars>
      </dgm:prSet>
      <dgm:spPr/>
      <dgm:t>
        <a:bodyPr/>
        <a:lstStyle/>
        <a:p>
          <a:endParaRPr lang="en-US"/>
        </a:p>
      </dgm:t>
    </dgm:pt>
  </dgm:ptLst>
  <dgm:cxnLst>
    <dgm:cxn modelId="{E207B0BB-81BD-455C-846D-49C76A10FCF3}" type="presOf" srcId="{63E6E3F2-C7BE-417B-BA66-5FA4AF8E8E02}" destId="{60E8B8C0-EF71-41D4-B587-27FBA9F0C3D9}" srcOrd="0" destOrd="0" presId="urn:microsoft.com/office/officeart/2005/8/layout/StepDownProcess"/>
    <dgm:cxn modelId="{D09B470D-6B72-4C95-9F34-C8D94E07C6CC}" type="presOf" srcId="{DCF81135-F445-4F63-820D-2EEF3BC1A05D}" destId="{2594D72D-0D14-476F-9CF4-213E137CC5C8}" srcOrd="0" destOrd="0" presId="urn:microsoft.com/office/officeart/2005/8/layout/StepDownProcess"/>
    <dgm:cxn modelId="{33FFCE3A-ACF4-4A84-9D63-3AFE4EF1B68B}" type="presOf" srcId="{E6EAD0E2-E2A1-46B0-93B5-055C1DA7ABB9}" destId="{EAB095BD-4172-416F-9AFA-D0066ECE0832}" srcOrd="0" destOrd="0" presId="urn:microsoft.com/office/officeart/2005/8/layout/StepDownProcess"/>
    <dgm:cxn modelId="{05884619-57CD-4867-9D54-6BEE76DBD1AF}" srcId="{9B0CBABE-8A25-4B80-8174-2B9CF7BD547D}" destId="{63E6E3F2-C7BE-417B-BA66-5FA4AF8E8E02}" srcOrd="0" destOrd="0" parTransId="{4BEFA15F-2217-45DA-ADEF-F89DDA4FD780}" sibTransId="{AD42B07E-EDB8-454F-9C69-56D2D11E35D1}"/>
    <dgm:cxn modelId="{4B53A3D6-D2CE-41A0-88D8-6B1A3F60A064}" type="presOf" srcId="{9B0CBABE-8A25-4B80-8174-2B9CF7BD547D}" destId="{AB9614AB-7A2A-4E05-9329-E0E96D351217}" srcOrd="0" destOrd="0" presId="urn:microsoft.com/office/officeart/2005/8/layout/StepDownProcess"/>
    <dgm:cxn modelId="{E836BC2C-D31F-470A-B398-084A5DE61306}" type="presOf" srcId="{3CDA444D-6B88-45FA-B0B5-F90F60551082}" destId="{E7B204B0-2E5F-41BC-B4A1-FF0EE397543C}" srcOrd="0" destOrd="0" presId="urn:microsoft.com/office/officeart/2005/8/layout/StepDownProcess"/>
    <dgm:cxn modelId="{4EEA5103-699D-425E-B2E4-09E1710FA2CC}" srcId="{63E6E3F2-C7BE-417B-BA66-5FA4AF8E8E02}" destId="{DCF81135-F445-4F63-820D-2EEF3BC1A05D}" srcOrd="0" destOrd="0" parTransId="{A6F9EEF3-E1C3-47D0-ADCB-9D62953C9B68}" sibTransId="{03DEA146-A5C8-42E4-A3B6-9014D97F288D}"/>
    <dgm:cxn modelId="{786ABE9C-B451-4976-9AC9-AF897AE45F16}" srcId="{9B0CBABE-8A25-4B80-8174-2B9CF7BD547D}" destId="{E6EAD0E2-E2A1-46B0-93B5-055C1DA7ABB9}" srcOrd="1" destOrd="0" parTransId="{1B3BFC40-5FBB-4C5D-AFE3-ABF2210F698C}" sibTransId="{6157C496-A8EE-427D-9D86-F969C0425CB9}"/>
    <dgm:cxn modelId="{225BDED0-D2E0-4EB1-942A-3640660F7E00}" srcId="{9B0CBABE-8A25-4B80-8174-2B9CF7BD547D}" destId="{3CDA444D-6B88-45FA-B0B5-F90F60551082}" srcOrd="2" destOrd="0" parTransId="{83AB8F18-3DEA-4D8F-AC7E-9FC5F007AC8B}" sibTransId="{35C09510-1329-4AEA-917F-76A6273EBD92}"/>
    <dgm:cxn modelId="{402527E7-F5A5-436B-921F-6B36443E9742}" type="presParOf" srcId="{AB9614AB-7A2A-4E05-9329-E0E96D351217}" destId="{BBADCD2B-0F3B-4C18-BBCC-34C3D12D5FCF}" srcOrd="0" destOrd="0" presId="urn:microsoft.com/office/officeart/2005/8/layout/StepDownProcess"/>
    <dgm:cxn modelId="{4093A8F8-02DC-4BC3-B85F-86831E796C31}" type="presParOf" srcId="{BBADCD2B-0F3B-4C18-BBCC-34C3D12D5FCF}" destId="{722F5B72-6D69-461F-86CC-79E68007EDED}" srcOrd="0" destOrd="0" presId="urn:microsoft.com/office/officeart/2005/8/layout/StepDownProcess"/>
    <dgm:cxn modelId="{360B8CC4-BB1C-415F-9A45-C3CE1EB73428}" type="presParOf" srcId="{BBADCD2B-0F3B-4C18-BBCC-34C3D12D5FCF}" destId="{60E8B8C0-EF71-41D4-B587-27FBA9F0C3D9}" srcOrd="1" destOrd="0" presId="urn:microsoft.com/office/officeart/2005/8/layout/StepDownProcess"/>
    <dgm:cxn modelId="{ADA9119B-9634-4226-A12D-D823FB292B20}" type="presParOf" srcId="{BBADCD2B-0F3B-4C18-BBCC-34C3D12D5FCF}" destId="{2594D72D-0D14-476F-9CF4-213E137CC5C8}" srcOrd="2" destOrd="0" presId="urn:microsoft.com/office/officeart/2005/8/layout/StepDownProcess"/>
    <dgm:cxn modelId="{C7EA29F5-8B9B-4786-A3D5-54F185622D26}" type="presParOf" srcId="{AB9614AB-7A2A-4E05-9329-E0E96D351217}" destId="{1BD9CCEC-949E-4C1D-B7D5-D518CC5F2A7C}" srcOrd="1" destOrd="0" presId="urn:microsoft.com/office/officeart/2005/8/layout/StepDownProcess"/>
    <dgm:cxn modelId="{2F2EEC39-18E4-4BDD-9738-D2BA41D49E5E}" type="presParOf" srcId="{AB9614AB-7A2A-4E05-9329-E0E96D351217}" destId="{68F59754-FDBE-491F-895B-6C49DFFDBDBA}" srcOrd="2" destOrd="0" presId="urn:microsoft.com/office/officeart/2005/8/layout/StepDownProcess"/>
    <dgm:cxn modelId="{F7B99E0B-6158-440F-AA72-87B386BD0366}" type="presParOf" srcId="{68F59754-FDBE-491F-895B-6C49DFFDBDBA}" destId="{C7B5364F-C601-4EAF-A8B7-342A2FD7D928}" srcOrd="0" destOrd="0" presId="urn:microsoft.com/office/officeart/2005/8/layout/StepDownProcess"/>
    <dgm:cxn modelId="{52713DD6-E145-4649-8964-906C121CD59A}" type="presParOf" srcId="{68F59754-FDBE-491F-895B-6C49DFFDBDBA}" destId="{EAB095BD-4172-416F-9AFA-D0066ECE0832}" srcOrd="1" destOrd="0" presId="urn:microsoft.com/office/officeart/2005/8/layout/StepDownProcess"/>
    <dgm:cxn modelId="{425EC7F3-8419-4AAD-A498-16D923D641A5}" type="presParOf" srcId="{68F59754-FDBE-491F-895B-6C49DFFDBDBA}" destId="{8D2C0DC1-1D36-41E5-94B1-835EE08FA9D2}" srcOrd="2" destOrd="0" presId="urn:microsoft.com/office/officeart/2005/8/layout/StepDownProcess"/>
    <dgm:cxn modelId="{CA949A73-164D-4789-9EC7-325E16CDD259}" type="presParOf" srcId="{AB9614AB-7A2A-4E05-9329-E0E96D351217}" destId="{5618446B-FCCA-4FF0-8971-C3BCEAF0B629}" srcOrd="3" destOrd="0" presId="urn:microsoft.com/office/officeart/2005/8/layout/StepDownProcess"/>
    <dgm:cxn modelId="{277ED1A9-E590-498F-B77C-476B45F54B00}" type="presParOf" srcId="{AB9614AB-7A2A-4E05-9329-E0E96D351217}" destId="{398A0912-6F74-450A-94B1-FE87A9B5B603}" srcOrd="4" destOrd="0" presId="urn:microsoft.com/office/officeart/2005/8/layout/StepDownProcess"/>
    <dgm:cxn modelId="{0A82BDA6-8E7B-4F2F-967A-82FD3AE954A3}" type="presParOf" srcId="{398A0912-6F74-450A-94B1-FE87A9B5B603}" destId="{E7B204B0-2E5F-41BC-B4A1-FF0EE397543C}" srcOrd="0" destOrd="0" presId="urn:microsoft.com/office/officeart/2005/8/layout/StepDownProcess"/>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658816-991C-4205-8CC8-99663629584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1EA504E-1605-4862-92B6-AEB784D3370D}">
      <dgm:prSet phldrT="[Text]"/>
      <dgm:spPr>
        <a:solidFill>
          <a:srgbClr val="FF0000"/>
        </a:solidFill>
      </dgm:spPr>
      <dgm:t>
        <a:bodyPr/>
        <a:lstStyle/>
        <a:p>
          <a:r>
            <a:rPr lang="en-US" b="1" dirty="0" smtClean="0">
              <a:solidFill>
                <a:schemeClr val="tx1"/>
              </a:solidFill>
            </a:rPr>
            <a:t>A number of firms go out of business</a:t>
          </a:r>
          <a:endParaRPr lang="en-US" b="1" dirty="0">
            <a:solidFill>
              <a:schemeClr val="tx1"/>
            </a:solidFill>
          </a:endParaRPr>
        </a:p>
      </dgm:t>
    </dgm:pt>
    <dgm:pt modelId="{6C31CB1A-9ED4-49D3-A88F-869D589978D9}" type="sibTrans" cxnId="{95007A24-B25D-4D11-B954-86D91F651D19}">
      <dgm:prSet/>
      <dgm:spPr/>
      <dgm:t>
        <a:bodyPr/>
        <a:lstStyle/>
        <a:p>
          <a:endParaRPr lang="en-US"/>
        </a:p>
      </dgm:t>
    </dgm:pt>
    <dgm:pt modelId="{B7DFCF73-7F4E-40CE-91B7-81CABB2D083B}" type="parTrans" cxnId="{95007A24-B25D-4D11-B954-86D91F651D19}">
      <dgm:prSet/>
      <dgm:spPr/>
      <dgm:t>
        <a:bodyPr/>
        <a:lstStyle/>
        <a:p>
          <a:endParaRPr lang="en-US"/>
        </a:p>
      </dgm:t>
    </dgm:pt>
    <dgm:pt modelId="{1CD3218D-F959-4846-828B-464DAC7E1E44}">
      <dgm:prSet phldrT="[Text]"/>
      <dgm:spPr>
        <a:solidFill>
          <a:srgbClr val="FFC000"/>
        </a:solidFill>
        <a:ln w="28575">
          <a:solidFill>
            <a:srgbClr val="00B0F0"/>
          </a:solidFill>
        </a:ln>
      </dgm:spPr>
      <dgm:t>
        <a:bodyPr/>
        <a:lstStyle/>
        <a:p>
          <a:r>
            <a:rPr lang="en-US" b="1" dirty="0" smtClean="0">
              <a:solidFill>
                <a:schemeClr val="tx1"/>
              </a:solidFill>
            </a:rPr>
            <a:t>Restrictions in government funding</a:t>
          </a:r>
        </a:p>
        <a:p>
          <a:endParaRPr lang="en-US" dirty="0"/>
        </a:p>
      </dgm:t>
    </dgm:pt>
    <dgm:pt modelId="{AE9ADFFD-FC8D-4212-BF40-6775C3EB1251}" type="sibTrans" cxnId="{E30CBEB7-20B2-4981-90B8-3DE19D7CC34F}">
      <dgm:prSet/>
      <dgm:spPr/>
      <dgm:t>
        <a:bodyPr/>
        <a:lstStyle/>
        <a:p>
          <a:endParaRPr lang="en-US"/>
        </a:p>
      </dgm:t>
    </dgm:pt>
    <dgm:pt modelId="{5FCA9A9E-16E7-4CB6-8043-2B4092F09E1F}" type="parTrans" cxnId="{E30CBEB7-20B2-4981-90B8-3DE19D7CC34F}">
      <dgm:prSet/>
      <dgm:spPr/>
      <dgm:t>
        <a:bodyPr/>
        <a:lstStyle/>
        <a:p>
          <a:endParaRPr lang="en-US"/>
        </a:p>
      </dgm:t>
    </dgm:pt>
    <dgm:pt modelId="{E3383EC8-4E6E-4280-973A-39C48F072725}">
      <dgm:prSet/>
      <dgm:spPr>
        <a:solidFill>
          <a:schemeClr val="accent6"/>
        </a:solidFill>
        <a:ln>
          <a:solidFill>
            <a:schemeClr val="bg1"/>
          </a:solidFill>
        </a:ln>
      </dgm:spPr>
      <dgm:t>
        <a:bodyPr/>
        <a:lstStyle/>
        <a:p>
          <a:r>
            <a:rPr lang="en-GB" b="1" dirty="0" smtClean="0">
              <a:solidFill>
                <a:schemeClr val="tx1"/>
              </a:solidFill>
            </a:rPr>
            <a:t>Other companies become more commercially orientated and pursue opportunities for revenue generation that could support further RD&amp;D* in their core competencies.</a:t>
          </a:r>
          <a:endParaRPr lang="en-GB" b="1" dirty="0">
            <a:solidFill>
              <a:schemeClr val="tx1"/>
            </a:solidFill>
          </a:endParaRPr>
        </a:p>
      </dgm:t>
    </dgm:pt>
    <dgm:pt modelId="{24022012-F221-4CC3-8C2D-5F3D5CB750CB}" type="parTrans" cxnId="{C5489711-1494-4360-B3DB-C8DA91B6F1BC}">
      <dgm:prSet/>
      <dgm:spPr/>
      <dgm:t>
        <a:bodyPr/>
        <a:lstStyle/>
        <a:p>
          <a:endParaRPr lang="en-US"/>
        </a:p>
      </dgm:t>
    </dgm:pt>
    <dgm:pt modelId="{79D1FF4D-C194-4197-A85A-0A0C5D8B4D0B}" type="sibTrans" cxnId="{C5489711-1494-4360-B3DB-C8DA91B6F1BC}">
      <dgm:prSet/>
      <dgm:spPr/>
      <dgm:t>
        <a:bodyPr/>
        <a:lstStyle/>
        <a:p>
          <a:endParaRPr lang="en-US"/>
        </a:p>
      </dgm:t>
    </dgm:pt>
    <dgm:pt modelId="{8CCE8BBD-AA2B-4DAA-8535-5F34B8F5EAF6}">
      <dgm:prSet phldrT="[Text]"/>
      <dgm:spPr>
        <a:solidFill>
          <a:srgbClr val="FFC000"/>
        </a:solidFill>
        <a:ln w="28575">
          <a:solidFill>
            <a:srgbClr val="00B0F0"/>
          </a:solidFill>
        </a:ln>
      </dgm:spPr>
      <dgm:t>
        <a:bodyPr/>
        <a:lstStyle/>
        <a:p>
          <a:r>
            <a:rPr lang="en-US" b="1" dirty="0" smtClean="0">
              <a:solidFill>
                <a:schemeClr val="tx1"/>
              </a:solidFill>
            </a:rPr>
            <a:t>Limited credit availability</a:t>
          </a:r>
          <a:endParaRPr lang="en-US" b="1" dirty="0">
            <a:solidFill>
              <a:schemeClr val="tx1"/>
            </a:solidFill>
          </a:endParaRPr>
        </a:p>
      </dgm:t>
    </dgm:pt>
    <dgm:pt modelId="{698FB647-38E6-4639-9732-BD8A02C0AEA2}" type="parTrans" cxnId="{20BBCACE-53B3-43B1-8039-BD5A929A15F7}">
      <dgm:prSet/>
      <dgm:spPr/>
      <dgm:t>
        <a:bodyPr/>
        <a:lstStyle/>
        <a:p>
          <a:endParaRPr lang="en-US"/>
        </a:p>
      </dgm:t>
    </dgm:pt>
    <dgm:pt modelId="{7F838E60-91F5-4CC4-BFC3-5A9E112254B0}" type="sibTrans" cxnId="{20BBCACE-53B3-43B1-8039-BD5A929A15F7}">
      <dgm:prSet/>
      <dgm:spPr>
        <a:noFill/>
      </dgm:spPr>
      <dgm:t>
        <a:bodyPr/>
        <a:lstStyle/>
        <a:p>
          <a:endParaRPr lang="en-US"/>
        </a:p>
      </dgm:t>
    </dgm:pt>
    <dgm:pt modelId="{EC9B4809-CBDA-4420-A85E-FACFA5DB8E8E}">
      <dgm:prSet phldrT="[Text]"/>
      <dgm:spPr>
        <a:solidFill>
          <a:srgbClr val="FFC000"/>
        </a:solidFill>
        <a:ln w="28575">
          <a:solidFill>
            <a:srgbClr val="00B0F0"/>
          </a:solidFill>
        </a:ln>
      </dgm:spPr>
      <dgm:t>
        <a:bodyPr/>
        <a:lstStyle/>
        <a:p>
          <a:r>
            <a:rPr lang="en-US" b="1" dirty="0" smtClean="0">
              <a:solidFill>
                <a:schemeClr val="tx1"/>
              </a:solidFill>
            </a:rPr>
            <a:t>Lack of profitability for </a:t>
          </a:r>
          <a:r>
            <a:rPr lang="en-US" b="1" dirty="0" err="1" smtClean="0">
              <a:solidFill>
                <a:schemeClr val="tx1"/>
              </a:solidFill>
            </a:rPr>
            <a:t>organisations</a:t>
          </a:r>
          <a:r>
            <a:rPr lang="en-US" b="1" dirty="0" smtClean="0">
              <a:solidFill>
                <a:schemeClr val="tx1"/>
              </a:solidFill>
            </a:rPr>
            <a:t> that were mainly RD&amp;D* focused</a:t>
          </a:r>
          <a:endParaRPr lang="en-US" b="1" dirty="0">
            <a:solidFill>
              <a:schemeClr val="tx1"/>
            </a:solidFill>
          </a:endParaRPr>
        </a:p>
      </dgm:t>
    </dgm:pt>
    <dgm:pt modelId="{8C19B7D1-DACA-44AB-B29E-0395139210E1}" type="parTrans" cxnId="{44F6298F-B801-4B93-B727-01F7380DDD91}">
      <dgm:prSet/>
      <dgm:spPr/>
      <dgm:t>
        <a:bodyPr/>
        <a:lstStyle/>
        <a:p>
          <a:endParaRPr lang="en-US"/>
        </a:p>
      </dgm:t>
    </dgm:pt>
    <dgm:pt modelId="{AA8893CD-BF5E-4648-A253-1E5EF1F7A7A1}" type="sibTrans" cxnId="{44F6298F-B801-4B93-B727-01F7380DDD91}">
      <dgm:prSet/>
      <dgm:spPr/>
      <dgm:t>
        <a:bodyPr/>
        <a:lstStyle/>
        <a:p>
          <a:endParaRPr lang="en-US"/>
        </a:p>
      </dgm:t>
    </dgm:pt>
    <dgm:pt modelId="{3C499928-14AB-4111-B255-6420C550EED7}">
      <dgm:prSet/>
      <dgm:spPr>
        <a:solidFill>
          <a:schemeClr val="bg1"/>
        </a:solidFill>
      </dgm:spPr>
      <dgm:t>
        <a:bodyPr/>
        <a:lstStyle/>
        <a:p>
          <a:endParaRPr lang="en-US"/>
        </a:p>
      </dgm:t>
    </dgm:pt>
    <dgm:pt modelId="{632B1E9F-8A50-4426-AF6C-F7017F26D7AB}" type="parTrans" cxnId="{E6FDEFE2-96BB-48CA-854E-7D0798CB39DE}">
      <dgm:prSet/>
      <dgm:spPr/>
      <dgm:t>
        <a:bodyPr/>
        <a:lstStyle/>
        <a:p>
          <a:endParaRPr lang="en-US"/>
        </a:p>
      </dgm:t>
    </dgm:pt>
    <dgm:pt modelId="{EE3798E1-EB8A-409A-8730-01DDA4082A7E}" type="sibTrans" cxnId="{E6FDEFE2-96BB-48CA-854E-7D0798CB39DE}">
      <dgm:prSet custAng="11252689" custLinFactY="-81135" custLinFactNeighborX="-36493" custLinFactNeighborY="-100000"/>
      <dgm:spPr/>
      <dgm:t>
        <a:bodyPr/>
        <a:lstStyle/>
        <a:p>
          <a:endParaRPr lang="en-US"/>
        </a:p>
      </dgm:t>
    </dgm:pt>
    <dgm:pt modelId="{E60C6688-9AC8-469F-8F7E-22FBC53B6499}" type="pres">
      <dgm:prSet presAssocID="{55658816-991C-4205-8CC8-996636295847}" presName="Name0" presStyleCnt="0">
        <dgm:presLayoutVars>
          <dgm:dir/>
          <dgm:resizeHandles val="exact"/>
        </dgm:presLayoutVars>
      </dgm:prSet>
      <dgm:spPr/>
      <dgm:t>
        <a:bodyPr/>
        <a:lstStyle/>
        <a:p>
          <a:endParaRPr lang="en-US"/>
        </a:p>
      </dgm:t>
    </dgm:pt>
    <dgm:pt modelId="{DCB565ED-7D82-4504-B874-7509568236ED}" type="pres">
      <dgm:prSet presAssocID="{1CD3218D-F959-4846-828B-464DAC7E1E44}" presName="node" presStyleLbl="node1" presStyleIdx="0" presStyleCnt="6">
        <dgm:presLayoutVars>
          <dgm:bulletEnabled val="1"/>
        </dgm:presLayoutVars>
      </dgm:prSet>
      <dgm:spPr/>
      <dgm:t>
        <a:bodyPr/>
        <a:lstStyle/>
        <a:p>
          <a:endParaRPr lang="en-US"/>
        </a:p>
      </dgm:t>
    </dgm:pt>
    <dgm:pt modelId="{BA0A6716-17FE-45C8-BCDC-074C3C0B6E08}" type="pres">
      <dgm:prSet presAssocID="{AE9ADFFD-FC8D-4212-BF40-6775C3EB1251}" presName="sibTrans" presStyleLbl="sibTrans2D1" presStyleIdx="0" presStyleCnt="5"/>
      <dgm:spPr/>
      <dgm:t>
        <a:bodyPr/>
        <a:lstStyle/>
        <a:p>
          <a:endParaRPr lang="en-US"/>
        </a:p>
      </dgm:t>
    </dgm:pt>
    <dgm:pt modelId="{1ECB668C-F329-4DB4-ABE6-437503542239}" type="pres">
      <dgm:prSet presAssocID="{AE9ADFFD-FC8D-4212-BF40-6775C3EB1251}" presName="connectorText" presStyleLbl="sibTrans2D1" presStyleIdx="0" presStyleCnt="5"/>
      <dgm:spPr/>
      <dgm:t>
        <a:bodyPr/>
        <a:lstStyle/>
        <a:p>
          <a:endParaRPr lang="en-US"/>
        </a:p>
      </dgm:t>
    </dgm:pt>
    <dgm:pt modelId="{A64ED478-0650-441C-95FB-04505B89D6B8}" type="pres">
      <dgm:prSet presAssocID="{61EA504E-1605-4862-92B6-AEB784D3370D}" presName="node" presStyleLbl="node1" presStyleIdx="1" presStyleCnt="6" custLinFactX="28817" custLinFactNeighborX="100000" custLinFactNeighborY="486">
        <dgm:presLayoutVars>
          <dgm:bulletEnabled val="1"/>
        </dgm:presLayoutVars>
      </dgm:prSet>
      <dgm:spPr/>
      <dgm:t>
        <a:bodyPr/>
        <a:lstStyle/>
        <a:p>
          <a:endParaRPr lang="en-US"/>
        </a:p>
      </dgm:t>
    </dgm:pt>
    <dgm:pt modelId="{D042BA10-EAC6-4731-B379-09D066C298DE}" type="pres">
      <dgm:prSet presAssocID="{6C31CB1A-9ED4-49D3-A88F-869D589978D9}" presName="sibTrans" presStyleLbl="sibTrans2D1" presStyleIdx="1" presStyleCnt="5"/>
      <dgm:spPr/>
      <dgm:t>
        <a:bodyPr/>
        <a:lstStyle/>
        <a:p>
          <a:endParaRPr lang="en-US"/>
        </a:p>
      </dgm:t>
    </dgm:pt>
    <dgm:pt modelId="{3F2DEA98-20A3-46DE-8074-877B4142B409}" type="pres">
      <dgm:prSet presAssocID="{6C31CB1A-9ED4-49D3-A88F-869D589978D9}" presName="connectorText" presStyleLbl="sibTrans2D1" presStyleIdx="1" presStyleCnt="5"/>
      <dgm:spPr/>
      <dgm:t>
        <a:bodyPr/>
        <a:lstStyle/>
        <a:p>
          <a:endParaRPr lang="en-US"/>
        </a:p>
      </dgm:t>
    </dgm:pt>
    <dgm:pt modelId="{375FB745-0C5F-4EED-B49F-ACD4C2B7BA60}" type="pres">
      <dgm:prSet presAssocID="{E3383EC8-4E6E-4280-973A-39C48F072725}" presName="node" presStyleLbl="node1" presStyleIdx="2" presStyleCnt="6" custLinFactX="85935" custLinFactNeighborX="100000" custLinFactNeighborY="-1458">
        <dgm:presLayoutVars>
          <dgm:bulletEnabled val="1"/>
        </dgm:presLayoutVars>
      </dgm:prSet>
      <dgm:spPr/>
      <dgm:t>
        <a:bodyPr/>
        <a:lstStyle/>
        <a:p>
          <a:endParaRPr lang="en-US"/>
        </a:p>
      </dgm:t>
    </dgm:pt>
    <dgm:pt modelId="{9E2ABEAB-CA0D-441C-8728-4243B6FC79EC}" type="pres">
      <dgm:prSet presAssocID="{79D1FF4D-C194-4197-A85A-0A0C5D8B4D0B}" presName="sibTrans" presStyleLbl="sibTrans2D1" presStyleIdx="2" presStyleCnt="5" custAng="11252689" custLinFactY="-81135" custLinFactNeighborX="-36493" custLinFactNeighborY="-100000"/>
      <dgm:spPr/>
      <dgm:t>
        <a:bodyPr/>
        <a:lstStyle/>
        <a:p>
          <a:endParaRPr lang="en-US"/>
        </a:p>
      </dgm:t>
    </dgm:pt>
    <dgm:pt modelId="{3BCD5DE5-A2D9-4F7B-B0E2-795E58BBB46F}" type="pres">
      <dgm:prSet presAssocID="{79D1FF4D-C194-4197-A85A-0A0C5D8B4D0B}" presName="connectorText" presStyleLbl="sibTrans2D1" presStyleIdx="2" presStyleCnt="5"/>
      <dgm:spPr/>
      <dgm:t>
        <a:bodyPr/>
        <a:lstStyle/>
        <a:p>
          <a:endParaRPr lang="en-US"/>
        </a:p>
      </dgm:t>
    </dgm:pt>
    <dgm:pt modelId="{DB988EF2-9D43-4385-9600-2B1566840461}" type="pres">
      <dgm:prSet presAssocID="{8CCE8BBD-AA2B-4DAA-8535-5F34B8F5EAF6}" presName="node" presStyleLbl="node1" presStyleIdx="3" presStyleCnt="6" custLinFactX="-300000" custLinFactY="-5755" custLinFactNeighborX="-300806" custLinFactNeighborY="-100000">
        <dgm:presLayoutVars>
          <dgm:bulletEnabled val="1"/>
        </dgm:presLayoutVars>
      </dgm:prSet>
      <dgm:spPr/>
      <dgm:t>
        <a:bodyPr/>
        <a:lstStyle/>
        <a:p>
          <a:endParaRPr lang="en-US"/>
        </a:p>
      </dgm:t>
    </dgm:pt>
    <dgm:pt modelId="{B9DF517A-EFC8-46F9-80A9-E29D200BACCF}" type="pres">
      <dgm:prSet presAssocID="{7F838E60-91F5-4CC4-BFC3-5A9E112254B0}" presName="sibTrans" presStyleLbl="sibTrans2D1" presStyleIdx="3" presStyleCnt="5" custAng="15596486" custLinFactX="60417" custLinFactY="200000" custLinFactNeighborX="100000" custLinFactNeighborY="296558"/>
      <dgm:spPr/>
      <dgm:t>
        <a:bodyPr/>
        <a:lstStyle/>
        <a:p>
          <a:endParaRPr lang="en-US"/>
        </a:p>
      </dgm:t>
    </dgm:pt>
    <dgm:pt modelId="{6E8B30B4-B666-4A88-838C-481EF6921321}" type="pres">
      <dgm:prSet presAssocID="{7F838E60-91F5-4CC4-BFC3-5A9E112254B0}" presName="connectorText" presStyleLbl="sibTrans2D1" presStyleIdx="3" presStyleCnt="5"/>
      <dgm:spPr/>
      <dgm:t>
        <a:bodyPr/>
        <a:lstStyle/>
        <a:p>
          <a:endParaRPr lang="en-US"/>
        </a:p>
      </dgm:t>
    </dgm:pt>
    <dgm:pt modelId="{85DBB919-6F88-4684-BA5D-A0C2F36E5FF4}" type="pres">
      <dgm:prSet presAssocID="{EC9B4809-CBDA-4420-A85E-FACFA5DB8E8E}" presName="node" presStyleLbl="node1" presStyleIdx="4" presStyleCnt="6" custLinFactX="-400000" custLinFactY="7108" custLinFactNeighborX="-402151" custLinFactNeighborY="100000">
        <dgm:presLayoutVars>
          <dgm:bulletEnabled val="1"/>
        </dgm:presLayoutVars>
      </dgm:prSet>
      <dgm:spPr/>
      <dgm:t>
        <a:bodyPr/>
        <a:lstStyle/>
        <a:p>
          <a:endParaRPr lang="en-US"/>
        </a:p>
      </dgm:t>
    </dgm:pt>
    <dgm:pt modelId="{71D480E5-92D4-4FA4-A39C-188CE31D42FF}" type="pres">
      <dgm:prSet presAssocID="{AA8893CD-BF5E-4648-A253-1E5EF1F7A7A1}" presName="sibTrans" presStyleLbl="sibTrans2D1" presStyleIdx="4" presStyleCnt="5" custAng="21254748" custLinFactY="100000" custLinFactNeighborX="-42603" custLinFactNeighborY="108333"/>
      <dgm:spPr/>
      <dgm:t>
        <a:bodyPr/>
        <a:lstStyle/>
        <a:p>
          <a:endParaRPr lang="en-US"/>
        </a:p>
      </dgm:t>
    </dgm:pt>
    <dgm:pt modelId="{F9A48645-1A13-444B-8A99-E019F7D0E64A}" type="pres">
      <dgm:prSet presAssocID="{AA8893CD-BF5E-4648-A253-1E5EF1F7A7A1}" presName="connectorText" presStyleLbl="sibTrans2D1" presStyleIdx="4" presStyleCnt="5"/>
      <dgm:spPr/>
      <dgm:t>
        <a:bodyPr/>
        <a:lstStyle/>
        <a:p>
          <a:endParaRPr lang="en-US"/>
        </a:p>
      </dgm:t>
    </dgm:pt>
    <dgm:pt modelId="{41C2346C-F158-4C55-BDFA-36AFADC55A5D}" type="pres">
      <dgm:prSet presAssocID="{3C499928-14AB-4111-B255-6420C550EED7}" presName="node" presStyleLbl="node1" presStyleIdx="5" presStyleCnt="6" custLinFactX="85935" custLinFactNeighborX="100000" custLinFactNeighborY="-1458">
        <dgm:presLayoutVars>
          <dgm:bulletEnabled val="1"/>
        </dgm:presLayoutVars>
      </dgm:prSet>
      <dgm:spPr/>
      <dgm:t>
        <a:bodyPr/>
        <a:lstStyle/>
        <a:p>
          <a:endParaRPr lang="en-US"/>
        </a:p>
      </dgm:t>
    </dgm:pt>
  </dgm:ptLst>
  <dgm:cxnLst>
    <dgm:cxn modelId="{3267FD15-8A81-445E-AADA-6A9338AFF246}" type="presOf" srcId="{8CCE8BBD-AA2B-4DAA-8535-5F34B8F5EAF6}" destId="{DB988EF2-9D43-4385-9600-2B1566840461}" srcOrd="0" destOrd="0" presId="urn:microsoft.com/office/officeart/2005/8/layout/process1"/>
    <dgm:cxn modelId="{BDDAF3E0-A40C-42F9-A5A2-801B2691F879}" type="presOf" srcId="{61EA504E-1605-4862-92B6-AEB784D3370D}" destId="{A64ED478-0650-441C-95FB-04505B89D6B8}" srcOrd="0" destOrd="0" presId="urn:microsoft.com/office/officeart/2005/8/layout/process1"/>
    <dgm:cxn modelId="{5EBF0D3B-DFAB-47FB-937D-E9344782C0BC}" type="presOf" srcId="{55658816-991C-4205-8CC8-996636295847}" destId="{E60C6688-9AC8-469F-8F7E-22FBC53B6499}" srcOrd="0" destOrd="0" presId="urn:microsoft.com/office/officeart/2005/8/layout/process1"/>
    <dgm:cxn modelId="{705629CF-E7F6-46AF-B81E-D8EB03E83202}" type="presOf" srcId="{79D1FF4D-C194-4197-A85A-0A0C5D8B4D0B}" destId="{9E2ABEAB-CA0D-441C-8728-4243B6FC79EC}" srcOrd="0" destOrd="0" presId="urn:microsoft.com/office/officeart/2005/8/layout/process1"/>
    <dgm:cxn modelId="{D381AE93-DFCE-489C-A532-5257CF3842ED}" type="presOf" srcId="{EC9B4809-CBDA-4420-A85E-FACFA5DB8E8E}" destId="{85DBB919-6F88-4684-BA5D-A0C2F36E5FF4}" srcOrd="0" destOrd="0" presId="urn:microsoft.com/office/officeart/2005/8/layout/process1"/>
    <dgm:cxn modelId="{E30CBEB7-20B2-4981-90B8-3DE19D7CC34F}" srcId="{55658816-991C-4205-8CC8-996636295847}" destId="{1CD3218D-F959-4846-828B-464DAC7E1E44}" srcOrd="0" destOrd="0" parTransId="{5FCA9A9E-16E7-4CB6-8043-2B4092F09E1F}" sibTransId="{AE9ADFFD-FC8D-4212-BF40-6775C3EB1251}"/>
    <dgm:cxn modelId="{5B53EBEC-171E-4F59-8EA3-EDF7B7A21DCE}" type="presOf" srcId="{7F838E60-91F5-4CC4-BFC3-5A9E112254B0}" destId="{B9DF517A-EFC8-46F9-80A9-E29D200BACCF}" srcOrd="0" destOrd="0" presId="urn:microsoft.com/office/officeart/2005/8/layout/process1"/>
    <dgm:cxn modelId="{F02DF0D7-C967-45B7-9B61-CEC19DAB1934}" type="presOf" srcId="{6C31CB1A-9ED4-49D3-A88F-869D589978D9}" destId="{D042BA10-EAC6-4731-B379-09D066C298DE}" srcOrd="0" destOrd="0" presId="urn:microsoft.com/office/officeart/2005/8/layout/process1"/>
    <dgm:cxn modelId="{2BF76D15-FDB7-4E15-8D3F-AAFBA2B87205}" type="presOf" srcId="{7F838E60-91F5-4CC4-BFC3-5A9E112254B0}" destId="{6E8B30B4-B666-4A88-838C-481EF6921321}" srcOrd="1" destOrd="0" presId="urn:microsoft.com/office/officeart/2005/8/layout/process1"/>
    <dgm:cxn modelId="{C5489711-1494-4360-B3DB-C8DA91B6F1BC}" srcId="{55658816-991C-4205-8CC8-996636295847}" destId="{E3383EC8-4E6E-4280-973A-39C48F072725}" srcOrd="2" destOrd="0" parTransId="{24022012-F221-4CC3-8C2D-5F3D5CB750CB}" sibTransId="{79D1FF4D-C194-4197-A85A-0A0C5D8B4D0B}"/>
    <dgm:cxn modelId="{97233724-4AD2-4A14-BD47-18C05A541C90}" type="presOf" srcId="{AE9ADFFD-FC8D-4212-BF40-6775C3EB1251}" destId="{BA0A6716-17FE-45C8-BCDC-074C3C0B6E08}" srcOrd="0" destOrd="0" presId="urn:microsoft.com/office/officeart/2005/8/layout/process1"/>
    <dgm:cxn modelId="{95007A24-B25D-4D11-B954-86D91F651D19}" srcId="{55658816-991C-4205-8CC8-996636295847}" destId="{61EA504E-1605-4862-92B6-AEB784D3370D}" srcOrd="1" destOrd="0" parTransId="{B7DFCF73-7F4E-40CE-91B7-81CABB2D083B}" sibTransId="{6C31CB1A-9ED4-49D3-A88F-869D589978D9}"/>
    <dgm:cxn modelId="{2603CA73-4015-4598-B1E5-C484DBF8B8DD}" type="presOf" srcId="{1CD3218D-F959-4846-828B-464DAC7E1E44}" destId="{DCB565ED-7D82-4504-B874-7509568236ED}" srcOrd="0" destOrd="0" presId="urn:microsoft.com/office/officeart/2005/8/layout/process1"/>
    <dgm:cxn modelId="{7E688949-C0E2-40A0-AD1A-4163306DB3EC}" type="presOf" srcId="{79D1FF4D-C194-4197-A85A-0A0C5D8B4D0B}" destId="{3BCD5DE5-A2D9-4F7B-B0E2-795E58BBB46F}" srcOrd="1" destOrd="0" presId="urn:microsoft.com/office/officeart/2005/8/layout/process1"/>
    <dgm:cxn modelId="{5D2D780B-934B-407F-AA3A-BA51B17797EF}" type="presOf" srcId="{AA8893CD-BF5E-4648-A253-1E5EF1F7A7A1}" destId="{F9A48645-1A13-444B-8A99-E019F7D0E64A}" srcOrd="1" destOrd="0" presId="urn:microsoft.com/office/officeart/2005/8/layout/process1"/>
    <dgm:cxn modelId="{E11A3515-7736-4356-BDDE-8CD9F44431EA}" type="presOf" srcId="{6C31CB1A-9ED4-49D3-A88F-869D589978D9}" destId="{3F2DEA98-20A3-46DE-8074-877B4142B409}" srcOrd="1" destOrd="0" presId="urn:microsoft.com/office/officeart/2005/8/layout/process1"/>
    <dgm:cxn modelId="{2EEC247E-FFBC-4A01-861E-D864C706C729}" type="presOf" srcId="{E3383EC8-4E6E-4280-973A-39C48F072725}" destId="{375FB745-0C5F-4EED-B49F-ACD4C2B7BA60}" srcOrd="0" destOrd="0" presId="urn:microsoft.com/office/officeart/2005/8/layout/process1"/>
    <dgm:cxn modelId="{44F6298F-B801-4B93-B727-01F7380DDD91}" srcId="{55658816-991C-4205-8CC8-996636295847}" destId="{EC9B4809-CBDA-4420-A85E-FACFA5DB8E8E}" srcOrd="4" destOrd="0" parTransId="{8C19B7D1-DACA-44AB-B29E-0395139210E1}" sibTransId="{AA8893CD-BF5E-4648-A253-1E5EF1F7A7A1}"/>
    <dgm:cxn modelId="{D0986F12-922F-44B0-8778-D1A02DE788F9}" type="presOf" srcId="{AE9ADFFD-FC8D-4212-BF40-6775C3EB1251}" destId="{1ECB668C-F329-4DB4-ABE6-437503542239}" srcOrd="1" destOrd="0" presId="urn:microsoft.com/office/officeart/2005/8/layout/process1"/>
    <dgm:cxn modelId="{20BBCACE-53B3-43B1-8039-BD5A929A15F7}" srcId="{55658816-991C-4205-8CC8-996636295847}" destId="{8CCE8BBD-AA2B-4DAA-8535-5F34B8F5EAF6}" srcOrd="3" destOrd="0" parTransId="{698FB647-38E6-4639-9732-BD8A02C0AEA2}" sibTransId="{7F838E60-91F5-4CC4-BFC3-5A9E112254B0}"/>
    <dgm:cxn modelId="{E6FDEFE2-96BB-48CA-854E-7D0798CB39DE}" srcId="{55658816-991C-4205-8CC8-996636295847}" destId="{3C499928-14AB-4111-B255-6420C550EED7}" srcOrd="5" destOrd="0" parTransId="{632B1E9F-8A50-4426-AF6C-F7017F26D7AB}" sibTransId="{EE3798E1-EB8A-409A-8730-01DDA4082A7E}"/>
    <dgm:cxn modelId="{9834FDDB-1EFD-4EBF-B637-133C4D3BB531}" type="presOf" srcId="{3C499928-14AB-4111-B255-6420C550EED7}" destId="{41C2346C-F158-4C55-BDFA-36AFADC55A5D}" srcOrd="0" destOrd="0" presId="urn:microsoft.com/office/officeart/2005/8/layout/process1"/>
    <dgm:cxn modelId="{7D3BDBD2-65B6-40CB-8F0E-63591AA6223C}" type="presOf" srcId="{AA8893CD-BF5E-4648-A253-1E5EF1F7A7A1}" destId="{71D480E5-92D4-4FA4-A39C-188CE31D42FF}" srcOrd="0" destOrd="0" presId="urn:microsoft.com/office/officeart/2005/8/layout/process1"/>
    <dgm:cxn modelId="{C7B3A1D1-71F7-4271-ACEE-62A1E5E5C585}" type="presParOf" srcId="{E60C6688-9AC8-469F-8F7E-22FBC53B6499}" destId="{DCB565ED-7D82-4504-B874-7509568236ED}" srcOrd="0" destOrd="0" presId="urn:microsoft.com/office/officeart/2005/8/layout/process1"/>
    <dgm:cxn modelId="{9FBEA880-45F2-4D67-B494-23ED1F2BB071}" type="presParOf" srcId="{E60C6688-9AC8-469F-8F7E-22FBC53B6499}" destId="{BA0A6716-17FE-45C8-BCDC-074C3C0B6E08}" srcOrd="1" destOrd="0" presId="urn:microsoft.com/office/officeart/2005/8/layout/process1"/>
    <dgm:cxn modelId="{0F8CBC8A-42FF-4355-9BC8-01ACFD70BCFC}" type="presParOf" srcId="{BA0A6716-17FE-45C8-BCDC-074C3C0B6E08}" destId="{1ECB668C-F329-4DB4-ABE6-437503542239}" srcOrd="0" destOrd="0" presId="urn:microsoft.com/office/officeart/2005/8/layout/process1"/>
    <dgm:cxn modelId="{F079EE85-FF13-47E3-A77D-40968BCD5B37}" type="presParOf" srcId="{E60C6688-9AC8-469F-8F7E-22FBC53B6499}" destId="{A64ED478-0650-441C-95FB-04505B89D6B8}" srcOrd="2" destOrd="0" presId="urn:microsoft.com/office/officeart/2005/8/layout/process1"/>
    <dgm:cxn modelId="{3D137544-C398-4E3B-911C-C53550816BA9}" type="presParOf" srcId="{E60C6688-9AC8-469F-8F7E-22FBC53B6499}" destId="{D042BA10-EAC6-4731-B379-09D066C298DE}" srcOrd="3" destOrd="0" presId="urn:microsoft.com/office/officeart/2005/8/layout/process1"/>
    <dgm:cxn modelId="{E2E38720-1716-4BE8-862A-7AB61EBD8AD5}" type="presParOf" srcId="{D042BA10-EAC6-4731-B379-09D066C298DE}" destId="{3F2DEA98-20A3-46DE-8074-877B4142B409}" srcOrd="0" destOrd="0" presId="urn:microsoft.com/office/officeart/2005/8/layout/process1"/>
    <dgm:cxn modelId="{24168661-DF69-48B6-BFC9-3BFB1AC7E818}" type="presParOf" srcId="{E60C6688-9AC8-469F-8F7E-22FBC53B6499}" destId="{375FB745-0C5F-4EED-B49F-ACD4C2B7BA60}" srcOrd="4" destOrd="0" presId="urn:microsoft.com/office/officeart/2005/8/layout/process1"/>
    <dgm:cxn modelId="{96905006-87F1-45AD-8937-01242DF45301}" type="presParOf" srcId="{E60C6688-9AC8-469F-8F7E-22FBC53B6499}" destId="{9E2ABEAB-CA0D-441C-8728-4243B6FC79EC}" srcOrd="5" destOrd="0" presId="urn:microsoft.com/office/officeart/2005/8/layout/process1"/>
    <dgm:cxn modelId="{1F5BB7AD-394B-4C09-B317-0B032BBFE5D2}" type="presParOf" srcId="{9E2ABEAB-CA0D-441C-8728-4243B6FC79EC}" destId="{3BCD5DE5-A2D9-4F7B-B0E2-795E58BBB46F}" srcOrd="0" destOrd="0" presId="urn:microsoft.com/office/officeart/2005/8/layout/process1"/>
    <dgm:cxn modelId="{D22C18F2-8CE4-40F7-A858-86021F0D2F3A}" type="presParOf" srcId="{E60C6688-9AC8-469F-8F7E-22FBC53B6499}" destId="{DB988EF2-9D43-4385-9600-2B1566840461}" srcOrd="6" destOrd="0" presId="urn:microsoft.com/office/officeart/2005/8/layout/process1"/>
    <dgm:cxn modelId="{8E60CB81-02DA-4A4D-9DFD-B55DA0DB6051}" type="presParOf" srcId="{E60C6688-9AC8-469F-8F7E-22FBC53B6499}" destId="{B9DF517A-EFC8-46F9-80A9-E29D200BACCF}" srcOrd="7" destOrd="0" presId="urn:microsoft.com/office/officeart/2005/8/layout/process1"/>
    <dgm:cxn modelId="{D810AF0F-EF0C-4F19-AC32-F26422EE4B8D}" type="presParOf" srcId="{B9DF517A-EFC8-46F9-80A9-E29D200BACCF}" destId="{6E8B30B4-B666-4A88-838C-481EF6921321}" srcOrd="0" destOrd="0" presId="urn:microsoft.com/office/officeart/2005/8/layout/process1"/>
    <dgm:cxn modelId="{85E6303A-3F31-4F81-8945-2943E512F1A4}" type="presParOf" srcId="{E60C6688-9AC8-469F-8F7E-22FBC53B6499}" destId="{85DBB919-6F88-4684-BA5D-A0C2F36E5FF4}" srcOrd="8" destOrd="0" presId="urn:microsoft.com/office/officeart/2005/8/layout/process1"/>
    <dgm:cxn modelId="{91D5758C-0456-42FD-BFD3-CDA9FB83558E}" type="presParOf" srcId="{E60C6688-9AC8-469F-8F7E-22FBC53B6499}" destId="{71D480E5-92D4-4FA4-A39C-188CE31D42FF}" srcOrd="9" destOrd="0" presId="urn:microsoft.com/office/officeart/2005/8/layout/process1"/>
    <dgm:cxn modelId="{31239821-E00E-4DF7-80BC-88585340729D}" type="presParOf" srcId="{71D480E5-92D4-4FA4-A39C-188CE31D42FF}" destId="{F9A48645-1A13-444B-8A99-E019F7D0E64A}" srcOrd="0" destOrd="0" presId="urn:microsoft.com/office/officeart/2005/8/layout/process1"/>
    <dgm:cxn modelId="{9A91DEF5-8FE9-469A-B022-8DB461CA3AE2}" type="presParOf" srcId="{E60C6688-9AC8-469F-8F7E-22FBC53B6499}" destId="{41C2346C-F158-4C55-BDFA-36AFADC55A5D}" srcOrd="10"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F5B72-6D69-461F-86CC-79E68007EDED}">
      <dsp:nvSpPr>
        <dsp:cNvPr id="0" name=""/>
        <dsp:cNvSpPr/>
      </dsp:nvSpPr>
      <dsp:spPr>
        <a:xfrm rot="5400000">
          <a:off x="1935251" y="1202314"/>
          <a:ext cx="1063343" cy="1210579"/>
        </a:xfrm>
        <a:prstGeom prst="bentUpArrow">
          <a:avLst>
            <a:gd name="adj1" fmla="val 32840"/>
            <a:gd name="adj2" fmla="val 25000"/>
            <a:gd name="adj3" fmla="val 35780"/>
          </a:avLst>
        </a:prstGeom>
        <a:solidFill>
          <a:schemeClr val="bg1"/>
        </a:solidFill>
        <a:ln w="254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60E8B8C0-EF71-41D4-B587-27FBA9F0C3D9}">
      <dsp:nvSpPr>
        <dsp:cNvPr id="0" name=""/>
        <dsp:cNvSpPr/>
      </dsp:nvSpPr>
      <dsp:spPr>
        <a:xfrm>
          <a:off x="1653530" y="23576"/>
          <a:ext cx="1790045" cy="1252973"/>
        </a:xfrm>
        <a:prstGeom prst="roundRect">
          <a:avLst>
            <a:gd name="adj" fmla="val 166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In 1990, the California Air Resources </a:t>
          </a:r>
          <a:r>
            <a:rPr lang="en-US" sz="1200" kern="1200" dirty="0" smtClean="0">
              <a:solidFill>
                <a:schemeClr val="tx1"/>
              </a:solidFill>
              <a:latin typeface="+mn-lt"/>
            </a:rPr>
            <a:t>Board</a:t>
          </a:r>
          <a:r>
            <a:rPr lang="en-US" sz="1200" kern="1200" dirty="0" smtClean="0">
              <a:solidFill>
                <a:schemeClr val="tx1"/>
              </a:solidFill>
            </a:rPr>
            <a:t> (CARB) introduced the Zero Emission Vehicle (ZEV) Mandate.</a:t>
          </a:r>
          <a:endParaRPr lang="en-US" sz="1200" kern="1200" dirty="0">
            <a:solidFill>
              <a:schemeClr val="tx1"/>
            </a:solidFill>
          </a:endParaRPr>
        </a:p>
      </dsp:txBody>
      <dsp:txXfrm>
        <a:off x="1714706" y="84752"/>
        <a:ext cx="1667693" cy="1130621"/>
      </dsp:txXfrm>
    </dsp:sp>
    <dsp:sp modelId="{2594D72D-0D14-476F-9CF4-213E137CC5C8}">
      <dsp:nvSpPr>
        <dsp:cNvPr id="0" name=""/>
        <dsp:cNvSpPr/>
      </dsp:nvSpPr>
      <dsp:spPr>
        <a:xfrm>
          <a:off x="3443575" y="143076"/>
          <a:ext cx="1301908" cy="1012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The first vehicles emissions standard in the world based on the use of alternative powertrains. </a:t>
          </a:r>
          <a:endParaRPr lang="en-US" sz="900" kern="1200" dirty="0"/>
        </a:p>
      </dsp:txBody>
      <dsp:txXfrm>
        <a:off x="3443575" y="143076"/>
        <a:ext cx="1301908" cy="1012708"/>
      </dsp:txXfrm>
    </dsp:sp>
    <dsp:sp modelId="{C7B5364F-C601-4EAF-A8B7-342A2FD7D928}">
      <dsp:nvSpPr>
        <dsp:cNvPr id="0" name=""/>
        <dsp:cNvSpPr/>
      </dsp:nvSpPr>
      <dsp:spPr>
        <a:xfrm rot="5400000">
          <a:off x="3419389" y="2609817"/>
          <a:ext cx="1063343" cy="1210579"/>
        </a:xfrm>
        <a:prstGeom prst="bentUpArrow">
          <a:avLst>
            <a:gd name="adj1" fmla="val 32840"/>
            <a:gd name="adj2" fmla="val 25000"/>
            <a:gd name="adj3" fmla="val 35780"/>
          </a:avLst>
        </a:prstGeom>
        <a:noFill/>
        <a:ln w="254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sp>
    <dsp:sp modelId="{EAB095BD-4172-416F-9AFA-D0066ECE0832}">
      <dsp:nvSpPr>
        <dsp:cNvPr id="0" name=""/>
        <dsp:cNvSpPr/>
      </dsp:nvSpPr>
      <dsp:spPr>
        <a:xfrm>
          <a:off x="3137667" y="1431079"/>
          <a:ext cx="1790045" cy="1252973"/>
        </a:xfrm>
        <a:prstGeom prst="roundRect">
          <a:avLst>
            <a:gd name="adj" fmla="val 166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Carmakers such as the then-DaimlerChrysler, General Motors and Toyota responded to this by investing in PEMFC research.</a:t>
          </a:r>
          <a:endParaRPr lang="en-US" sz="1200" kern="1200" dirty="0">
            <a:solidFill>
              <a:schemeClr val="tx1"/>
            </a:solidFill>
          </a:endParaRPr>
        </a:p>
      </dsp:txBody>
      <dsp:txXfrm>
        <a:off x="3198843" y="1492255"/>
        <a:ext cx="1667693" cy="1130621"/>
      </dsp:txXfrm>
    </dsp:sp>
    <dsp:sp modelId="{8D2C0DC1-1D36-41E5-94B1-835EE08FA9D2}">
      <dsp:nvSpPr>
        <dsp:cNvPr id="0" name=""/>
        <dsp:cNvSpPr/>
      </dsp:nvSpPr>
      <dsp:spPr>
        <a:xfrm>
          <a:off x="4927713" y="1550579"/>
          <a:ext cx="1301908" cy="1012708"/>
        </a:xfrm>
        <a:prstGeom prst="rect">
          <a:avLst/>
        </a:prstGeom>
        <a:noFill/>
        <a:ln>
          <a:noFill/>
        </a:ln>
        <a:effectLst/>
      </dsp:spPr>
      <dsp:style>
        <a:lnRef idx="0">
          <a:scrgbClr r="0" g="0" b="0"/>
        </a:lnRef>
        <a:fillRef idx="0">
          <a:scrgbClr r="0" g="0" b="0"/>
        </a:fillRef>
        <a:effectRef idx="0">
          <a:scrgbClr r="0" g="0" b="0"/>
        </a:effectRef>
        <a:fontRef idx="minor"/>
      </dsp:style>
    </dsp:sp>
    <dsp:sp modelId="{E7B204B0-2E5F-41BC-B4A1-FF0EE397543C}">
      <dsp:nvSpPr>
        <dsp:cNvPr id="0" name=""/>
        <dsp:cNvSpPr/>
      </dsp:nvSpPr>
      <dsp:spPr>
        <a:xfrm>
          <a:off x="4621805" y="2838582"/>
          <a:ext cx="1790045" cy="1252973"/>
        </a:xfrm>
        <a:prstGeom prst="roundRect">
          <a:avLst>
            <a:gd name="adj" fmla="val 166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Companies other than automakers, such as Ballard, continued PEMFC research for automotive and stationary clean power.</a:t>
          </a:r>
          <a:endParaRPr lang="en-US" sz="1200" kern="1200" dirty="0">
            <a:solidFill>
              <a:schemeClr val="tx1"/>
            </a:solidFill>
          </a:endParaRPr>
        </a:p>
      </dsp:txBody>
      <dsp:txXfrm>
        <a:off x="4682981" y="2899758"/>
        <a:ext cx="1667693" cy="1130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565ED-7D82-4504-B874-7509568236ED}">
      <dsp:nvSpPr>
        <dsp:cNvPr id="0" name=""/>
        <dsp:cNvSpPr/>
      </dsp:nvSpPr>
      <dsp:spPr>
        <a:xfrm>
          <a:off x="0" y="2452229"/>
          <a:ext cx="1181908" cy="1407209"/>
        </a:xfrm>
        <a:prstGeom prst="roundRect">
          <a:avLst>
            <a:gd name="adj" fmla="val 10000"/>
          </a:avLst>
        </a:prstGeom>
        <a:solidFill>
          <a:srgbClr val="FFC000"/>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rPr>
            <a:t>Restrictions in government funding</a:t>
          </a:r>
        </a:p>
        <a:p>
          <a:pPr lvl="0" algn="ctr" defTabSz="400050">
            <a:lnSpc>
              <a:spcPct val="90000"/>
            </a:lnSpc>
            <a:spcBef>
              <a:spcPct val="0"/>
            </a:spcBef>
            <a:spcAft>
              <a:spcPct val="35000"/>
            </a:spcAft>
          </a:pPr>
          <a:endParaRPr lang="en-US" sz="900" kern="1200" dirty="0"/>
        </a:p>
      </dsp:txBody>
      <dsp:txXfrm>
        <a:off x="34617" y="2486846"/>
        <a:ext cx="1112674" cy="1337975"/>
      </dsp:txXfrm>
    </dsp:sp>
    <dsp:sp modelId="{BA0A6716-17FE-45C8-BCDC-074C3C0B6E08}">
      <dsp:nvSpPr>
        <dsp:cNvPr id="0" name=""/>
        <dsp:cNvSpPr/>
      </dsp:nvSpPr>
      <dsp:spPr>
        <a:xfrm rot="9526">
          <a:off x="1503436" y="3012750"/>
          <a:ext cx="681644" cy="293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503436" y="3071251"/>
        <a:ext cx="593710" cy="175867"/>
      </dsp:txXfrm>
    </dsp:sp>
    <dsp:sp modelId="{A64ED478-0650-441C-95FB-04505B89D6B8}">
      <dsp:nvSpPr>
        <dsp:cNvPr id="0" name=""/>
        <dsp:cNvSpPr/>
      </dsp:nvSpPr>
      <dsp:spPr>
        <a:xfrm>
          <a:off x="2468025" y="2459068"/>
          <a:ext cx="1181908" cy="140720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rPr>
            <a:t>A number of firms go out of business</a:t>
          </a:r>
          <a:endParaRPr lang="en-US" sz="900" b="1" kern="1200" dirty="0">
            <a:solidFill>
              <a:schemeClr val="tx1"/>
            </a:solidFill>
          </a:endParaRPr>
        </a:p>
      </dsp:txBody>
      <dsp:txXfrm>
        <a:off x="2502642" y="2493685"/>
        <a:ext cx="1112674" cy="1337975"/>
      </dsp:txXfrm>
    </dsp:sp>
    <dsp:sp modelId="{D042BA10-EAC6-4731-B379-09D066C298DE}">
      <dsp:nvSpPr>
        <dsp:cNvPr id="0" name=""/>
        <dsp:cNvSpPr/>
      </dsp:nvSpPr>
      <dsp:spPr>
        <a:xfrm rot="21559636">
          <a:off x="3936874" y="3002236"/>
          <a:ext cx="608400" cy="293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3936877" y="3061375"/>
        <a:ext cx="520466" cy="175867"/>
      </dsp:txXfrm>
    </dsp:sp>
    <dsp:sp modelId="{375FB745-0C5F-4EED-B49F-ACD4C2B7BA60}">
      <dsp:nvSpPr>
        <dsp:cNvPr id="0" name=""/>
        <dsp:cNvSpPr/>
      </dsp:nvSpPr>
      <dsp:spPr>
        <a:xfrm>
          <a:off x="4797779" y="2431712"/>
          <a:ext cx="1181908" cy="1407209"/>
        </a:xfrm>
        <a:prstGeom prst="roundRect">
          <a:avLst>
            <a:gd name="adj" fmla="val 10000"/>
          </a:avLst>
        </a:prstGeom>
        <a:solidFill>
          <a:schemeClr val="accent6"/>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rPr>
            <a:t>Other companies become more commercially orientated and pursue opportunities for revenue generation that could support further RD&amp;D* in their core competencies.</a:t>
          </a:r>
          <a:endParaRPr lang="en-GB" sz="900" b="1" kern="1200" dirty="0">
            <a:solidFill>
              <a:schemeClr val="tx1"/>
            </a:solidFill>
          </a:endParaRPr>
        </a:p>
      </dsp:txBody>
      <dsp:txXfrm>
        <a:off x="4832396" y="2466329"/>
        <a:ext cx="1112674" cy="1337975"/>
      </dsp:txXfrm>
    </dsp:sp>
    <dsp:sp modelId="{9E2ABEAB-CA0D-441C-8728-4243B6FC79EC}">
      <dsp:nvSpPr>
        <dsp:cNvPr id="0" name=""/>
        <dsp:cNvSpPr/>
      </dsp:nvSpPr>
      <dsp:spPr>
        <a:xfrm rot="1473245">
          <a:off x="1202221" y="1707399"/>
          <a:ext cx="2004075" cy="293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1206197" y="1747751"/>
        <a:ext cx="1916141" cy="175867"/>
      </dsp:txXfrm>
    </dsp:sp>
    <dsp:sp modelId="{DB988EF2-9D43-4385-9600-2B1566840461}">
      <dsp:nvSpPr>
        <dsp:cNvPr id="0" name=""/>
        <dsp:cNvSpPr/>
      </dsp:nvSpPr>
      <dsp:spPr>
        <a:xfrm>
          <a:off x="0" y="964035"/>
          <a:ext cx="1181908" cy="1407209"/>
        </a:xfrm>
        <a:prstGeom prst="roundRect">
          <a:avLst>
            <a:gd name="adj" fmla="val 10000"/>
          </a:avLst>
        </a:prstGeom>
        <a:solidFill>
          <a:srgbClr val="FFC000"/>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rPr>
            <a:t>Limited credit availability</a:t>
          </a:r>
          <a:endParaRPr lang="en-US" sz="900" b="1" kern="1200" dirty="0">
            <a:solidFill>
              <a:schemeClr val="tx1"/>
            </a:solidFill>
          </a:endParaRPr>
        </a:p>
      </dsp:txBody>
      <dsp:txXfrm>
        <a:off x="34617" y="998652"/>
        <a:ext cx="1112674" cy="1337975"/>
      </dsp:txXfrm>
    </dsp:sp>
    <dsp:sp modelId="{B9DF517A-EFC8-46F9-80A9-E29D200BACCF}">
      <dsp:nvSpPr>
        <dsp:cNvPr id="0" name=""/>
        <dsp:cNvSpPr/>
      </dsp:nvSpPr>
      <dsp:spPr>
        <a:xfrm rot="20996486">
          <a:off x="1520396" y="4498098"/>
          <a:ext cx="841756" cy="293113"/>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521072" y="4564400"/>
        <a:ext cx="753822" cy="175867"/>
      </dsp:txXfrm>
    </dsp:sp>
    <dsp:sp modelId="{85DBB919-6F88-4684-BA5D-A0C2F36E5FF4}">
      <dsp:nvSpPr>
        <dsp:cNvPr id="0" name=""/>
        <dsp:cNvSpPr/>
      </dsp:nvSpPr>
      <dsp:spPr>
        <a:xfrm>
          <a:off x="0" y="3959463"/>
          <a:ext cx="1181908" cy="1407209"/>
        </a:xfrm>
        <a:prstGeom prst="roundRect">
          <a:avLst>
            <a:gd name="adj" fmla="val 10000"/>
          </a:avLst>
        </a:prstGeom>
        <a:solidFill>
          <a:srgbClr val="FFC000"/>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rPr>
            <a:t>Lack of profitability for </a:t>
          </a:r>
          <a:r>
            <a:rPr lang="en-US" sz="900" b="1" kern="1200" dirty="0" err="1" smtClean="0">
              <a:solidFill>
                <a:schemeClr val="tx1"/>
              </a:solidFill>
            </a:rPr>
            <a:t>organisations</a:t>
          </a:r>
          <a:r>
            <a:rPr lang="en-US" sz="900" b="1" kern="1200" dirty="0" smtClean="0">
              <a:solidFill>
                <a:schemeClr val="tx1"/>
              </a:solidFill>
            </a:rPr>
            <a:t> that were mainly RD&amp;D* focused</a:t>
          </a:r>
          <a:endParaRPr lang="en-US" sz="900" b="1" kern="1200" dirty="0">
            <a:solidFill>
              <a:schemeClr val="tx1"/>
            </a:solidFill>
          </a:endParaRPr>
        </a:p>
      </dsp:txBody>
      <dsp:txXfrm>
        <a:off x="34617" y="3994080"/>
        <a:ext cx="1112674" cy="1337975"/>
      </dsp:txXfrm>
    </dsp:sp>
    <dsp:sp modelId="{71D480E5-92D4-4FA4-A39C-188CE31D42FF}">
      <dsp:nvSpPr>
        <dsp:cNvPr id="0" name=""/>
        <dsp:cNvSpPr/>
      </dsp:nvSpPr>
      <dsp:spPr>
        <a:xfrm rot="20627008">
          <a:off x="1294707" y="4343645"/>
          <a:ext cx="3822011" cy="293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296456" y="4414547"/>
        <a:ext cx="3734077" cy="175867"/>
      </dsp:txXfrm>
    </dsp:sp>
    <dsp:sp modelId="{41C2346C-F158-4C55-BDFA-36AFADC55A5D}">
      <dsp:nvSpPr>
        <dsp:cNvPr id="0" name=""/>
        <dsp:cNvSpPr/>
      </dsp:nvSpPr>
      <dsp:spPr>
        <a:xfrm>
          <a:off x="8273358" y="2431712"/>
          <a:ext cx="1181908" cy="1407209"/>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n-US" sz="900" kern="1200"/>
        </a:p>
      </dsp:txBody>
      <dsp:txXfrm>
        <a:off x="8307975" y="2466329"/>
        <a:ext cx="1112674" cy="133797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0.jp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7.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34.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33.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2.jpg"/><Relationship Id="rId5" Type="http://schemas.openxmlformats.org/officeDocument/2006/relationships/image" Target="../media/image7.png"/><Relationship Id="rId10" Type="http://schemas.openxmlformats.org/officeDocument/2006/relationships/image" Target="../media/image31.jp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diagramQuickStyle" Target="../diagrams/quickStyle1.xml"/><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diagramLayout" Target="../diagrams/layout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diagramData" Target="../diagrams/data1.xml"/><Relationship Id="rId5" Type="http://schemas.openxmlformats.org/officeDocument/2006/relationships/image" Target="../media/image7.png"/><Relationship Id="rId15" Type="http://schemas.microsoft.com/office/2007/relationships/diagramDrawing" Target="../diagrams/drawing1.xml"/><Relationship Id="rId10" Type="http://schemas.openxmlformats.org/officeDocument/2006/relationships/image" Target="../media/image35.jp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37.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36.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2.jpg"/><Relationship Id="rId5" Type="http://schemas.openxmlformats.org/officeDocument/2006/relationships/image" Target="../media/image7.png"/><Relationship Id="rId10" Type="http://schemas.openxmlformats.org/officeDocument/2006/relationships/image" Target="../media/image33.jp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41.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40.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9.jpg"/><Relationship Id="rId5" Type="http://schemas.openxmlformats.org/officeDocument/2006/relationships/image" Target="../media/image7.png"/><Relationship Id="rId10" Type="http://schemas.openxmlformats.org/officeDocument/2006/relationships/image" Target="../media/image38.jp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42.jp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3.jp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diagramColors" Target="../diagrams/colors2.xml"/><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diagramQuickStyle" Target="../diagrams/quickStyle2.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diagramLayout" Target="../diagrams/layout2.xml"/><Relationship Id="rId5" Type="http://schemas.openxmlformats.org/officeDocument/2006/relationships/image" Target="../media/image7.png"/><Relationship Id="rId10" Type="http://schemas.openxmlformats.org/officeDocument/2006/relationships/diagramData" Target="../diagrams/data2.xml"/><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diagramDrawing" Target="../diagrams/drawing2.xml"/></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5.png"/><Relationship Id="rId5" Type="http://schemas.openxmlformats.org/officeDocument/2006/relationships/image" Target="../media/image7.png"/><Relationship Id="rId10" Type="http://schemas.openxmlformats.org/officeDocument/2006/relationships/image" Target="../media/image44.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jpg"/><Relationship Id="rId5" Type="http://schemas.openxmlformats.org/officeDocument/2006/relationships/image" Target="../media/image7.pn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jp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6.jpg"/><Relationship Id="rId5" Type="http://schemas.openxmlformats.org/officeDocument/2006/relationships/image" Target="../media/image7.png"/><Relationship Id="rId10" Type="http://schemas.openxmlformats.org/officeDocument/2006/relationships/image" Target="../media/image15.jp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8.jpg"/><Relationship Id="rId5" Type="http://schemas.openxmlformats.org/officeDocument/2006/relationships/image" Target="../media/image7.png"/><Relationship Id="rId10" Type="http://schemas.openxmlformats.org/officeDocument/2006/relationships/image" Target="../media/image17.jp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2.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9.jp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23.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6.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5.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4.jp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9.jpg"/><Relationship Id="rId5" Type="http://schemas.openxmlformats.org/officeDocument/2006/relationships/image" Target="../media/image7.png"/><Relationship Id="rId10" Type="http://schemas.openxmlformats.org/officeDocument/2006/relationships/image" Target="../media/image28.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7" y="1980148"/>
            <a:ext cx="6563707"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A Brief History of Fuel Cells</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4516315"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smtClean="0"/>
              <a:t>Extra Information </a:t>
            </a:r>
            <a:r>
              <a:rPr lang="en-US" sz="2400" dirty="0"/>
              <a:t>F</a:t>
            </a:r>
            <a:r>
              <a:rPr lang="en-US" sz="2400" dirty="0" smtClean="0"/>
              <a:t>or Teachers</a:t>
            </a:r>
            <a:endParaRPr lang="en-US" sz="24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TextBox 1"/>
          <p:cNvSpPr txBox="1"/>
          <p:nvPr/>
        </p:nvSpPr>
        <p:spPr>
          <a:xfrm>
            <a:off x="10516684" y="6578579"/>
            <a:ext cx="162057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t>Last updated 18</a:t>
            </a:r>
            <a:r>
              <a:rPr lang="en-GB" sz="800" baseline="30000" dirty="0" smtClean="0"/>
              <a:t>th</a:t>
            </a:r>
            <a:r>
              <a:rPr lang="en-GB" sz="800" dirty="0" smtClean="0"/>
              <a:t> October 2019</a:t>
            </a:r>
            <a:endParaRPr lang="en-GB" sz="800" dirty="0"/>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756458" y="723207"/>
            <a:ext cx="11288684" cy="369332"/>
          </a:xfrm>
          <a:prstGeom prst="rect">
            <a:avLst/>
          </a:prstGeom>
          <a:noFill/>
        </p:spPr>
        <p:txBody>
          <a:bodyPr wrap="square" rtlCol="0">
            <a:spAutoFit/>
          </a:bodyPr>
          <a:lstStyle/>
          <a:p>
            <a:r>
              <a:rPr lang="en-GB" b="1" smtClean="0"/>
              <a:t>1970s</a:t>
            </a:r>
            <a:endParaRPr lang="en-GB" b="1" dirty="0"/>
          </a:p>
        </p:txBody>
      </p:sp>
      <p:sp>
        <p:nvSpPr>
          <p:cNvPr id="17" name="Rectangle 16"/>
          <p:cNvSpPr/>
          <p:nvPr/>
        </p:nvSpPr>
        <p:spPr>
          <a:xfrm>
            <a:off x="4460306" y="4202124"/>
            <a:ext cx="2463337" cy="1601214"/>
          </a:xfrm>
          <a:prstGeom prst="rect">
            <a:avLst/>
          </a:prstGeom>
          <a:ln w="15875">
            <a:solidFill>
              <a:srgbClr val="00ACAF"/>
            </a:solidFill>
          </a:ln>
        </p:spPr>
        <p:txBody>
          <a:bodyPr wrap="square">
            <a:spAutoFit/>
          </a:bodyPr>
          <a:lstStyle/>
          <a:p>
            <a:r>
              <a:rPr lang="en-GB" sz="1400" dirty="0" smtClean="0"/>
              <a:t>The </a:t>
            </a:r>
            <a:r>
              <a:rPr lang="en-GB" sz="1400" dirty="0"/>
              <a:t>use of an established natural gas infrastructure was a key advantage in developing fuel cells for large stationary prime power applications.</a:t>
            </a:r>
          </a:p>
          <a:p>
            <a:endParaRPr lang="en-GB" sz="1200" dirty="0"/>
          </a:p>
        </p:txBody>
      </p:sp>
      <p:sp>
        <p:nvSpPr>
          <p:cNvPr id="18" name="Rectangle 17"/>
          <p:cNvSpPr/>
          <p:nvPr/>
        </p:nvSpPr>
        <p:spPr>
          <a:xfrm>
            <a:off x="1712764" y="3414341"/>
            <a:ext cx="2463337" cy="2246769"/>
          </a:xfrm>
          <a:prstGeom prst="rect">
            <a:avLst/>
          </a:prstGeom>
          <a:ln w="15875">
            <a:solidFill>
              <a:srgbClr val="00ACAF"/>
            </a:solidFill>
          </a:ln>
        </p:spPr>
        <p:txBody>
          <a:bodyPr wrap="square">
            <a:spAutoFit/>
          </a:bodyPr>
          <a:lstStyle/>
          <a:p>
            <a:r>
              <a:rPr lang="en-GB" sz="1400" dirty="0"/>
              <a:t>Concerns over oil availability in the 1970s led to the development of a number of one-off demonstration fuel cell vehicles, including models powered by hydrogen or ammonia, as well as of hydrogen-fuelled internal combustion engines. </a:t>
            </a:r>
          </a:p>
        </p:txBody>
      </p:sp>
      <p:sp>
        <p:nvSpPr>
          <p:cNvPr id="19" name="Rectangle 18"/>
          <p:cNvSpPr/>
          <p:nvPr/>
        </p:nvSpPr>
        <p:spPr>
          <a:xfrm>
            <a:off x="7021967" y="392324"/>
            <a:ext cx="2463337" cy="2246769"/>
          </a:xfrm>
          <a:prstGeom prst="rect">
            <a:avLst/>
          </a:prstGeom>
          <a:ln w="15875">
            <a:solidFill>
              <a:srgbClr val="00ACAF"/>
            </a:solidFill>
          </a:ln>
        </p:spPr>
        <p:txBody>
          <a:bodyPr wrap="square">
            <a:spAutoFit/>
          </a:bodyPr>
          <a:lstStyle/>
          <a:p>
            <a:r>
              <a:rPr lang="en-GB" sz="1400" dirty="0"/>
              <a:t>Several German, Japanese and US vehicle manufacturers and their partners began to experiment with FCEV in the 1970s, increasing the power density of PEMFC stacks and developing hydrogen fuel storage systems.</a:t>
            </a:r>
          </a:p>
        </p:txBody>
      </p:sp>
      <p:sp>
        <p:nvSpPr>
          <p:cNvPr id="20" name="Rectangle 19"/>
          <p:cNvSpPr/>
          <p:nvPr/>
        </p:nvSpPr>
        <p:spPr>
          <a:xfrm>
            <a:off x="7070718" y="2901569"/>
            <a:ext cx="2463337" cy="2893100"/>
          </a:xfrm>
          <a:prstGeom prst="rect">
            <a:avLst/>
          </a:prstGeom>
          <a:ln w="15875">
            <a:solidFill>
              <a:srgbClr val="00ACAF"/>
            </a:solidFill>
          </a:ln>
        </p:spPr>
        <p:txBody>
          <a:bodyPr wrap="square">
            <a:spAutoFit/>
          </a:bodyPr>
          <a:lstStyle/>
          <a:p>
            <a:r>
              <a:rPr lang="en-GB" sz="1400" dirty="0"/>
              <a:t>Prompted by concerns over energy shortages and higher oil prices, many national governments and large companies initiated research projects to develop more efficient forms of energy generation in the 1970s. One result of this was important advances in PAFC technology, in particular in stability and performance. </a:t>
            </a:r>
          </a:p>
        </p:txBody>
      </p:sp>
      <p:sp>
        <p:nvSpPr>
          <p:cNvPr id="21" name="Rectangle 20"/>
          <p:cNvSpPr/>
          <p:nvPr/>
        </p:nvSpPr>
        <p:spPr>
          <a:xfrm>
            <a:off x="1742759" y="1815528"/>
            <a:ext cx="2461924" cy="1384995"/>
          </a:xfrm>
          <a:prstGeom prst="rect">
            <a:avLst/>
          </a:prstGeom>
          <a:ln w="15875">
            <a:solidFill>
              <a:srgbClr val="00ACAF"/>
            </a:solidFill>
          </a:ln>
        </p:spPr>
        <p:txBody>
          <a:bodyPr wrap="square">
            <a:spAutoFit/>
          </a:bodyPr>
          <a:lstStyle/>
          <a:p>
            <a:r>
              <a:rPr lang="en-GB" sz="1400" dirty="0"/>
              <a:t>There were significant field demonstrations of large stationary PAFC units for prime, off-grid power in the 1970s, including a 1 MW unit developed by IFC. </a:t>
            </a:r>
          </a:p>
        </p:txBody>
      </p:sp>
      <p:sp>
        <p:nvSpPr>
          <p:cNvPr id="22" name="Rectangle 21"/>
          <p:cNvSpPr/>
          <p:nvPr/>
        </p:nvSpPr>
        <p:spPr>
          <a:xfrm>
            <a:off x="4380385" y="354917"/>
            <a:ext cx="2463337" cy="1600438"/>
          </a:xfrm>
          <a:prstGeom prst="rect">
            <a:avLst/>
          </a:prstGeom>
          <a:ln w="15875">
            <a:solidFill>
              <a:srgbClr val="00ACAF"/>
            </a:solidFill>
          </a:ln>
        </p:spPr>
        <p:txBody>
          <a:bodyPr wrap="square">
            <a:spAutoFit/>
          </a:bodyPr>
          <a:lstStyle/>
          <a:p>
            <a:r>
              <a:rPr lang="en-GB" sz="1400" dirty="0"/>
              <a:t>Funding from the US military and electrical utilities enabled developments in MCFC technology, such as the internal reforming of natural gas to hydrogen. </a:t>
            </a:r>
          </a:p>
        </p:txBody>
      </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5527" y="2300236"/>
            <a:ext cx="2171921" cy="1694098"/>
          </a:xfrm>
          <a:prstGeom prst="rect">
            <a:avLst/>
          </a:prstGeom>
        </p:spPr>
      </p:pic>
    </p:spTree>
    <p:extLst>
      <p:ext uri="{BB962C8B-B14F-4D97-AF65-F5344CB8AC3E}">
        <p14:creationId xmlns:p14="http://schemas.microsoft.com/office/powerpoint/2010/main" val="20494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40574" y="212559"/>
            <a:ext cx="2061556" cy="1080654"/>
          </a:xfrm>
          <a:prstGeom prst="rect">
            <a:avLst/>
          </a:prstGeom>
          <a:noFill/>
        </p:spPr>
        <p:txBody>
          <a:bodyPr wrap="square" rtlCol="0">
            <a:spAutoFit/>
          </a:bodyPr>
          <a:lstStyle/>
          <a:p>
            <a:endParaRPr lang="en-GB" dirty="0"/>
          </a:p>
        </p:txBody>
      </p:sp>
      <p:sp>
        <p:nvSpPr>
          <p:cNvPr id="16" name="TextBox 15"/>
          <p:cNvSpPr txBox="1"/>
          <p:nvPr/>
        </p:nvSpPr>
        <p:spPr>
          <a:xfrm>
            <a:off x="540327" y="212559"/>
            <a:ext cx="4272741" cy="369332"/>
          </a:xfrm>
          <a:prstGeom prst="rect">
            <a:avLst/>
          </a:prstGeom>
          <a:noFill/>
        </p:spPr>
        <p:txBody>
          <a:bodyPr wrap="square" rtlCol="0">
            <a:spAutoFit/>
          </a:bodyPr>
          <a:lstStyle/>
          <a:p>
            <a:r>
              <a:rPr lang="en-GB" b="1" dirty="0" smtClean="0"/>
              <a:t>1980s</a:t>
            </a:r>
            <a:endParaRPr lang="en-GB" b="1" dirty="0"/>
          </a:p>
        </p:txBody>
      </p:sp>
      <p:sp>
        <p:nvSpPr>
          <p:cNvPr id="18" name="TextBox 17"/>
          <p:cNvSpPr txBox="1"/>
          <p:nvPr/>
        </p:nvSpPr>
        <p:spPr>
          <a:xfrm>
            <a:off x="6099819" y="2483811"/>
            <a:ext cx="2837521" cy="1600438"/>
          </a:xfrm>
          <a:prstGeom prst="rect">
            <a:avLst/>
          </a:prstGeom>
          <a:noFill/>
        </p:spPr>
        <p:txBody>
          <a:bodyPr wrap="square" rtlCol="0">
            <a:spAutoFit/>
          </a:bodyPr>
          <a:lstStyle/>
          <a:p>
            <a:r>
              <a:rPr lang="en-GB" sz="1400" dirty="0" smtClean="0"/>
              <a:t>In </a:t>
            </a:r>
            <a:r>
              <a:rPr lang="en-GB" sz="1400" dirty="0"/>
              <a:t>1983 the Canadian company Ballard began research into fuel cells, and was to become a major player in the manufacture of stacks and systems for stationary and transport applications in later years.</a:t>
            </a:r>
          </a:p>
        </p:txBody>
      </p:sp>
      <p:sp>
        <p:nvSpPr>
          <p:cNvPr id="19" name="Rectangle 18"/>
          <p:cNvSpPr/>
          <p:nvPr/>
        </p:nvSpPr>
        <p:spPr>
          <a:xfrm>
            <a:off x="3395637" y="4423294"/>
            <a:ext cx="2253134" cy="1169551"/>
          </a:xfrm>
          <a:prstGeom prst="rect">
            <a:avLst/>
          </a:prstGeom>
        </p:spPr>
        <p:txBody>
          <a:bodyPr wrap="square">
            <a:spAutoFit/>
          </a:bodyPr>
          <a:lstStyle/>
          <a:p>
            <a:r>
              <a:rPr lang="en-GB" sz="1400" dirty="0" smtClean="0"/>
              <a:t>Several </a:t>
            </a:r>
            <a:r>
              <a:rPr lang="en-GB" sz="1400" dirty="0"/>
              <a:t>experimental large stationary PAFC plants were built, but saw little commercial traction in the 1980s</a:t>
            </a:r>
            <a:r>
              <a:rPr lang="en-GB" sz="1400" dirty="0" smtClean="0"/>
              <a:t>.* </a:t>
            </a:r>
            <a:endParaRPr lang="en-GB" sz="1400" dirty="0"/>
          </a:p>
        </p:txBody>
      </p:sp>
      <p:sp>
        <p:nvSpPr>
          <p:cNvPr id="20" name="Rectangle 19"/>
          <p:cNvSpPr/>
          <p:nvPr/>
        </p:nvSpPr>
        <p:spPr>
          <a:xfrm>
            <a:off x="105002" y="5667075"/>
            <a:ext cx="6096000" cy="338554"/>
          </a:xfrm>
          <a:prstGeom prst="rect">
            <a:avLst/>
          </a:prstGeom>
        </p:spPr>
        <p:txBody>
          <a:bodyPr>
            <a:spAutoFit/>
          </a:bodyPr>
          <a:lstStyle/>
          <a:p>
            <a:r>
              <a:rPr lang="en-GB" sz="800" dirty="0" smtClean="0"/>
              <a:t>*With </a:t>
            </a:r>
            <a:r>
              <a:rPr lang="en-GB" sz="800" dirty="0"/>
              <a:t>subsequent advancements in membrane durability and system performance, PAFC were rolled out in greater numbers almost two decades later for large-scale combined heat and power applications.</a:t>
            </a:r>
          </a:p>
        </p:txBody>
      </p:sp>
      <p:sp>
        <p:nvSpPr>
          <p:cNvPr id="21" name="Rectangle 20"/>
          <p:cNvSpPr/>
          <p:nvPr/>
        </p:nvSpPr>
        <p:spPr>
          <a:xfrm>
            <a:off x="477059" y="1247191"/>
            <a:ext cx="7684674" cy="738664"/>
          </a:xfrm>
          <a:prstGeom prst="rect">
            <a:avLst/>
          </a:prstGeom>
        </p:spPr>
        <p:txBody>
          <a:bodyPr wrap="square">
            <a:spAutoFit/>
          </a:bodyPr>
          <a:lstStyle/>
          <a:p>
            <a:r>
              <a:rPr lang="en-GB" sz="1400" dirty="0"/>
              <a:t>Substantial technical and commercial development continued in the 1980s, notably in the area of PAFC. A bright future for the technology was widely predicted around this time for stationary applications and buses. </a:t>
            </a:r>
          </a:p>
        </p:txBody>
      </p:sp>
      <p:sp>
        <p:nvSpPr>
          <p:cNvPr id="22" name="Rectangle 21"/>
          <p:cNvSpPr/>
          <p:nvPr/>
        </p:nvSpPr>
        <p:spPr>
          <a:xfrm>
            <a:off x="5843847" y="4251421"/>
            <a:ext cx="3433155" cy="1600438"/>
          </a:xfrm>
          <a:prstGeom prst="rect">
            <a:avLst/>
          </a:prstGeom>
        </p:spPr>
        <p:txBody>
          <a:bodyPr wrap="square">
            <a:spAutoFit/>
          </a:bodyPr>
          <a:lstStyle/>
          <a:p>
            <a:r>
              <a:rPr lang="en-GB" sz="1400" dirty="0"/>
              <a:t>Ambitious conceptual designs were published for municipal utility power plant applications of up to 100 MW output. Predictions of tens of thousands of units in operation by the end of the century were made, but only hundreds were to actually appear by that date. </a:t>
            </a:r>
          </a:p>
        </p:txBody>
      </p:sp>
      <p:sp>
        <p:nvSpPr>
          <p:cNvPr id="23" name="Rectangle 22"/>
          <p:cNvSpPr/>
          <p:nvPr/>
        </p:nvSpPr>
        <p:spPr>
          <a:xfrm>
            <a:off x="477059" y="716077"/>
            <a:ext cx="5602779" cy="523220"/>
          </a:xfrm>
          <a:prstGeom prst="rect">
            <a:avLst/>
          </a:prstGeom>
        </p:spPr>
        <p:txBody>
          <a:bodyPr wrap="square">
            <a:spAutoFit/>
          </a:bodyPr>
          <a:lstStyle/>
          <a:p>
            <a:r>
              <a:rPr lang="en-GB" sz="1400" dirty="0"/>
              <a:t>I</a:t>
            </a:r>
            <a:r>
              <a:rPr lang="en-GB" sz="1400" dirty="0" smtClean="0"/>
              <a:t>n </a:t>
            </a:r>
            <a:r>
              <a:rPr lang="en-GB" sz="1400" dirty="0"/>
              <a:t>the 1980s, research, development and demonstration (RD&amp;D) work continued into the use of fuel cells for transport applications</a:t>
            </a:r>
            <a:r>
              <a:rPr lang="en-GB" sz="1400" dirty="0" smtClean="0"/>
              <a:t>.   </a:t>
            </a:r>
            <a:endParaRPr lang="en-GB" sz="1400" dirty="0"/>
          </a:p>
        </p:txBody>
      </p:sp>
      <p:sp>
        <p:nvSpPr>
          <p:cNvPr id="24" name="Rectangle 23"/>
          <p:cNvSpPr/>
          <p:nvPr/>
        </p:nvSpPr>
        <p:spPr>
          <a:xfrm>
            <a:off x="3350293" y="2516797"/>
            <a:ext cx="2671355" cy="1600438"/>
          </a:xfrm>
          <a:prstGeom prst="rect">
            <a:avLst/>
          </a:prstGeom>
        </p:spPr>
        <p:txBody>
          <a:bodyPr wrap="square">
            <a:spAutoFit/>
          </a:bodyPr>
          <a:lstStyle/>
          <a:p>
            <a:r>
              <a:rPr lang="en-GB" sz="1400" dirty="0"/>
              <a:t>The US Navy commissioned studies into the use of fuel cells in submarines where highly efficient, zero-emission, near-silent running offered considerable operational advantages. </a:t>
            </a:r>
          </a:p>
        </p:txBody>
      </p:sp>
      <p:sp>
        <p:nvSpPr>
          <p:cNvPr id="25" name="Right Arrow 24"/>
          <p:cNvSpPr/>
          <p:nvPr/>
        </p:nvSpPr>
        <p:spPr>
          <a:xfrm>
            <a:off x="2391149" y="3229315"/>
            <a:ext cx="731520" cy="38238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Arrow 25"/>
          <p:cNvSpPr/>
          <p:nvPr/>
        </p:nvSpPr>
        <p:spPr>
          <a:xfrm>
            <a:off x="2391149" y="4752840"/>
            <a:ext cx="731520" cy="38238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686661" y="3229315"/>
            <a:ext cx="1363287" cy="369332"/>
          </a:xfrm>
          <a:prstGeom prst="rect">
            <a:avLst/>
          </a:prstGeom>
          <a:noFill/>
        </p:spPr>
        <p:txBody>
          <a:bodyPr wrap="square" rtlCol="0">
            <a:spAutoFit/>
          </a:bodyPr>
          <a:lstStyle/>
          <a:p>
            <a:r>
              <a:rPr lang="en-GB" dirty="0" smtClean="0"/>
              <a:t>Successes</a:t>
            </a:r>
            <a:endParaRPr lang="en-GB" dirty="0"/>
          </a:p>
        </p:txBody>
      </p:sp>
      <p:sp>
        <p:nvSpPr>
          <p:cNvPr id="28" name="TextBox 27"/>
          <p:cNvSpPr txBox="1"/>
          <p:nvPr/>
        </p:nvSpPr>
        <p:spPr>
          <a:xfrm>
            <a:off x="687040" y="4423294"/>
            <a:ext cx="1363287" cy="923330"/>
          </a:xfrm>
          <a:prstGeom prst="rect">
            <a:avLst/>
          </a:prstGeom>
          <a:noFill/>
        </p:spPr>
        <p:txBody>
          <a:bodyPr wrap="square" rtlCol="0">
            <a:spAutoFit/>
          </a:bodyPr>
          <a:lstStyle/>
          <a:p>
            <a:r>
              <a:rPr lang="en-GB" dirty="0" smtClean="0"/>
              <a:t>Less successful endeavours</a:t>
            </a:r>
            <a:endParaRPr lang="en-GB" dirty="0"/>
          </a:p>
        </p:txBody>
      </p:sp>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6785" y="3823072"/>
            <a:ext cx="969299" cy="316638"/>
          </a:xfrm>
          <a:prstGeom prst="rect">
            <a:avLst/>
          </a:prstGeom>
        </p:spPr>
      </p:pic>
    </p:spTree>
    <p:extLst>
      <p:ext uri="{BB962C8B-B14F-4D97-AF65-F5344CB8AC3E}">
        <p14:creationId xmlns:p14="http://schemas.microsoft.com/office/powerpoint/2010/main" val="1781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6894" y="4771223"/>
            <a:ext cx="1428750" cy="1019175"/>
          </a:xfrm>
          <a:prstGeom prst="rect">
            <a:avLst/>
          </a:prstGeom>
        </p:spPr>
      </p:pic>
      <p:sp>
        <p:nvSpPr>
          <p:cNvPr id="16" name="TextBox 15"/>
          <p:cNvSpPr txBox="1"/>
          <p:nvPr/>
        </p:nvSpPr>
        <p:spPr>
          <a:xfrm>
            <a:off x="361439" y="103192"/>
            <a:ext cx="3948546" cy="369332"/>
          </a:xfrm>
          <a:prstGeom prst="rect">
            <a:avLst/>
          </a:prstGeom>
          <a:noFill/>
        </p:spPr>
        <p:txBody>
          <a:bodyPr wrap="square" rtlCol="0">
            <a:spAutoFit/>
          </a:bodyPr>
          <a:lstStyle/>
          <a:p>
            <a:r>
              <a:rPr lang="en-GB" b="1" dirty="0" smtClean="0"/>
              <a:t>1990s</a:t>
            </a:r>
            <a:endParaRPr lang="en-GB" b="1" dirty="0"/>
          </a:p>
        </p:txBody>
      </p:sp>
      <p:sp>
        <p:nvSpPr>
          <p:cNvPr id="18" name="TextBox 17"/>
          <p:cNvSpPr txBox="1"/>
          <p:nvPr/>
        </p:nvSpPr>
        <p:spPr>
          <a:xfrm>
            <a:off x="494712" y="4573241"/>
            <a:ext cx="4355600" cy="954107"/>
          </a:xfrm>
          <a:prstGeom prst="rect">
            <a:avLst/>
          </a:prstGeom>
          <a:noFill/>
        </p:spPr>
        <p:txBody>
          <a:bodyPr wrap="square" rtlCol="0">
            <a:spAutoFit/>
          </a:bodyPr>
          <a:lstStyle/>
          <a:p>
            <a:r>
              <a:rPr lang="en-GB" sz="1400" dirty="0" smtClean="0"/>
              <a:t>In </a:t>
            </a:r>
            <a:r>
              <a:rPr lang="en-GB" sz="1400" dirty="0"/>
              <a:t>Germany, Japan and the UK, there began to be significant government funding devoted to developing PEMFC and SOFC technology for residential micro-CHP applications</a:t>
            </a:r>
            <a:r>
              <a:rPr lang="en-GB" sz="1400" dirty="0" smtClean="0"/>
              <a:t>.</a:t>
            </a:r>
            <a:endParaRPr lang="en-GB" sz="1400" dirty="0"/>
          </a:p>
        </p:txBody>
      </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5388" y="1133736"/>
            <a:ext cx="2896880" cy="1596477"/>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11821" y="1131424"/>
            <a:ext cx="2950124" cy="1780759"/>
          </a:xfrm>
          <a:prstGeom prst="rect">
            <a:avLst/>
          </a:prstGeom>
        </p:spPr>
      </p:pic>
      <p:sp>
        <p:nvSpPr>
          <p:cNvPr id="21" name="TextBox 20"/>
          <p:cNvSpPr txBox="1"/>
          <p:nvPr/>
        </p:nvSpPr>
        <p:spPr>
          <a:xfrm>
            <a:off x="2015673" y="809016"/>
            <a:ext cx="1413163" cy="369332"/>
          </a:xfrm>
          <a:prstGeom prst="rect">
            <a:avLst/>
          </a:prstGeom>
          <a:noFill/>
        </p:spPr>
        <p:txBody>
          <a:bodyPr wrap="square" rtlCol="0">
            <a:spAutoFit/>
          </a:bodyPr>
          <a:lstStyle/>
          <a:p>
            <a:r>
              <a:rPr lang="en-GB" dirty="0" smtClean="0"/>
              <a:t>PEMFC</a:t>
            </a:r>
            <a:endParaRPr lang="en-GB" dirty="0"/>
          </a:p>
        </p:txBody>
      </p:sp>
      <p:sp>
        <p:nvSpPr>
          <p:cNvPr id="22" name="TextBox 21"/>
          <p:cNvSpPr txBox="1"/>
          <p:nvPr/>
        </p:nvSpPr>
        <p:spPr>
          <a:xfrm>
            <a:off x="6712364" y="808258"/>
            <a:ext cx="1047404" cy="369332"/>
          </a:xfrm>
          <a:prstGeom prst="rect">
            <a:avLst/>
          </a:prstGeom>
          <a:noFill/>
        </p:spPr>
        <p:txBody>
          <a:bodyPr wrap="square" rtlCol="0">
            <a:spAutoFit/>
          </a:bodyPr>
          <a:lstStyle/>
          <a:p>
            <a:r>
              <a:rPr lang="en-GB" dirty="0" smtClean="0"/>
              <a:t>SOFC</a:t>
            </a:r>
            <a:endParaRPr lang="en-GB" dirty="0"/>
          </a:p>
        </p:txBody>
      </p:sp>
      <p:sp>
        <p:nvSpPr>
          <p:cNvPr id="23" name="TextBox 22"/>
          <p:cNvSpPr txBox="1"/>
          <p:nvPr/>
        </p:nvSpPr>
        <p:spPr>
          <a:xfrm>
            <a:off x="1450407" y="103192"/>
            <a:ext cx="6816436" cy="523220"/>
          </a:xfrm>
          <a:prstGeom prst="rect">
            <a:avLst/>
          </a:prstGeom>
          <a:noFill/>
        </p:spPr>
        <p:txBody>
          <a:bodyPr wrap="square" rtlCol="0">
            <a:spAutoFit/>
          </a:bodyPr>
          <a:lstStyle/>
          <a:p>
            <a:r>
              <a:rPr lang="en-GB" sz="1400" dirty="0" smtClean="0"/>
              <a:t>Interest turned to Proton </a:t>
            </a:r>
            <a:r>
              <a:rPr lang="en-GB" sz="1400" dirty="0"/>
              <a:t>E</a:t>
            </a:r>
            <a:r>
              <a:rPr lang="en-GB" sz="1400" dirty="0" smtClean="0"/>
              <a:t>xchange Membrane and Solid Oxide fuel cells as they were ideal for small, stationary applications.</a:t>
            </a:r>
            <a:endParaRPr lang="en-GB" sz="1400" dirty="0"/>
          </a:p>
        </p:txBody>
      </p:sp>
      <p:sp>
        <p:nvSpPr>
          <p:cNvPr id="24" name="TextBox 23"/>
          <p:cNvSpPr txBox="1"/>
          <p:nvPr/>
        </p:nvSpPr>
        <p:spPr>
          <a:xfrm>
            <a:off x="145307" y="3472371"/>
            <a:ext cx="3050770" cy="738664"/>
          </a:xfrm>
          <a:prstGeom prst="rect">
            <a:avLst/>
          </a:prstGeom>
          <a:noFill/>
        </p:spPr>
        <p:txBody>
          <a:bodyPr wrap="square" rtlCol="0">
            <a:spAutoFit/>
          </a:bodyPr>
          <a:lstStyle/>
          <a:p>
            <a:r>
              <a:rPr lang="en-GB" sz="1400" dirty="0" smtClean="0"/>
              <a:t>These fuel cells were seen to offer a more imminent commercial possibility due to…</a:t>
            </a:r>
            <a:endParaRPr lang="en-GB" sz="1400" dirty="0"/>
          </a:p>
        </p:txBody>
      </p:sp>
      <p:sp>
        <p:nvSpPr>
          <p:cNvPr id="25" name="Right Arrow 24"/>
          <p:cNvSpPr/>
          <p:nvPr/>
        </p:nvSpPr>
        <p:spPr>
          <a:xfrm>
            <a:off x="3187229" y="3752479"/>
            <a:ext cx="1530079" cy="34082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5091381" y="3472371"/>
            <a:ext cx="4729942" cy="738664"/>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The lower cost per unit.</a:t>
            </a:r>
          </a:p>
          <a:p>
            <a:endParaRPr lang="en-GB" sz="1400" dirty="0" smtClean="0"/>
          </a:p>
          <a:p>
            <a:pPr marL="285750" indent="-285750">
              <a:buFont typeface="Arial" panose="020B0604020202020204" pitchFamily="34" charset="0"/>
              <a:buChar char="•"/>
            </a:pPr>
            <a:r>
              <a:rPr lang="en-GB" sz="1400" dirty="0" smtClean="0"/>
              <a:t>A greater number of potential markets </a:t>
            </a:r>
            <a:r>
              <a:rPr lang="en-GB" sz="1400" dirty="0" err="1" smtClean="0"/>
              <a:t>eg</a:t>
            </a:r>
            <a:r>
              <a:rPr lang="en-GB" sz="1400" dirty="0" smtClean="0"/>
              <a:t>.</a:t>
            </a:r>
            <a:endParaRPr lang="en-GB" sz="1400" dirty="0"/>
          </a:p>
        </p:txBody>
      </p:sp>
      <p:sp>
        <p:nvSpPr>
          <p:cNvPr id="27" name="TextBox 26"/>
          <p:cNvSpPr txBox="1"/>
          <p:nvPr/>
        </p:nvSpPr>
        <p:spPr>
          <a:xfrm>
            <a:off x="5334279" y="4476863"/>
            <a:ext cx="1886990" cy="523220"/>
          </a:xfrm>
          <a:prstGeom prst="rect">
            <a:avLst/>
          </a:prstGeom>
          <a:noFill/>
        </p:spPr>
        <p:txBody>
          <a:bodyPr wrap="square" rtlCol="0">
            <a:spAutoFit/>
          </a:bodyPr>
          <a:lstStyle/>
          <a:p>
            <a:r>
              <a:rPr lang="en-GB" sz="1400" dirty="0" smtClean="0"/>
              <a:t>Back-up power for telecoms sites.</a:t>
            </a:r>
            <a:endParaRPr lang="en-GB" sz="1400" dirty="0"/>
          </a:p>
        </p:txBody>
      </p:sp>
      <p:sp>
        <p:nvSpPr>
          <p:cNvPr id="28" name="TextBox 27"/>
          <p:cNvSpPr txBox="1"/>
          <p:nvPr/>
        </p:nvSpPr>
        <p:spPr>
          <a:xfrm>
            <a:off x="7360756" y="4476863"/>
            <a:ext cx="2402378" cy="307777"/>
          </a:xfrm>
          <a:prstGeom prst="rect">
            <a:avLst/>
          </a:prstGeom>
          <a:noFill/>
        </p:spPr>
        <p:txBody>
          <a:bodyPr wrap="square" rtlCol="0">
            <a:spAutoFit/>
          </a:bodyPr>
          <a:lstStyle/>
          <a:p>
            <a:r>
              <a:rPr lang="en-GB" sz="1400" dirty="0" smtClean="0"/>
              <a:t>Residential micro-CHP.</a:t>
            </a:r>
            <a:endParaRPr lang="en-GB" sz="1400" dirty="0"/>
          </a:p>
        </p:txBody>
      </p:sp>
      <p:sp>
        <p:nvSpPr>
          <p:cNvPr id="29" name="Left Arrow 28"/>
          <p:cNvSpPr/>
          <p:nvPr/>
        </p:nvSpPr>
        <p:spPr>
          <a:xfrm rot="17671742">
            <a:off x="6126316" y="4226399"/>
            <a:ext cx="332509" cy="230432"/>
          </a:xfrm>
          <a:prstGeom prst="lef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eft Arrow 29"/>
          <p:cNvSpPr/>
          <p:nvPr/>
        </p:nvSpPr>
        <p:spPr>
          <a:xfrm rot="13916899">
            <a:off x="7467486" y="4254843"/>
            <a:ext cx="395685" cy="201197"/>
          </a:xfrm>
          <a:prstGeom prst="leftArrow">
            <a:avLst>
              <a:gd name="adj1" fmla="val 45922"/>
              <a:gd name="adj2"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37074" y="3206543"/>
            <a:ext cx="858831" cy="658437"/>
          </a:xfrm>
          <a:prstGeom prst="rect">
            <a:avLst/>
          </a:prstGeom>
        </p:spPr>
      </p:pic>
    </p:spTree>
    <p:extLst>
      <p:ext uri="{BB962C8B-B14F-4D97-AF65-F5344CB8AC3E}">
        <p14:creationId xmlns:p14="http://schemas.microsoft.com/office/powerpoint/2010/main" val="3340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41959" y="187621"/>
            <a:ext cx="3948546" cy="369332"/>
          </a:xfrm>
          <a:prstGeom prst="rect">
            <a:avLst/>
          </a:prstGeom>
          <a:noFill/>
        </p:spPr>
        <p:txBody>
          <a:bodyPr wrap="square" rtlCol="0">
            <a:spAutoFit/>
          </a:bodyPr>
          <a:lstStyle/>
          <a:p>
            <a:r>
              <a:rPr lang="en-GB" b="1" dirty="0" smtClean="0"/>
              <a:t>1990s</a:t>
            </a:r>
            <a:endParaRPr lang="en-GB" b="1" dirty="0"/>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806" y="731329"/>
            <a:ext cx="991553" cy="1439351"/>
          </a:xfrm>
          <a:prstGeom prst="rect">
            <a:avLst/>
          </a:prstGeom>
        </p:spPr>
      </p:pic>
      <p:sp>
        <p:nvSpPr>
          <p:cNvPr id="18" name="&quot;No&quot; Symbol 17"/>
          <p:cNvSpPr/>
          <p:nvPr/>
        </p:nvSpPr>
        <p:spPr>
          <a:xfrm>
            <a:off x="597562" y="1234873"/>
            <a:ext cx="642419" cy="598516"/>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p:cNvSpPr/>
          <p:nvPr/>
        </p:nvSpPr>
        <p:spPr>
          <a:xfrm>
            <a:off x="2101733" y="95288"/>
            <a:ext cx="6096000" cy="923330"/>
          </a:xfrm>
          <a:prstGeom prst="rect">
            <a:avLst/>
          </a:prstGeom>
        </p:spPr>
        <p:txBody>
          <a:bodyPr>
            <a:spAutoFit/>
          </a:bodyPr>
          <a:lstStyle/>
          <a:p>
            <a:r>
              <a:rPr lang="en-GB" dirty="0"/>
              <a:t>Government policies to promote clean transport also helped drive the development of PEMFC for automotive applications. </a:t>
            </a:r>
          </a:p>
        </p:txBody>
      </p:sp>
      <p:graphicFrame>
        <p:nvGraphicFramePr>
          <p:cNvPr id="20" name="Diagram 19"/>
          <p:cNvGraphicFramePr/>
          <p:nvPr>
            <p:extLst>
              <p:ext uri="{D42A27DB-BD31-4B8C-83A1-F6EECF244321}">
                <p14:modId xmlns:p14="http://schemas.microsoft.com/office/powerpoint/2010/main" val="1256193674"/>
              </p:ext>
            </p:extLst>
          </p:nvPr>
        </p:nvGraphicFramePr>
        <p:xfrm>
          <a:off x="258626" y="1192994"/>
          <a:ext cx="8065381" cy="411513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1" name="TextBox 20"/>
          <p:cNvSpPr txBox="1"/>
          <p:nvPr/>
        </p:nvSpPr>
        <p:spPr>
          <a:xfrm>
            <a:off x="142702" y="5508182"/>
            <a:ext cx="6718040" cy="523220"/>
          </a:xfrm>
          <a:prstGeom prst="rect">
            <a:avLst/>
          </a:prstGeom>
          <a:noFill/>
        </p:spPr>
        <p:txBody>
          <a:bodyPr wrap="square" rtlCol="0">
            <a:spAutoFit/>
          </a:bodyPr>
          <a:lstStyle/>
          <a:p>
            <a:r>
              <a:rPr lang="en-GB" sz="1400" dirty="0"/>
              <a:t>The programmes initiated in the 1990s still continue, albeit with some changes to the strategic focus of some key players.</a:t>
            </a:r>
          </a:p>
        </p:txBody>
      </p:sp>
    </p:spTree>
    <p:extLst>
      <p:ext uri="{BB962C8B-B14F-4D97-AF65-F5344CB8AC3E}">
        <p14:creationId xmlns:p14="http://schemas.microsoft.com/office/powerpoint/2010/main" val="407008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39286" y="2659452"/>
            <a:ext cx="2463528" cy="1487039"/>
          </a:xfrm>
          <a:prstGeom prst="rect">
            <a:avLst/>
          </a:prstGeom>
        </p:spPr>
      </p:pic>
      <p:sp>
        <p:nvSpPr>
          <p:cNvPr id="16" name="TextBox 15"/>
          <p:cNvSpPr txBox="1"/>
          <p:nvPr/>
        </p:nvSpPr>
        <p:spPr>
          <a:xfrm>
            <a:off x="3009821" y="821766"/>
            <a:ext cx="2651760" cy="3273704"/>
          </a:xfrm>
          <a:prstGeom prst="rect">
            <a:avLst/>
          </a:prstGeom>
          <a:noFill/>
          <a:ln w="38100">
            <a:solidFill>
              <a:srgbClr val="00B0F0"/>
            </a:solidFill>
          </a:ln>
        </p:spPr>
        <p:txBody>
          <a:bodyPr wrap="square" rtlCol="0">
            <a:spAutoFit/>
          </a:bodyPr>
          <a:lstStyle/>
          <a:p>
            <a:endParaRPr lang="en-GB" dirty="0"/>
          </a:p>
        </p:txBody>
      </p:sp>
      <p:sp>
        <p:nvSpPr>
          <p:cNvPr id="17" name="TextBox 16"/>
          <p:cNvSpPr txBox="1"/>
          <p:nvPr/>
        </p:nvSpPr>
        <p:spPr>
          <a:xfrm>
            <a:off x="80357" y="809465"/>
            <a:ext cx="2651760" cy="3273704"/>
          </a:xfrm>
          <a:prstGeom prst="rect">
            <a:avLst/>
          </a:prstGeom>
          <a:noFill/>
          <a:ln w="38100">
            <a:solidFill>
              <a:srgbClr val="00B0F0"/>
            </a:solidFill>
          </a:ln>
        </p:spPr>
        <p:txBody>
          <a:bodyPr wrap="square" rtlCol="0">
            <a:spAutoFit/>
          </a:bodyPr>
          <a:lstStyle/>
          <a:p>
            <a:endParaRPr lang="en-GB" dirty="0"/>
          </a:p>
        </p:txBody>
      </p:sp>
      <p:sp>
        <p:nvSpPr>
          <p:cNvPr id="18" name="TextBox 17"/>
          <p:cNvSpPr txBox="1"/>
          <p:nvPr/>
        </p:nvSpPr>
        <p:spPr>
          <a:xfrm>
            <a:off x="196735" y="103192"/>
            <a:ext cx="3948546" cy="369332"/>
          </a:xfrm>
          <a:prstGeom prst="rect">
            <a:avLst/>
          </a:prstGeom>
          <a:noFill/>
        </p:spPr>
        <p:txBody>
          <a:bodyPr wrap="square" rtlCol="0">
            <a:spAutoFit/>
          </a:bodyPr>
          <a:lstStyle/>
          <a:p>
            <a:r>
              <a:rPr lang="en-GB" b="1" dirty="0" smtClean="0"/>
              <a:t>1990s</a:t>
            </a:r>
            <a:endParaRPr lang="en-GB" b="1" dirty="0"/>
          </a:p>
        </p:txBody>
      </p:sp>
      <p:sp>
        <p:nvSpPr>
          <p:cNvPr id="20" name="TextBox 19"/>
          <p:cNvSpPr txBox="1"/>
          <p:nvPr/>
        </p:nvSpPr>
        <p:spPr>
          <a:xfrm>
            <a:off x="467545" y="4569435"/>
            <a:ext cx="8349488" cy="923330"/>
          </a:xfrm>
          <a:prstGeom prst="rect">
            <a:avLst/>
          </a:prstGeom>
          <a:noFill/>
        </p:spPr>
        <p:txBody>
          <a:bodyPr wrap="square" rtlCol="0">
            <a:spAutoFit/>
          </a:bodyPr>
          <a:lstStyle/>
          <a:p>
            <a:r>
              <a:rPr lang="en-GB" dirty="0" smtClean="0"/>
              <a:t>Boosted </a:t>
            </a:r>
            <a:r>
              <a:rPr lang="en-GB" dirty="0"/>
              <a:t>by general optimism in high-technology industries, many fuel cell companies listed on stock exchanges in the late 1990s, only for prices to fall victim to the crash in technology stocks shortly after.</a:t>
            </a:r>
          </a:p>
        </p:txBody>
      </p:sp>
      <p:sp>
        <p:nvSpPr>
          <p:cNvPr id="21" name="Rectangle 20"/>
          <p:cNvSpPr/>
          <p:nvPr/>
        </p:nvSpPr>
        <p:spPr>
          <a:xfrm>
            <a:off x="1174866" y="103192"/>
            <a:ext cx="7060276" cy="369332"/>
          </a:xfrm>
          <a:prstGeom prst="rect">
            <a:avLst/>
          </a:prstGeom>
        </p:spPr>
        <p:txBody>
          <a:bodyPr wrap="square">
            <a:spAutoFit/>
          </a:bodyPr>
          <a:lstStyle/>
          <a:p>
            <a:r>
              <a:rPr lang="en-GB" dirty="0"/>
              <a:t>Significant advances in </a:t>
            </a:r>
            <a:r>
              <a:rPr lang="en-GB" dirty="0" smtClean="0"/>
              <a:t>technology </a:t>
            </a:r>
            <a:r>
              <a:rPr lang="en-GB" dirty="0"/>
              <a:t>occurred around </a:t>
            </a:r>
            <a:r>
              <a:rPr lang="en-GB" dirty="0" smtClean="0"/>
              <a:t>this time.</a:t>
            </a:r>
            <a:endParaRPr lang="en-GB" dirty="0"/>
          </a:p>
        </p:txBody>
      </p:sp>
      <p:sp>
        <p:nvSpPr>
          <p:cNvPr id="22" name="Rectangle 21"/>
          <p:cNvSpPr/>
          <p:nvPr/>
        </p:nvSpPr>
        <p:spPr>
          <a:xfrm>
            <a:off x="3299381" y="809465"/>
            <a:ext cx="1981200" cy="1600438"/>
          </a:xfrm>
          <a:prstGeom prst="rect">
            <a:avLst/>
          </a:prstGeom>
        </p:spPr>
        <p:txBody>
          <a:bodyPr wrap="square">
            <a:spAutoFit/>
          </a:bodyPr>
          <a:lstStyle/>
          <a:p>
            <a:pPr algn="ctr"/>
            <a:r>
              <a:rPr lang="en-GB" sz="1400" dirty="0"/>
              <a:t>MCFC </a:t>
            </a:r>
            <a:endParaRPr lang="en-GB" sz="1400" dirty="0" smtClean="0"/>
          </a:p>
          <a:p>
            <a:pPr algn="ctr"/>
            <a:r>
              <a:rPr lang="en-GB" sz="1400" dirty="0" smtClean="0"/>
              <a:t>technology made </a:t>
            </a:r>
            <a:r>
              <a:rPr lang="en-GB" sz="1400" dirty="0"/>
              <a:t>substantial commercial </a:t>
            </a:r>
            <a:r>
              <a:rPr lang="en-GB" sz="1400" dirty="0" smtClean="0"/>
              <a:t>advances, in </a:t>
            </a:r>
            <a:r>
              <a:rPr lang="en-GB" sz="1400" dirty="0"/>
              <a:t>particular for large stationary </a:t>
            </a:r>
            <a:r>
              <a:rPr lang="en-GB" sz="1400" dirty="0" smtClean="0"/>
              <a:t>applications. </a:t>
            </a:r>
            <a:endParaRPr lang="en-GB" sz="1400" dirty="0"/>
          </a:p>
        </p:txBody>
      </p:sp>
      <p:sp>
        <p:nvSpPr>
          <p:cNvPr id="23" name="Rectangle 22"/>
          <p:cNvSpPr/>
          <p:nvPr/>
        </p:nvSpPr>
        <p:spPr>
          <a:xfrm>
            <a:off x="5939286" y="809465"/>
            <a:ext cx="2737847" cy="1384995"/>
          </a:xfrm>
          <a:prstGeom prst="rect">
            <a:avLst/>
          </a:prstGeom>
        </p:spPr>
        <p:txBody>
          <a:bodyPr wrap="square">
            <a:spAutoFit/>
          </a:bodyPr>
          <a:lstStyle/>
          <a:p>
            <a:pPr algn="ctr"/>
            <a:r>
              <a:rPr lang="en-GB" sz="1400" dirty="0"/>
              <a:t>SOFC </a:t>
            </a:r>
            <a:endParaRPr lang="en-GB" sz="1400" dirty="0" smtClean="0"/>
          </a:p>
          <a:p>
            <a:pPr algn="ctr"/>
            <a:r>
              <a:rPr lang="en-GB" sz="1400" dirty="0" smtClean="0"/>
              <a:t>technology </a:t>
            </a:r>
            <a:r>
              <a:rPr lang="en-GB" sz="1400" dirty="0"/>
              <a:t>also underwent substantial developments in terms of power density and durability for stationary applications. </a:t>
            </a:r>
          </a:p>
        </p:txBody>
      </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0211" y="2722775"/>
            <a:ext cx="2340466" cy="1289836"/>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01427" y="2722775"/>
            <a:ext cx="2377109" cy="1360394"/>
          </a:xfrm>
          <a:prstGeom prst="rect">
            <a:avLst/>
          </a:prstGeom>
        </p:spPr>
      </p:pic>
      <p:sp>
        <p:nvSpPr>
          <p:cNvPr id="26" name="Rectangle 25"/>
          <p:cNvSpPr/>
          <p:nvPr/>
        </p:nvSpPr>
        <p:spPr>
          <a:xfrm>
            <a:off x="467545" y="809465"/>
            <a:ext cx="1703463" cy="2031325"/>
          </a:xfrm>
          <a:prstGeom prst="rect">
            <a:avLst/>
          </a:prstGeom>
        </p:spPr>
        <p:txBody>
          <a:bodyPr wrap="square">
            <a:spAutoFit/>
          </a:bodyPr>
          <a:lstStyle/>
          <a:p>
            <a:pPr algn="ctr"/>
            <a:r>
              <a:rPr lang="en-GB" sz="1400" dirty="0" smtClean="0"/>
              <a:t>PEMFC</a:t>
            </a:r>
          </a:p>
          <a:p>
            <a:pPr algn="ctr"/>
            <a:r>
              <a:rPr lang="en-GB" sz="1400" dirty="0" smtClean="0"/>
              <a:t>technology </a:t>
            </a:r>
            <a:r>
              <a:rPr lang="en-GB" sz="1400" dirty="0"/>
              <a:t>was adapted for direct methanol portable </a:t>
            </a:r>
            <a:r>
              <a:rPr lang="en-GB" sz="1400" dirty="0" smtClean="0"/>
              <a:t>devices.  Early applications included power for laptops and mobile phones.</a:t>
            </a:r>
            <a:endParaRPr lang="en-GB" sz="1400" dirty="0"/>
          </a:p>
        </p:txBody>
      </p:sp>
      <p:sp>
        <p:nvSpPr>
          <p:cNvPr id="27" name="TextBox 26"/>
          <p:cNvSpPr txBox="1"/>
          <p:nvPr/>
        </p:nvSpPr>
        <p:spPr>
          <a:xfrm>
            <a:off x="5935064" y="821766"/>
            <a:ext cx="2651760" cy="3273704"/>
          </a:xfrm>
          <a:prstGeom prst="rect">
            <a:avLst/>
          </a:prstGeom>
          <a:noFill/>
          <a:ln w="38100">
            <a:solidFill>
              <a:srgbClr val="00B0F0"/>
            </a:solidFill>
          </a:ln>
        </p:spPr>
        <p:txBody>
          <a:bodyPr wrap="square" rtlCol="0">
            <a:spAutoFit/>
          </a:bodyPr>
          <a:lstStyle/>
          <a:p>
            <a:endParaRPr lang="en-GB" dirty="0"/>
          </a:p>
        </p:txBody>
      </p:sp>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48894" y="5181727"/>
            <a:ext cx="1705525" cy="1031023"/>
          </a:xfrm>
          <a:prstGeom prst="rect">
            <a:avLst/>
          </a:prstGeom>
        </p:spPr>
      </p:pic>
    </p:spTree>
    <p:extLst>
      <p:ext uri="{BB962C8B-B14F-4D97-AF65-F5344CB8AC3E}">
        <p14:creationId xmlns:p14="http://schemas.microsoft.com/office/powerpoint/2010/main" val="186249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07031" y="150198"/>
            <a:ext cx="5793971" cy="369332"/>
          </a:xfrm>
          <a:prstGeom prst="rect">
            <a:avLst/>
          </a:prstGeom>
          <a:noFill/>
        </p:spPr>
        <p:txBody>
          <a:bodyPr wrap="square" rtlCol="0">
            <a:spAutoFit/>
          </a:bodyPr>
          <a:lstStyle/>
          <a:p>
            <a:r>
              <a:rPr lang="en-GB" b="1" dirty="0" smtClean="0"/>
              <a:t>2000s</a:t>
            </a:r>
            <a:endParaRPr lang="en-GB" b="1" dirty="0"/>
          </a:p>
        </p:txBody>
      </p:sp>
      <p:sp>
        <p:nvSpPr>
          <p:cNvPr id="17" name="TextBox 16"/>
          <p:cNvSpPr txBox="1"/>
          <p:nvPr/>
        </p:nvSpPr>
        <p:spPr>
          <a:xfrm>
            <a:off x="407031" y="4348040"/>
            <a:ext cx="9060873" cy="954107"/>
          </a:xfrm>
          <a:prstGeom prst="rect">
            <a:avLst/>
          </a:prstGeom>
          <a:noFill/>
        </p:spPr>
        <p:txBody>
          <a:bodyPr wrap="square" rtlCol="0">
            <a:spAutoFit/>
          </a:bodyPr>
          <a:lstStyle/>
          <a:p>
            <a:pPr algn="ctr"/>
            <a:r>
              <a:rPr lang="en-GB" sz="1400" dirty="0" smtClean="0"/>
              <a:t>Government </a:t>
            </a:r>
            <a:r>
              <a:rPr lang="en-GB" sz="1400" dirty="0"/>
              <a:t>and private funding for fuel cell </a:t>
            </a:r>
            <a:r>
              <a:rPr lang="en-GB" sz="1400" dirty="0" smtClean="0"/>
              <a:t>research increased markedly. </a:t>
            </a:r>
            <a:r>
              <a:rPr lang="en-GB" sz="1400" dirty="0"/>
              <a:t>There </a:t>
            </a:r>
            <a:r>
              <a:rPr lang="en-GB" sz="1400" dirty="0" smtClean="0"/>
              <a:t>was </a:t>
            </a:r>
            <a:r>
              <a:rPr lang="en-GB" sz="1400" dirty="0"/>
              <a:t>been a renewed focus on fundamental research to achieve breakthroughs in cost reduction and operational performance to make fuel cells competitive with conventional technology. A good deal of government funding worldwide has also been targeted at fuel cell demonstration and deployment </a:t>
            </a:r>
            <a:r>
              <a:rPr lang="en-GB" sz="1400" dirty="0" smtClean="0"/>
              <a:t>projects</a:t>
            </a:r>
            <a:r>
              <a:rPr lang="en-GB" sz="1400" dirty="0"/>
              <a:t> </a:t>
            </a:r>
            <a:r>
              <a:rPr lang="en-GB" sz="1400" dirty="0" smtClean="0"/>
              <a:t>– See case studies in other units.</a:t>
            </a:r>
            <a:endParaRPr lang="en-GB" sz="1400"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7711" y="825259"/>
            <a:ext cx="1203732" cy="1259289"/>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3737" y="1068588"/>
            <a:ext cx="1100331" cy="1178926"/>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86432" y="1252426"/>
            <a:ext cx="1140622" cy="638110"/>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94348" y="2891547"/>
            <a:ext cx="1079410" cy="115259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19006" y="5387216"/>
            <a:ext cx="887728" cy="757528"/>
          </a:xfrm>
          <a:prstGeom prst="rect">
            <a:avLst/>
          </a:prstGeom>
        </p:spPr>
      </p:pic>
      <p:sp>
        <p:nvSpPr>
          <p:cNvPr id="23" name="Rectangle 22"/>
          <p:cNvSpPr/>
          <p:nvPr/>
        </p:nvSpPr>
        <p:spPr>
          <a:xfrm>
            <a:off x="1426725" y="146988"/>
            <a:ext cx="7750233" cy="523220"/>
          </a:xfrm>
          <a:prstGeom prst="rect">
            <a:avLst/>
          </a:prstGeom>
        </p:spPr>
        <p:txBody>
          <a:bodyPr wrap="square">
            <a:spAutoFit/>
          </a:bodyPr>
          <a:lstStyle/>
          <a:p>
            <a:r>
              <a:rPr lang="en-GB" sz="1400" dirty="0"/>
              <a:t>This decade was characterised by increasing concerns on the part of governments, business and consumers over energy security, energy efficiency, and carbon dioxide (CO2) emissions. </a:t>
            </a:r>
          </a:p>
        </p:txBody>
      </p:sp>
      <p:sp>
        <p:nvSpPr>
          <p:cNvPr id="24" name="Rectangle 23"/>
          <p:cNvSpPr/>
          <p:nvPr/>
        </p:nvSpPr>
        <p:spPr>
          <a:xfrm>
            <a:off x="407031" y="2247514"/>
            <a:ext cx="8454044" cy="523220"/>
          </a:xfrm>
          <a:prstGeom prst="rect">
            <a:avLst/>
          </a:prstGeom>
        </p:spPr>
        <p:txBody>
          <a:bodyPr wrap="square">
            <a:spAutoFit/>
          </a:bodyPr>
          <a:lstStyle/>
          <a:p>
            <a:pPr algn="ctr"/>
            <a:r>
              <a:rPr lang="en-GB" sz="1400" dirty="0"/>
              <a:t>Attention has turned once again to fuel cells as one of several potential technologies capable of delivering energy efficiency and CO2 savings while reducing dependence on fossil fuels.</a:t>
            </a:r>
          </a:p>
        </p:txBody>
      </p:sp>
    </p:spTree>
    <p:extLst>
      <p:ext uri="{BB962C8B-B14F-4D97-AF65-F5344CB8AC3E}">
        <p14:creationId xmlns:p14="http://schemas.microsoft.com/office/powerpoint/2010/main" val="2129146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626" y="-7389"/>
            <a:ext cx="1238250" cy="962025"/>
          </a:xfrm>
          <a:prstGeom prst="rect">
            <a:avLst/>
          </a:prstGeom>
        </p:spPr>
      </p:pic>
      <p:sp>
        <p:nvSpPr>
          <p:cNvPr id="17" name="Rectangle 16"/>
          <p:cNvSpPr/>
          <p:nvPr/>
        </p:nvSpPr>
        <p:spPr>
          <a:xfrm>
            <a:off x="1322429" y="-69496"/>
            <a:ext cx="7534102" cy="642949"/>
          </a:xfrm>
          <a:prstGeom prst="rect">
            <a:avLst/>
          </a:prstGeom>
        </p:spPr>
        <p:txBody>
          <a:bodyPr wrap="square">
            <a:spAutoFit/>
          </a:bodyPr>
          <a:lstStyle/>
          <a:p>
            <a:pPr algn="ctr"/>
            <a:r>
              <a:rPr lang="en-GB" dirty="0" smtClean="0"/>
              <a:t>PEMFC </a:t>
            </a:r>
            <a:r>
              <a:rPr lang="en-GB" dirty="0"/>
              <a:t>and DMFC dominated the total market share in the portable, stationary and transport sectors. </a:t>
            </a:r>
          </a:p>
        </p:txBody>
      </p:sp>
      <p:sp>
        <p:nvSpPr>
          <p:cNvPr id="18" name="Explosion 2 17"/>
          <p:cNvSpPr/>
          <p:nvPr/>
        </p:nvSpPr>
        <p:spPr>
          <a:xfrm>
            <a:off x="568742" y="759282"/>
            <a:ext cx="2668386" cy="2261061"/>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1191502" y="1463715"/>
            <a:ext cx="1518459" cy="1292662"/>
          </a:xfrm>
          <a:prstGeom prst="rect">
            <a:avLst/>
          </a:prstGeom>
          <a:noFill/>
        </p:spPr>
        <p:txBody>
          <a:bodyPr wrap="square" rtlCol="0">
            <a:spAutoFit/>
          </a:bodyPr>
          <a:lstStyle/>
          <a:p>
            <a:r>
              <a:rPr lang="en-GB" sz="1000" b="1" dirty="0"/>
              <a:t>PEMFC and DMFC auxiliary power units (APU) were commercialised in boats and campervans.</a:t>
            </a:r>
          </a:p>
          <a:p>
            <a:endParaRPr lang="en-GB" dirty="0"/>
          </a:p>
        </p:txBody>
      </p:sp>
      <p:sp>
        <p:nvSpPr>
          <p:cNvPr id="20" name="Explosion 2 19"/>
          <p:cNvSpPr/>
          <p:nvPr/>
        </p:nvSpPr>
        <p:spPr>
          <a:xfrm>
            <a:off x="3565480" y="702327"/>
            <a:ext cx="2452254" cy="2011679"/>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4022680" y="1377642"/>
            <a:ext cx="1537854" cy="707886"/>
          </a:xfrm>
          <a:prstGeom prst="rect">
            <a:avLst/>
          </a:prstGeom>
          <a:noFill/>
        </p:spPr>
        <p:txBody>
          <a:bodyPr wrap="square" rtlCol="0">
            <a:spAutoFit/>
          </a:bodyPr>
          <a:lstStyle/>
          <a:p>
            <a:r>
              <a:rPr lang="en-GB" sz="1000" b="1" dirty="0" smtClean="0"/>
              <a:t>PEMFC and DMFC portable power units were put into service for infantry soldiers.</a:t>
            </a:r>
            <a:endParaRPr lang="en-GB" sz="1000" b="1" dirty="0"/>
          </a:p>
        </p:txBody>
      </p:sp>
      <p:sp>
        <p:nvSpPr>
          <p:cNvPr id="22" name="Explosion 2 21"/>
          <p:cNvSpPr/>
          <p:nvPr/>
        </p:nvSpPr>
        <p:spPr>
          <a:xfrm>
            <a:off x="6162515" y="331876"/>
            <a:ext cx="2143990" cy="1510878"/>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6527928" y="851175"/>
            <a:ext cx="1413164" cy="707886"/>
          </a:xfrm>
          <a:prstGeom prst="rect">
            <a:avLst/>
          </a:prstGeom>
          <a:noFill/>
        </p:spPr>
        <p:txBody>
          <a:bodyPr wrap="square" rtlCol="0">
            <a:spAutoFit/>
          </a:bodyPr>
          <a:lstStyle/>
          <a:p>
            <a:r>
              <a:rPr lang="en-GB" sz="1000" b="1" dirty="0"/>
              <a:t>Micro fuel cell units were sold in toys and educational kits.</a:t>
            </a:r>
          </a:p>
        </p:txBody>
      </p:sp>
      <p:sp>
        <p:nvSpPr>
          <p:cNvPr id="24" name="Explosion 2 23"/>
          <p:cNvSpPr/>
          <p:nvPr/>
        </p:nvSpPr>
        <p:spPr>
          <a:xfrm>
            <a:off x="468989" y="2782845"/>
            <a:ext cx="3108617" cy="2394066"/>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1156518" y="3535581"/>
            <a:ext cx="1911927" cy="1015663"/>
          </a:xfrm>
          <a:prstGeom prst="rect">
            <a:avLst/>
          </a:prstGeom>
          <a:noFill/>
        </p:spPr>
        <p:txBody>
          <a:bodyPr wrap="square" rtlCol="0">
            <a:spAutoFit/>
          </a:bodyPr>
          <a:lstStyle/>
          <a:p>
            <a:r>
              <a:rPr lang="en-GB" sz="1000" b="1" dirty="0"/>
              <a:t>In 2009, stationary PEMFC units were installed in homes as part of a large-scale residential Combined Heat and Power (</a:t>
            </a:r>
            <a:r>
              <a:rPr lang="en-GB" sz="1000" b="1" dirty="0" smtClean="0"/>
              <a:t>CHP) programme in Japan.</a:t>
            </a:r>
            <a:endParaRPr lang="en-GB" sz="1000" b="1" dirty="0"/>
          </a:p>
        </p:txBody>
      </p:sp>
      <p:sp>
        <p:nvSpPr>
          <p:cNvPr id="26" name="Explosion 2 25"/>
          <p:cNvSpPr/>
          <p:nvPr/>
        </p:nvSpPr>
        <p:spPr>
          <a:xfrm>
            <a:off x="3180848" y="2332102"/>
            <a:ext cx="3151906" cy="2370862"/>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p:cNvSpPr txBox="1"/>
          <p:nvPr/>
        </p:nvSpPr>
        <p:spPr>
          <a:xfrm>
            <a:off x="3924657" y="2968705"/>
            <a:ext cx="1720045" cy="1015663"/>
          </a:xfrm>
          <a:prstGeom prst="rect">
            <a:avLst/>
          </a:prstGeom>
          <a:noFill/>
        </p:spPr>
        <p:txBody>
          <a:bodyPr wrap="square" rtlCol="0">
            <a:spAutoFit/>
          </a:bodyPr>
          <a:lstStyle/>
          <a:p>
            <a:r>
              <a:rPr lang="en-GB" sz="1000" b="1" dirty="0"/>
              <a:t>Hydrogen and natural gas fuelled PEMFC units were sold in parts of India and east Africa to provide primary or backup power to mobile phone masts. </a:t>
            </a:r>
          </a:p>
        </p:txBody>
      </p:sp>
      <p:sp>
        <p:nvSpPr>
          <p:cNvPr id="30" name="Explosion 2 29"/>
          <p:cNvSpPr/>
          <p:nvPr/>
        </p:nvSpPr>
        <p:spPr>
          <a:xfrm>
            <a:off x="6082500" y="1657504"/>
            <a:ext cx="2143990" cy="1510878"/>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p:cNvSpPr txBox="1"/>
          <p:nvPr/>
        </p:nvSpPr>
        <p:spPr>
          <a:xfrm>
            <a:off x="6597535" y="2106931"/>
            <a:ext cx="1016245" cy="861774"/>
          </a:xfrm>
          <a:prstGeom prst="rect">
            <a:avLst/>
          </a:prstGeom>
          <a:noFill/>
        </p:spPr>
        <p:txBody>
          <a:bodyPr wrap="square" rtlCol="0">
            <a:spAutoFit/>
          </a:bodyPr>
          <a:lstStyle/>
          <a:p>
            <a:r>
              <a:rPr lang="en-GB" sz="1000" b="1" dirty="0"/>
              <a:t>Fuel cell cars were available but only for lease.</a:t>
            </a:r>
          </a:p>
        </p:txBody>
      </p:sp>
      <p:sp>
        <p:nvSpPr>
          <p:cNvPr id="32" name="Explosion 2 31"/>
          <p:cNvSpPr/>
          <p:nvPr/>
        </p:nvSpPr>
        <p:spPr>
          <a:xfrm>
            <a:off x="8213493" y="842486"/>
            <a:ext cx="3024443" cy="2770382"/>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p:cNvSpPr txBox="1"/>
          <p:nvPr/>
        </p:nvSpPr>
        <p:spPr>
          <a:xfrm>
            <a:off x="8929254" y="1584275"/>
            <a:ext cx="1795549" cy="1477328"/>
          </a:xfrm>
          <a:prstGeom prst="rect">
            <a:avLst/>
          </a:prstGeom>
          <a:noFill/>
        </p:spPr>
        <p:txBody>
          <a:bodyPr wrap="square" rtlCol="0">
            <a:spAutoFit/>
          </a:bodyPr>
          <a:lstStyle/>
          <a:p>
            <a:r>
              <a:rPr lang="en-GB" sz="1000" b="1" dirty="0"/>
              <a:t>The greatest commercial activity occurred in the materials handling segment.  Funding for demonstration fleets of fuel cell materials handling vehicles saw increasing numbers deployed in warehouses. </a:t>
            </a:r>
          </a:p>
        </p:txBody>
      </p:sp>
      <p:sp>
        <p:nvSpPr>
          <p:cNvPr id="34" name="Explosion 2 33"/>
          <p:cNvSpPr/>
          <p:nvPr/>
        </p:nvSpPr>
        <p:spPr>
          <a:xfrm rot="1651853">
            <a:off x="5337721" y="3125808"/>
            <a:ext cx="3717718" cy="3372605"/>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p:cNvSpPr txBox="1"/>
          <p:nvPr/>
        </p:nvSpPr>
        <p:spPr>
          <a:xfrm>
            <a:off x="6062409" y="4012801"/>
            <a:ext cx="2312673" cy="1631216"/>
          </a:xfrm>
          <a:prstGeom prst="rect">
            <a:avLst/>
          </a:prstGeom>
          <a:noFill/>
        </p:spPr>
        <p:txBody>
          <a:bodyPr wrap="square" rtlCol="0">
            <a:spAutoFit/>
          </a:bodyPr>
          <a:lstStyle/>
          <a:p>
            <a:r>
              <a:rPr lang="en-GB" sz="1000" b="1" dirty="0"/>
              <a:t>Fuel cell buses have been commercially available for several years and their usefulness has been well demonstrated. However their cost, at around five times that of a diesel bus, plus the cost of hydrogen infrastructure means that they are only used where a city deems the environmental benefit to be worth the extra investment. </a:t>
            </a:r>
          </a:p>
        </p:txBody>
      </p:sp>
      <p:sp>
        <p:nvSpPr>
          <p:cNvPr id="36" name="Explosion 2 35"/>
          <p:cNvSpPr/>
          <p:nvPr/>
        </p:nvSpPr>
        <p:spPr>
          <a:xfrm rot="1114725">
            <a:off x="2090752" y="4333640"/>
            <a:ext cx="2913667" cy="2013664"/>
          </a:xfrm>
          <a:prstGeom prst="irregularSeal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p:cNvSpPr txBox="1"/>
          <p:nvPr/>
        </p:nvSpPr>
        <p:spPr>
          <a:xfrm>
            <a:off x="2701104" y="4826406"/>
            <a:ext cx="1636676" cy="1015663"/>
          </a:xfrm>
          <a:prstGeom prst="rect">
            <a:avLst/>
          </a:prstGeom>
          <a:noFill/>
        </p:spPr>
        <p:txBody>
          <a:bodyPr wrap="square" rtlCol="0">
            <a:spAutoFit/>
          </a:bodyPr>
          <a:lstStyle/>
          <a:p>
            <a:r>
              <a:rPr lang="en-GB" sz="1000" b="1" dirty="0"/>
              <a:t>Hurricane Katrina highlighted the need for reliable  stationary power that exceeded the capabilities of diesel generators. </a:t>
            </a:r>
          </a:p>
        </p:txBody>
      </p:sp>
    </p:spTree>
    <p:extLst>
      <p:ext uri="{BB962C8B-B14F-4D97-AF65-F5344CB8AC3E}">
        <p14:creationId xmlns:p14="http://schemas.microsoft.com/office/powerpoint/2010/main" val="40123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graphicFrame>
        <p:nvGraphicFramePr>
          <p:cNvPr id="15" name="Diagram 14"/>
          <p:cNvGraphicFramePr/>
          <p:nvPr>
            <p:extLst>
              <p:ext uri="{D42A27DB-BD31-4B8C-83A1-F6EECF244321}">
                <p14:modId xmlns:p14="http://schemas.microsoft.com/office/powerpoint/2010/main" val="2758386666"/>
              </p:ext>
            </p:extLst>
          </p:nvPr>
        </p:nvGraphicFramePr>
        <p:xfrm>
          <a:off x="1018000" y="546331"/>
          <a:ext cx="9455267" cy="631166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6" name="TextBox 15"/>
          <p:cNvSpPr txBox="1"/>
          <p:nvPr/>
        </p:nvSpPr>
        <p:spPr>
          <a:xfrm>
            <a:off x="748827" y="407831"/>
            <a:ext cx="9202189" cy="369332"/>
          </a:xfrm>
          <a:prstGeom prst="rect">
            <a:avLst/>
          </a:prstGeom>
          <a:noFill/>
        </p:spPr>
        <p:txBody>
          <a:bodyPr wrap="square" rtlCol="0">
            <a:spAutoFit/>
          </a:bodyPr>
          <a:lstStyle/>
          <a:p>
            <a:r>
              <a:rPr lang="en-GB" b="1" dirty="0" smtClean="0"/>
              <a:t>2008 Recession…</a:t>
            </a:r>
            <a:endParaRPr lang="en-GB" b="1" dirty="0"/>
          </a:p>
        </p:txBody>
      </p:sp>
      <p:sp>
        <p:nvSpPr>
          <p:cNvPr id="18" name="TextBox 17"/>
          <p:cNvSpPr txBox="1"/>
          <p:nvPr/>
        </p:nvSpPr>
        <p:spPr>
          <a:xfrm>
            <a:off x="8305800" y="176999"/>
            <a:ext cx="2675466" cy="230832"/>
          </a:xfrm>
          <a:prstGeom prst="rect">
            <a:avLst/>
          </a:prstGeom>
          <a:noFill/>
        </p:spPr>
        <p:txBody>
          <a:bodyPr wrap="square" rtlCol="0">
            <a:spAutoFit/>
          </a:bodyPr>
          <a:lstStyle/>
          <a:p>
            <a:r>
              <a:rPr lang="en-GB" sz="900" dirty="0" smtClean="0"/>
              <a:t>* Research, development and demonstration</a:t>
            </a:r>
            <a:endParaRPr lang="en-GB" sz="900" dirty="0"/>
          </a:p>
        </p:txBody>
      </p:sp>
      <p:sp>
        <p:nvSpPr>
          <p:cNvPr id="19" name="TextBox 18"/>
          <p:cNvSpPr txBox="1"/>
          <p:nvPr/>
        </p:nvSpPr>
        <p:spPr>
          <a:xfrm>
            <a:off x="7266137" y="1409366"/>
            <a:ext cx="2684879" cy="4031873"/>
          </a:xfrm>
          <a:prstGeom prst="rect">
            <a:avLst/>
          </a:prstGeom>
          <a:noFill/>
          <a:ln w="28575">
            <a:solidFill>
              <a:srgbClr val="00B0F0"/>
            </a:solidFill>
          </a:ln>
        </p:spPr>
        <p:txBody>
          <a:bodyPr wrap="square" rtlCol="0">
            <a:spAutoFit/>
          </a:bodyPr>
          <a:lstStyle/>
          <a:p>
            <a:r>
              <a:rPr lang="en-GB" sz="1600" dirty="0"/>
              <a:t>The fuel cell industry has faced and continues to face challenges as it comes through a period of recession and completes the transition from R&amp;D to commercialisation. On the whole, it has survived extremely difficult circumstances. Although many fuel cell companies are still far from being profitable, the opportunities for growth in the future are very promising.</a:t>
            </a:r>
          </a:p>
        </p:txBody>
      </p:sp>
    </p:spTree>
    <p:extLst>
      <p:ext uri="{BB962C8B-B14F-4D97-AF65-F5344CB8AC3E}">
        <p14:creationId xmlns:p14="http://schemas.microsoft.com/office/powerpoint/2010/main" val="549394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806335" y="673331"/>
            <a:ext cx="9202189" cy="369332"/>
          </a:xfrm>
          <a:prstGeom prst="rect">
            <a:avLst/>
          </a:prstGeom>
          <a:noFill/>
        </p:spPr>
        <p:txBody>
          <a:bodyPr wrap="square" rtlCol="0">
            <a:spAutoFit/>
          </a:bodyPr>
          <a:lstStyle/>
          <a:p>
            <a:r>
              <a:rPr lang="en-GB" b="1" dirty="0" smtClean="0"/>
              <a:t>Looking to the future…</a:t>
            </a:r>
            <a:endParaRPr lang="en-GB" b="1" dirty="0"/>
          </a:p>
        </p:txBody>
      </p:sp>
      <p:sp>
        <p:nvSpPr>
          <p:cNvPr id="17" name="TextBox 16"/>
          <p:cNvSpPr txBox="1"/>
          <p:nvPr/>
        </p:nvSpPr>
        <p:spPr>
          <a:xfrm>
            <a:off x="864524" y="1371600"/>
            <a:ext cx="9543011" cy="3570208"/>
          </a:xfrm>
          <a:prstGeom prst="rect">
            <a:avLst/>
          </a:prstGeom>
          <a:noFill/>
        </p:spPr>
        <p:txBody>
          <a:bodyPr wrap="square" rtlCol="0">
            <a:spAutoFit/>
          </a:bodyPr>
          <a:lstStyle/>
          <a:p>
            <a:r>
              <a:rPr lang="en-GB" sz="1600" dirty="0" smtClean="0"/>
              <a:t>* Since </a:t>
            </a:r>
            <a:r>
              <a:rPr lang="en-GB" sz="1600" dirty="0"/>
              <a:t>the recession, governments around the world have come to see fuel cells as a promising area of future economic growth and job creation and have invested further resources in their development, something fuel cell companies have not been slow to capitalise on. </a:t>
            </a:r>
            <a:endParaRPr lang="en-GB" sz="1600" dirty="0" smtClean="0"/>
          </a:p>
          <a:p>
            <a:endParaRPr lang="en-GB" sz="1600" dirty="0" smtClean="0"/>
          </a:p>
          <a:p>
            <a:r>
              <a:rPr lang="en-GB" sz="1600" dirty="0" smtClean="0"/>
              <a:t>* As </a:t>
            </a:r>
            <a:r>
              <a:rPr lang="en-GB" sz="1600" dirty="0"/>
              <a:t>many Western countries seek to rebalance their economies towards high-value manufacturing and environmental technologies, fuel cells seem poised to enter a period of sustained growth</a:t>
            </a:r>
            <a:r>
              <a:rPr lang="en-GB" sz="1600" dirty="0" smtClean="0"/>
              <a:t>.</a:t>
            </a:r>
          </a:p>
          <a:p>
            <a:pPr marL="285750" indent="-285750">
              <a:buFont typeface="Arial" panose="020B0604020202020204" pitchFamily="34" charset="0"/>
              <a:buChar char="•"/>
            </a:pPr>
            <a:endParaRPr lang="en-GB" sz="1600" dirty="0"/>
          </a:p>
          <a:p>
            <a:r>
              <a:rPr lang="en-GB" sz="1600" dirty="0" smtClean="0"/>
              <a:t>* The </a:t>
            </a:r>
            <a:r>
              <a:rPr lang="en-GB" sz="1600" dirty="0"/>
              <a:t>success of certain application segments in recent years means that there has been a move to consolidate particular technologies into a standard reference design for a particular type of fuel cell. </a:t>
            </a:r>
            <a:endParaRPr lang="en-GB" sz="1600" dirty="0" smtClean="0"/>
          </a:p>
          <a:p>
            <a:pPr marL="285750" indent="-285750">
              <a:buFont typeface="Arial" panose="020B0604020202020204" pitchFamily="34" charset="0"/>
              <a:buChar char="•"/>
            </a:pPr>
            <a:endParaRPr lang="en-GB" sz="1600" dirty="0" smtClean="0"/>
          </a:p>
          <a:p>
            <a:r>
              <a:rPr lang="en-GB" sz="1600" dirty="0" smtClean="0"/>
              <a:t>* This </a:t>
            </a:r>
            <a:r>
              <a:rPr lang="en-GB" sz="1600" dirty="0"/>
              <a:t>has led to fuel cells increasingly being developed as scalable energy solutions capable of serving several different market segments, be they </a:t>
            </a:r>
            <a:r>
              <a:rPr lang="en-GB" sz="1600" dirty="0" smtClean="0"/>
              <a:t>auxiliary power units (APU) </a:t>
            </a:r>
            <a:r>
              <a:rPr lang="en-GB" sz="1600" dirty="0"/>
              <a:t>or to power devices such as unmanned aerial vehicles (UAV</a:t>
            </a:r>
            <a:r>
              <a:rPr lang="en-GB" sz="1600" dirty="0" smtClean="0"/>
              <a:t>).</a:t>
            </a:r>
          </a:p>
          <a:p>
            <a:endParaRPr lang="en-GB" sz="900" dirty="0"/>
          </a:p>
          <a:p>
            <a:endParaRPr lang="en-GB" sz="900" dirty="0"/>
          </a:p>
        </p:txBody>
      </p:sp>
    </p:spTree>
    <p:extLst>
      <p:ext uri="{BB962C8B-B14F-4D97-AF65-F5344CB8AC3E}">
        <p14:creationId xmlns:p14="http://schemas.microsoft.com/office/powerpoint/2010/main" val="95124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22453" y="42324"/>
            <a:ext cx="5793971" cy="369332"/>
          </a:xfrm>
          <a:prstGeom prst="rect">
            <a:avLst/>
          </a:prstGeom>
          <a:noFill/>
        </p:spPr>
        <p:txBody>
          <a:bodyPr wrap="square" rtlCol="0">
            <a:spAutoFit/>
          </a:bodyPr>
          <a:lstStyle/>
          <a:p>
            <a:r>
              <a:rPr lang="en-GB" b="1" dirty="0" smtClean="0"/>
              <a:t>Future plans</a:t>
            </a:r>
            <a:endParaRPr lang="en-GB" b="1" dirty="0"/>
          </a:p>
        </p:txBody>
      </p:sp>
      <p:sp>
        <p:nvSpPr>
          <p:cNvPr id="17" name="Rectangle 16"/>
          <p:cNvSpPr/>
          <p:nvPr/>
        </p:nvSpPr>
        <p:spPr>
          <a:xfrm>
            <a:off x="912161" y="727165"/>
            <a:ext cx="7780713" cy="584775"/>
          </a:xfrm>
          <a:prstGeom prst="rect">
            <a:avLst/>
          </a:prstGeom>
        </p:spPr>
        <p:txBody>
          <a:bodyPr wrap="square">
            <a:spAutoFit/>
          </a:bodyPr>
          <a:lstStyle/>
          <a:p>
            <a:r>
              <a:rPr lang="en-GB" sz="1600" dirty="0" smtClean="0"/>
              <a:t>Many countries are now </a:t>
            </a:r>
            <a:r>
              <a:rPr lang="en-GB" sz="1600" dirty="0"/>
              <a:t>engaged in high-profile demonstration projects, primarily of stationary and transport fuel cells and their associated fuelling infrastructure. </a:t>
            </a:r>
          </a:p>
        </p:txBody>
      </p:sp>
      <p:sp>
        <p:nvSpPr>
          <p:cNvPr id="18" name="TextBox 17"/>
          <p:cNvSpPr txBox="1"/>
          <p:nvPr/>
        </p:nvSpPr>
        <p:spPr>
          <a:xfrm>
            <a:off x="122453" y="1804621"/>
            <a:ext cx="3466407" cy="2062103"/>
          </a:xfrm>
          <a:prstGeom prst="rect">
            <a:avLst/>
          </a:prstGeom>
          <a:noFill/>
          <a:ln w="28575">
            <a:solidFill>
              <a:srgbClr val="00B0F0"/>
            </a:solidFill>
          </a:ln>
        </p:spPr>
        <p:txBody>
          <a:bodyPr wrap="square" rtlCol="0">
            <a:spAutoFit/>
          </a:bodyPr>
          <a:lstStyle/>
          <a:p>
            <a:r>
              <a:rPr lang="en-GB" sz="1600" dirty="0"/>
              <a:t>Buses are seen as a promising early market application of fuel cells due to their combination of high efficiency, zero-emissions and ease of refuelling, and due to the vehicles running on set routes and being regularly refuelled with hydrogen at their bases.</a:t>
            </a:r>
          </a:p>
        </p:txBody>
      </p:sp>
      <p:sp>
        <p:nvSpPr>
          <p:cNvPr id="19" name="TextBox 18"/>
          <p:cNvSpPr txBox="1"/>
          <p:nvPr/>
        </p:nvSpPr>
        <p:spPr>
          <a:xfrm>
            <a:off x="4586386" y="1804621"/>
            <a:ext cx="4572000" cy="2308324"/>
          </a:xfrm>
          <a:prstGeom prst="rect">
            <a:avLst/>
          </a:prstGeom>
          <a:noFill/>
          <a:ln w="28575">
            <a:solidFill>
              <a:srgbClr val="00B0F0"/>
            </a:solidFill>
          </a:ln>
        </p:spPr>
        <p:txBody>
          <a:bodyPr wrap="square" rtlCol="0">
            <a:spAutoFit/>
          </a:bodyPr>
          <a:lstStyle/>
          <a:p>
            <a:r>
              <a:rPr lang="en-GB" sz="1600" dirty="0"/>
              <a:t>The genuine benefits that fuel cell technology offers over conventional technologies has played a part in promoting adoption. For example, the value proposition that fuel cell materials handling vehicles offer in terms of extended run-time, greater efficiency and simplified refuelling infrastructure compared with their battery counterparts makes them attractive to warehouse operators. </a:t>
            </a: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5332" y="3933226"/>
            <a:ext cx="3100647" cy="2181660"/>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92722" y="4199449"/>
            <a:ext cx="2324430" cy="2077420"/>
          </a:xfrm>
          <a:prstGeom prst="rect">
            <a:avLst/>
          </a:prstGeom>
        </p:spPr>
      </p:pic>
    </p:spTree>
    <p:extLst>
      <p:ext uri="{BB962C8B-B14F-4D97-AF65-F5344CB8AC3E}">
        <p14:creationId xmlns:p14="http://schemas.microsoft.com/office/powerpoint/2010/main" val="1662337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689956" y="556953"/>
            <a:ext cx="10831484" cy="369332"/>
          </a:xfrm>
          <a:prstGeom prst="rect">
            <a:avLst/>
          </a:prstGeom>
          <a:noFill/>
        </p:spPr>
        <p:txBody>
          <a:bodyPr wrap="square" rtlCol="0">
            <a:spAutoFit/>
          </a:bodyPr>
          <a:lstStyle/>
          <a:p>
            <a:r>
              <a:rPr lang="en-GB" b="1" dirty="0" smtClean="0"/>
              <a:t>Origins</a:t>
            </a:r>
            <a:endParaRPr lang="en-GB" b="1" dirty="0"/>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72077" y="1046019"/>
            <a:ext cx="1971675" cy="232410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29200" y="1046019"/>
            <a:ext cx="1790700" cy="255270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05348" y="1046019"/>
            <a:ext cx="1876425" cy="2438400"/>
          </a:xfrm>
          <a:prstGeom prst="rect">
            <a:avLst/>
          </a:prstGeom>
        </p:spPr>
      </p:pic>
      <p:sp>
        <p:nvSpPr>
          <p:cNvPr id="20" name="TextBox 19"/>
          <p:cNvSpPr txBox="1"/>
          <p:nvPr/>
        </p:nvSpPr>
        <p:spPr>
          <a:xfrm>
            <a:off x="1485213" y="3704797"/>
            <a:ext cx="2158539" cy="1754326"/>
          </a:xfrm>
          <a:prstGeom prst="rect">
            <a:avLst/>
          </a:prstGeom>
          <a:noFill/>
        </p:spPr>
        <p:txBody>
          <a:bodyPr wrap="square" rtlCol="0">
            <a:spAutoFit/>
          </a:bodyPr>
          <a:lstStyle/>
          <a:p>
            <a:r>
              <a:rPr lang="en-GB" dirty="0" smtClean="0"/>
              <a:t>Humphry Davy effectively demonstrated the concept of a fuel cell in the early 19</a:t>
            </a:r>
            <a:r>
              <a:rPr lang="en-GB" baseline="30000" dirty="0" smtClean="0"/>
              <a:t>th</a:t>
            </a:r>
            <a:r>
              <a:rPr lang="en-GB" dirty="0" smtClean="0"/>
              <a:t> century.</a:t>
            </a:r>
            <a:endParaRPr lang="en-GB" dirty="0"/>
          </a:p>
        </p:txBody>
      </p:sp>
      <p:sp>
        <p:nvSpPr>
          <p:cNvPr id="21" name="TextBox 20"/>
          <p:cNvSpPr txBox="1"/>
          <p:nvPr/>
        </p:nvSpPr>
        <p:spPr>
          <a:xfrm>
            <a:off x="4858789" y="3812829"/>
            <a:ext cx="2493818" cy="1754326"/>
          </a:xfrm>
          <a:prstGeom prst="rect">
            <a:avLst/>
          </a:prstGeom>
          <a:noFill/>
        </p:spPr>
        <p:txBody>
          <a:bodyPr wrap="square" rtlCol="0">
            <a:spAutoFit/>
          </a:bodyPr>
          <a:lstStyle/>
          <a:p>
            <a:r>
              <a:rPr lang="en-GB" dirty="0" smtClean="0"/>
              <a:t>In 1838, Christian Friedrich </a:t>
            </a:r>
            <a:r>
              <a:rPr lang="en-GB" dirty="0" err="1" smtClean="0"/>
              <a:t>Schönbein</a:t>
            </a:r>
            <a:r>
              <a:rPr lang="en-GB" dirty="0" smtClean="0"/>
              <a:t> followed with pioneering work on what were to become fuel cells.</a:t>
            </a:r>
            <a:endParaRPr lang="en-GB" dirty="0"/>
          </a:p>
        </p:txBody>
      </p:sp>
      <p:sp>
        <p:nvSpPr>
          <p:cNvPr id="22" name="TextBox 21"/>
          <p:cNvSpPr txBox="1"/>
          <p:nvPr/>
        </p:nvSpPr>
        <p:spPr>
          <a:xfrm>
            <a:off x="8153213" y="3812829"/>
            <a:ext cx="2589227" cy="1200329"/>
          </a:xfrm>
          <a:prstGeom prst="rect">
            <a:avLst/>
          </a:prstGeom>
          <a:noFill/>
        </p:spPr>
        <p:txBody>
          <a:bodyPr wrap="square" rtlCol="0">
            <a:spAutoFit/>
          </a:bodyPr>
          <a:lstStyle/>
          <a:p>
            <a:r>
              <a:rPr lang="en-GB" dirty="0" smtClean="0"/>
              <a:t>William Grove, a chemist, physicist and lawyer is credited with inventing the first fuel cell in 1839.</a:t>
            </a:r>
            <a:endParaRPr lang="en-GB" dirty="0"/>
          </a:p>
        </p:txBody>
      </p:sp>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689956" y="556953"/>
            <a:ext cx="10831484" cy="369332"/>
          </a:xfrm>
          <a:prstGeom prst="rect">
            <a:avLst/>
          </a:prstGeom>
          <a:noFill/>
        </p:spPr>
        <p:txBody>
          <a:bodyPr wrap="square" rtlCol="0">
            <a:spAutoFit/>
          </a:bodyPr>
          <a:lstStyle/>
          <a:p>
            <a:r>
              <a:rPr lang="en-GB" b="1" dirty="0" smtClean="0"/>
              <a:t>Origins</a:t>
            </a:r>
            <a:endParaRPr lang="en-GB" b="1" dirty="0"/>
          </a:p>
        </p:txBody>
      </p:sp>
      <p:sp>
        <p:nvSpPr>
          <p:cNvPr id="17" name="TextBox 16"/>
          <p:cNvSpPr txBox="1"/>
          <p:nvPr/>
        </p:nvSpPr>
        <p:spPr>
          <a:xfrm>
            <a:off x="689956" y="4729942"/>
            <a:ext cx="9933709" cy="923330"/>
          </a:xfrm>
          <a:prstGeom prst="rect">
            <a:avLst/>
          </a:prstGeom>
          <a:noFill/>
        </p:spPr>
        <p:txBody>
          <a:bodyPr wrap="square" rtlCol="0">
            <a:spAutoFit/>
          </a:bodyPr>
          <a:lstStyle/>
          <a:p>
            <a:r>
              <a:rPr lang="en-GB" dirty="0" smtClean="0"/>
              <a:t>Grove </a:t>
            </a:r>
            <a:r>
              <a:rPr lang="en-GB" dirty="0"/>
              <a:t>conducted a series of experiments with what he termed a gas voltaic battery, which ultimately proved that electric current could be produced from an electrochemical reaction between hydrogen and oxygen over a platinum </a:t>
            </a:r>
            <a:r>
              <a:rPr lang="en-GB" dirty="0" smtClean="0"/>
              <a:t>catalyst.</a:t>
            </a:r>
            <a:endParaRPr lang="en-GB"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1443" y="841372"/>
            <a:ext cx="7324725" cy="3762375"/>
          </a:xfrm>
          <a:prstGeom prst="rect">
            <a:avLst/>
          </a:prstGeom>
        </p:spPr>
      </p:pic>
    </p:spTree>
    <p:extLst>
      <p:ext uri="{BB962C8B-B14F-4D97-AF65-F5344CB8AC3E}">
        <p14:creationId xmlns:p14="http://schemas.microsoft.com/office/powerpoint/2010/main" val="51622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689956" y="556953"/>
            <a:ext cx="10831484" cy="369332"/>
          </a:xfrm>
          <a:prstGeom prst="rect">
            <a:avLst/>
          </a:prstGeom>
          <a:noFill/>
        </p:spPr>
        <p:txBody>
          <a:bodyPr wrap="square" rtlCol="0">
            <a:spAutoFit/>
          </a:bodyPr>
          <a:lstStyle/>
          <a:p>
            <a:r>
              <a:rPr lang="en-GB" b="1" dirty="0" smtClean="0"/>
              <a:t>Origins</a:t>
            </a:r>
            <a:endParaRPr lang="en-GB" b="1" dirty="0"/>
          </a:p>
        </p:txBody>
      </p:sp>
      <p:sp>
        <p:nvSpPr>
          <p:cNvPr id="17" name="TextBox 16"/>
          <p:cNvSpPr txBox="1"/>
          <p:nvPr/>
        </p:nvSpPr>
        <p:spPr>
          <a:xfrm>
            <a:off x="1354974" y="4123113"/>
            <a:ext cx="6791499" cy="1662545"/>
          </a:xfrm>
          <a:prstGeom prst="rect">
            <a:avLst/>
          </a:prstGeom>
          <a:noFill/>
        </p:spPr>
        <p:txBody>
          <a:bodyPr wrap="square" rtlCol="0">
            <a:spAutoFit/>
          </a:bodyPr>
          <a:lstStyle/>
          <a:p>
            <a:r>
              <a:rPr lang="en-GB" dirty="0" smtClean="0"/>
              <a:t>The </a:t>
            </a:r>
            <a:r>
              <a:rPr lang="en-GB" dirty="0"/>
              <a:t>term fuel cell was first used in 1889 by Charles Langer and Ludwig </a:t>
            </a:r>
            <a:r>
              <a:rPr lang="en-GB" dirty="0" err="1"/>
              <a:t>Mond</a:t>
            </a:r>
            <a:r>
              <a:rPr lang="en-GB" dirty="0"/>
              <a:t>, who </a:t>
            </a:r>
            <a:r>
              <a:rPr lang="en-GB" dirty="0" smtClean="0"/>
              <a:t>used coal gas as a fuel. </a:t>
            </a:r>
            <a:r>
              <a:rPr lang="en-GB" dirty="0"/>
              <a:t>Further attempts to convert coal directly into electricity were made in the early twentieth century but the technology generally remained obscure.</a:t>
            </a:r>
          </a:p>
          <a:p>
            <a:endParaRPr lang="en-GB" sz="900"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4663" y="1226647"/>
            <a:ext cx="2135643" cy="2464204"/>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20528" y="1226647"/>
            <a:ext cx="1685925" cy="2714625"/>
          </a:xfrm>
          <a:prstGeom prst="rect">
            <a:avLst/>
          </a:prstGeom>
        </p:spPr>
      </p:pic>
    </p:spTree>
    <p:extLst>
      <p:ext uri="{BB962C8B-B14F-4D97-AF65-F5344CB8AC3E}">
        <p14:creationId xmlns:p14="http://schemas.microsoft.com/office/powerpoint/2010/main" val="407699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333948" y="645036"/>
            <a:ext cx="3084021" cy="5278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59133" y="38207"/>
            <a:ext cx="10831484" cy="369332"/>
          </a:xfrm>
          <a:prstGeom prst="rect">
            <a:avLst/>
          </a:prstGeom>
          <a:noFill/>
        </p:spPr>
        <p:txBody>
          <a:bodyPr wrap="square" rtlCol="0">
            <a:spAutoFit/>
          </a:bodyPr>
          <a:lstStyle/>
          <a:p>
            <a:r>
              <a:rPr lang="en-GB" b="1" dirty="0" smtClean="0"/>
              <a:t>Origins</a:t>
            </a:r>
            <a:endParaRPr lang="en-GB" b="1" dirty="0"/>
          </a:p>
        </p:txBody>
      </p:sp>
      <p:sp>
        <p:nvSpPr>
          <p:cNvPr id="18" name="TextBox 17"/>
          <p:cNvSpPr txBox="1"/>
          <p:nvPr/>
        </p:nvSpPr>
        <p:spPr>
          <a:xfrm>
            <a:off x="4653607" y="3040159"/>
            <a:ext cx="4422371" cy="2308324"/>
          </a:xfrm>
          <a:prstGeom prst="rect">
            <a:avLst/>
          </a:prstGeom>
          <a:noFill/>
        </p:spPr>
        <p:txBody>
          <a:bodyPr wrap="square" rtlCol="0">
            <a:spAutoFit/>
          </a:bodyPr>
          <a:lstStyle/>
          <a:p>
            <a:r>
              <a:rPr lang="en-GB" dirty="0" smtClean="0"/>
              <a:t>At </a:t>
            </a:r>
            <a:r>
              <a:rPr lang="en-GB" dirty="0"/>
              <a:t>around the same time, Harry Karl </a:t>
            </a:r>
            <a:r>
              <a:rPr lang="en-GB" dirty="0" err="1"/>
              <a:t>Ihrig</a:t>
            </a:r>
            <a:r>
              <a:rPr lang="en-GB" dirty="0"/>
              <a:t> fitted a modified 15 kW Bacon cell to an Allis-Chalmers agricultural tractor. Allis-Chalmers, in partnership with the US Air Force, subsequently developed a number of fuel cell powered vehicles including a forklift truck, a golf cart and a submersible vessel.</a:t>
            </a:r>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8748" y="3609647"/>
            <a:ext cx="2438400" cy="1876425"/>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58596" y="407539"/>
            <a:ext cx="3192087" cy="2015836"/>
          </a:xfrm>
          <a:prstGeom prst="rect">
            <a:avLst/>
          </a:prstGeom>
        </p:spPr>
      </p:pic>
      <p:sp>
        <p:nvSpPr>
          <p:cNvPr id="21" name="TextBox 20"/>
          <p:cNvSpPr txBox="1"/>
          <p:nvPr/>
        </p:nvSpPr>
        <p:spPr>
          <a:xfrm>
            <a:off x="491889" y="715931"/>
            <a:ext cx="2926080" cy="2585323"/>
          </a:xfrm>
          <a:prstGeom prst="rect">
            <a:avLst/>
          </a:prstGeom>
          <a:noFill/>
        </p:spPr>
        <p:txBody>
          <a:bodyPr wrap="square" rtlCol="0">
            <a:spAutoFit/>
          </a:bodyPr>
          <a:lstStyle/>
          <a:p>
            <a:r>
              <a:rPr lang="en-GB" dirty="0"/>
              <a:t>In 1932, Cambridge engineering professor Francis Bacon modified </a:t>
            </a:r>
            <a:r>
              <a:rPr lang="en-GB" dirty="0" err="1"/>
              <a:t>Mond's</a:t>
            </a:r>
            <a:r>
              <a:rPr lang="en-GB" dirty="0"/>
              <a:t> and Langer's equipment to develop the first AFC but it was not until 1959 that Bacon demonstrated a practical 5 kW fuel cell system.</a:t>
            </a:r>
          </a:p>
        </p:txBody>
      </p:sp>
      <p:sp>
        <p:nvSpPr>
          <p:cNvPr id="22" name="Curved Up Arrow 21"/>
          <p:cNvSpPr/>
          <p:nvPr/>
        </p:nvSpPr>
        <p:spPr>
          <a:xfrm rot="14540608">
            <a:off x="7763326" y="1855201"/>
            <a:ext cx="2471148" cy="12654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2983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23486" y="974736"/>
            <a:ext cx="1367278" cy="3464172"/>
          </a:xfrm>
          <a:prstGeom prst="rect">
            <a:avLst/>
          </a:prstGeom>
        </p:spPr>
      </p:pic>
      <p:sp>
        <p:nvSpPr>
          <p:cNvPr id="16" name="TextBox 15"/>
          <p:cNvSpPr txBox="1"/>
          <p:nvPr/>
        </p:nvSpPr>
        <p:spPr>
          <a:xfrm>
            <a:off x="581891" y="773084"/>
            <a:ext cx="7182196" cy="369332"/>
          </a:xfrm>
          <a:prstGeom prst="rect">
            <a:avLst/>
          </a:prstGeom>
          <a:noFill/>
        </p:spPr>
        <p:txBody>
          <a:bodyPr wrap="square" rtlCol="0">
            <a:spAutoFit/>
          </a:bodyPr>
          <a:lstStyle/>
          <a:p>
            <a:r>
              <a:rPr lang="en-GB" b="1" dirty="0" smtClean="0"/>
              <a:t>The Space Programme</a:t>
            </a:r>
            <a:endParaRPr lang="en-GB" b="1" dirty="0"/>
          </a:p>
        </p:txBody>
      </p:sp>
      <p:sp>
        <p:nvSpPr>
          <p:cNvPr id="18" name="TextBox 17"/>
          <p:cNvSpPr txBox="1"/>
          <p:nvPr/>
        </p:nvSpPr>
        <p:spPr>
          <a:xfrm>
            <a:off x="5405120" y="2144375"/>
            <a:ext cx="2130254" cy="4185761"/>
          </a:xfrm>
          <a:prstGeom prst="rect">
            <a:avLst/>
          </a:prstGeom>
          <a:noFill/>
        </p:spPr>
        <p:txBody>
          <a:bodyPr wrap="square" rtlCol="0">
            <a:spAutoFit/>
          </a:bodyPr>
          <a:lstStyle/>
          <a:p>
            <a:r>
              <a:rPr lang="en-GB" sz="1400" dirty="0"/>
              <a:t>In the late 1950s and early 1960s NASA, in collaboration with industrial partners, began developing fuel cell generators for manned space missions. The first PEMFC unit was one result of this, with Willard Thomas Grubb at General Electric (GE) credited with the invention. Another GE researcher, Leonard </a:t>
            </a:r>
            <a:r>
              <a:rPr lang="en-GB" sz="1400" dirty="0" err="1"/>
              <a:t>Niedrach</a:t>
            </a:r>
            <a:r>
              <a:rPr lang="en-GB" sz="1400" dirty="0"/>
              <a:t>, refined Grubb's PEMFC by using platinum as a catalyst on the membranes. </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90764" y="87086"/>
            <a:ext cx="2352927" cy="1956463"/>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1891" y="4438997"/>
            <a:ext cx="1073252" cy="1705278"/>
          </a:xfrm>
          <a:prstGeom prst="rect">
            <a:avLst/>
          </a:prstGeom>
        </p:spPr>
      </p:pic>
      <p:sp>
        <p:nvSpPr>
          <p:cNvPr id="21" name="Rectangle 20"/>
          <p:cNvSpPr/>
          <p:nvPr/>
        </p:nvSpPr>
        <p:spPr>
          <a:xfrm>
            <a:off x="7764087" y="3384785"/>
            <a:ext cx="3890356" cy="1815882"/>
          </a:xfrm>
          <a:prstGeom prst="rect">
            <a:avLst/>
          </a:prstGeom>
        </p:spPr>
        <p:txBody>
          <a:bodyPr wrap="square">
            <a:spAutoFit/>
          </a:bodyPr>
          <a:lstStyle/>
          <a:p>
            <a:r>
              <a:rPr lang="en-GB" sz="1400" dirty="0"/>
              <a:t>In this image, engineers test the RL-10 engine in NASA Lewis (now Glenn) Research </a:t>
            </a:r>
            <a:r>
              <a:rPr lang="en-GB" sz="1400" dirty="0" smtClean="0"/>
              <a:t>Centre's </a:t>
            </a:r>
            <a:r>
              <a:rPr lang="en-GB" sz="1400" dirty="0"/>
              <a:t>Propulsion Systems Laboratory. Developed by Pratt &amp; Whitney, the engine was designed to power the Centaur second-stage rocket. Centaur was responsible for sending the Surveyor spacecraft on its mission to land on the moon and to explore the surface in the early stages of the Apollo Program.</a:t>
            </a:r>
          </a:p>
        </p:txBody>
      </p:sp>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68953" y="210347"/>
            <a:ext cx="4064000" cy="3048000"/>
          </a:xfrm>
          <a:prstGeom prst="rect">
            <a:avLst/>
          </a:prstGeom>
        </p:spPr>
      </p:pic>
      <p:sp>
        <p:nvSpPr>
          <p:cNvPr id="23" name="Rectangle 22"/>
          <p:cNvSpPr/>
          <p:nvPr/>
        </p:nvSpPr>
        <p:spPr>
          <a:xfrm>
            <a:off x="350045" y="1344156"/>
            <a:ext cx="3568931" cy="2893100"/>
          </a:xfrm>
          <a:prstGeom prst="rect">
            <a:avLst/>
          </a:prstGeom>
        </p:spPr>
        <p:txBody>
          <a:bodyPr wrap="square">
            <a:spAutoFit/>
          </a:bodyPr>
          <a:lstStyle/>
          <a:p>
            <a:r>
              <a:rPr lang="en-GB" sz="1400" dirty="0"/>
              <a:t>In 1957, almost one year before Congress created NASA, the Air Force studied an exhaustive proposal from General Dynamics/Astronautics Corp. to develop a new space booster that could give the U.S., in the shortest possible time, a means of orbiting heavy payloads. That vehicle was to become Centaur, a high-energy second stage with a new propulsion system using liquid hydrogen. Mixed with liquid oxygen, this new fuel afforded the promise of boosting payloads as great as 8,500 pounds.</a:t>
            </a:r>
          </a:p>
        </p:txBody>
      </p:sp>
    </p:spTree>
    <p:extLst>
      <p:ext uri="{BB962C8B-B14F-4D97-AF65-F5344CB8AC3E}">
        <p14:creationId xmlns:p14="http://schemas.microsoft.com/office/powerpoint/2010/main" val="335107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581891" y="773084"/>
            <a:ext cx="7182196" cy="369332"/>
          </a:xfrm>
          <a:prstGeom prst="rect">
            <a:avLst/>
          </a:prstGeom>
          <a:noFill/>
        </p:spPr>
        <p:txBody>
          <a:bodyPr wrap="square" rtlCol="0">
            <a:spAutoFit/>
          </a:bodyPr>
          <a:lstStyle/>
          <a:p>
            <a:r>
              <a:rPr lang="en-GB" b="1" dirty="0" smtClean="0"/>
              <a:t>The Space Programme</a:t>
            </a:r>
            <a:endParaRPr lang="en-GB" b="1" dirty="0"/>
          </a:p>
        </p:txBody>
      </p:sp>
      <p:sp>
        <p:nvSpPr>
          <p:cNvPr id="17" name="TextBox 16"/>
          <p:cNvSpPr txBox="1"/>
          <p:nvPr/>
        </p:nvSpPr>
        <p:spPr>
          <a:xfrm>
            <a:off x="2119746" y="2422827"/>
            <a:ext cx="6309360" cy="1384995"/>
          </a:xfrm>
          <a:prstGeom prst="rect">
            <a:avLst/>
          </a:prstGeom>
          <a:noFill/>
        </p:spPr>
        <p:txBody>
          <a:bodyPr wrap="square" rtlCol="0">
            <a:spAutoFit/>
          </a:bodyPr>
          <a:lstStyle/>
          <a:p>
            <a:r>
              <a:rPr lang="en-GB" sz="1400" dirty="0" smtClean="0"/>
              <a:t>The </a:t>
            </a:r>
            <a:r>
              <a:rPr lang="en-GB" sz="1400" dirty="0"/>
              <a:t>Grubb-</a:t>
            </a:r>
            <a:r>
              <a:rPr lang="en-GB" sz="1400" dirty="0" err="1"/>
              <a:t>Niedrach</a:t>
            </a:r>
            <a:r>
              <a:rPr lang="en-GB" sz="1400" dirty="0"/>
              <a:t> fuel cell was further developed in cooperation with NASA, and was used in the Gemini space programme of the mid-1960s.</a:t>
            </a:r>
          </a:p>
          <a:p>
            <a:r>
              <a:rPr lang="en-GB" sz="1400" dirty="0"/>
              <a:t>International Fuel Cells (IFC, later UTC Power) developed a 1.5 kW AFC for use in the Apollo space missions. The fuel cell provided electrical power as well as drinking water for the astronauts for the duration of their mission. IFC subsequently developed a 12 kW AFC, used to provide </a:t>
            </a:r>
            <a:r>
              <a:rPr lang="en-GB" sz="1400" dirty="0" err="1"/>
              <a:t>onboard</a:t>
            </a:r>
            <a:r>
              <a:rPr lang="en-GB" sz="1400" dirty="0"/>
              <a:t> power on all space shuttle flights</a:t>
            </a:r>
            <a:r>
              <a:rPr lang="en-GB" sz="1400" dirty="0" smtClean="0"/>
              <a:t>.</a:t>
            </a:r>
            <a:endParaRPr lang="en-GB" sz="1400"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91203" y="1100000"/>
            <a:ext cx="1352550" cy="1343025"/>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42232" y="164184"/>
            <a:ext cx="2352927" cy="1956463"/>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4553" y="3516284"/>
            <a:ext cx="1073252" cy="1705278"/>
          </a:xfrm>
          <a:prstGeom prst="rect">
            <a:avLst/>
          </a:prstGeom>
        </p:spPr>
      </p:pic>
    </p:spTree>
    <p:extLst>
      <p:ext uri="{BB962C8B-B14F-4D97-AF65-F5344CB8AC3E}">
        <p14:creationId xmlns:p14="http://schemas.microsoft.com/office/powerpoint/2010/main" val="20829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581891" y="773084"/>
            <a:ext cx="7182196" cy="369332"/>
          </a:xfrm>
          <a:prstGeom prst="rect">
            <a:avLst/>
          </a:prstGeom>
          <a:noFill/>
        </p:spPr>
        <p:txBody>
          <a:bodyPr wrap="square" rtlCol="0">
            <a:spAutoFit/>
          </a:bodyPr>
          <a:lstStyle/>
          <a:p>
            <a:r>
              <a:rPr lang="en-GB" b="1" dirty="0" smtClean="0"/>
              <a:t>The Space Programme</a:t>
            </a:r>
            <a:endParaRPr lang="en-GB" b="1" dirty="0"/>
          </a:p>
        </p:txBody>
      </p:sp>
      <p:sp>
        <p:nvSpPr>
          <p:cNvPr id="17" name="TextBox 16"/>
          <p:cNvSpPr txBox="1"/>
          <p:nvPr/>
        </p:nvSpPr>
        <p:spPr>
          <a:xfrm>
            <a:off x="3025833" y="2516312"/>
            <a:ext cx="3948545" cy="1600438"/>
          </a:xfrm>
          <a:prstGeom prst="rect">
            <a:avLst/>
          </a:prstGeom>
          <a:noFill/>
        </p:spPr>
        <p:txBody>
          <a:bodyPr wrap="square" rtlCol="0">
            <a:spAutoFit/>
          </a:bodyPr>
          <a:lstStyle/>
          <a:p>
            <a:r>
              <a:rPr lang="en-GB" sz="1400" dirty="0" smtClean="0"/>
              <a:t>While </a:t>
            </a:r>
            <a:r>
              <a:rPr lang="en-GB" sz="1400" dirty="0"/>
              <a:t>research was continuing on fuel cells in the West, in the Soviet </a:t>
            </a:r>
            <a:r>
              <a:rPr lang="en-GB" sz="1400" dirty="0" smtClean="0"/>
              <a:t>Union* </a:t>
            </a:r>
            <a:r>
              <a:rPr lang="en-GB" sz="1400" dirty="0"/>
              <a:t>fuel cells were being developed for military applications. Although much of this early work is still secret, it did result in fuel cells being used to provide </a:t>
            </a:r>
            <a:r>
              <a:rPr lang="en-GB" sz="1400" dirty="0" err="1"/>
              <a:t>onboard</a:t>
            </a:r>
            <a:r>
              <a:rPr lang="en-GB" sz="1400" dirty="0"/>
              <a:t> power to a submarine and later to the Soviet manned space programme.</a:t>
            </a: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4553" y="3516284"/>
            <a:ext cx="1073252" cy="1705278"/>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4086" y="957750"/>
            <a:ext cx="1314450" cy="1333500"/>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8293721">
            <a:off x="7083048" y="4700479"/>
            <a:ext cx="1362075" cy="1362075"/>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1221174">
            <a:off x="1445886" y="1416247"/>
            <a:ext cx="1958785" cy="126668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67364" y="4542452"/>
            <a:ext cx="2288519" cy="747583"/>
          </a:xfrm>
          <a:prstGeom prst="rect">
            <a:avLst/>
          </a:prstGeom>
        </p:spPr>
      </p:pic>
      <p:sp>
        <p:nvSpPr>
          <p:cNvPr id="23" name="TextBox 22"/>
          <p:cNvSpPr txBox="1"/>
          <p:nvPr/>
        </p:nvSpPr>
        <p:spPr>
          <a:xfrm>
            <a:off x="9556866" y="115276"/>
            <a:ext cx="1546167" cy="276999"/>
          </a:xfrm>
          <a:prstGeom prst="rect">
            <a:avLst/>
          </a:prstGeom>
          <a:noFill/>
        </p:spPr>
        <p:txBody>
          <a:bodyPr wrap="square" rtlCol="0">
            <a:spAutoFit/>
          </a:bodyPr>
          <a:lstStyle/>
          <a:p>
            <a:r>
              <a:rPr lang="en-GB" sz="1200" dirty="0" smtClean="0"/>
              <a:t>* Dissolved in 1991</a:t>
            </a:r>
            <a:endParaRPr lang="en-GB" sz="1200" dirty="0"/>
          </a:p>
        </p:txBody>
      </p:sp>
    </p:spTree>
    <p:extLst>
      <p:ext uri="{BB962C8B-B14F-4D97-AF65-F5344CB8AC3E}">
        <p14:creationId xmlns:p14="http://schemas.microsoft.com/office/powerpoint/2010/main" val="35346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0" presetClass="path" presetSubtype="0" accel="50000" decel="50000" fill="hold" nodeType="afterEffect">
                                  <p:stCondLst>
                                    <p:cond delay="0"/>
                                  </p:stCondLst>
                                  <p:childTnLst>
                                    <p:animMotion origin="layout" path="M -0.37643 0.29004 L -0.37643 0.29027 C -0.36432 0.29166 -0.36589 0.29213 -0.35143 0.29004 C -0.35052 0.29004 -0.35 0.28912 -0.34935 0.28889 C -0.34753 0.28796 -0.3457 0.28727 -0.34375 0.28657 C -0.34284 0.28611 -0.34193 0.28564 -0.34102 0.28518 L -0.33763 0.28402 C -0.33581 0.2824 -0.33412 0.28032 -0.33229 0.27916 L -0.32826 0.27685 C -0.32734 0.27639 -0.32669 0.27569 -0.32604 0.27546 L -0.32279 0.2743 C -0.31914 0.26782 -0.32448 0.27685 -0.31849 0.26944 C -0.31784 0.26852 -0.31732 0.26689 -0.31667 0.26597 C -0.31563 0.26481 -0.31471 0.26435 -0.31393 0.26342 C -0.30912 0.25833 -0.31315 0.26064 -0.30846 0.25856 C -0.30781 0.25787 -0.30755 0.25671 -0.3069 0.25625 C -0.30612 0.25532 -0.30508 0.25555 -0.30417 0.25486 C -0.30326 0.25439 -0.30234 0.25347 -0.30143 0.25254 C -0.30013 0.25092 -0.29896 0.24861 -0.2974 0.24768 C -0.29675 0.24722 -0.29609 0.24699 -0.29544 0.24652 C -0.29479 0.24583 -0.29401 0.24467 -0.29336 0.24398 C -0.29245 0.24328 -0.29154 0.24328 -0.29063 0.24282 C -0.28997 0.24213 -0.28932 0.2412 -0.28867 0.24051 C -0.28763 0.23958 -0.28685 0.23889 -0.28581 0.23796 C -0.28529 0.23727 -0.28503 0.23611 -0.28451 0.23564 C -0.28333 0.23449 -0.28216 0.23402 -0.28099 0.2331 C -0.27565 0.22338 -0.28268 0.23472 -0.2763 0.22824 C -0.27539 0.22754 -0.275 0.22569 -0.27435 0.22477 C -0.27435 0.225 -0.26914 0.21852 -0.2681 0.21736 C -0.26745 0.21666 -0.2668 0.21597 -0.26615 0.21504 C -0.26576 0.21412 -0.26537 0.21319 -0.26484 0.2125 C -0.26406 0.2118 -0.26341 0.2118 -0.26276 0.21134 C -0.26224 0.21018 -0.26185 0.20879 -0.26146 0.20764 C -0.26081 0.20671 -0.2599 0.20602 -0.25925 0.20532 C -0.25846 0.20416 -0.25742 0.20301 -0.25651 0.20162 C -0.25586 0.20023 -0.25521 0.19814 -0.25456 0.19676 C -0.25391 0.19583 -0.25313 0.19537 -0.25247 0.19444 C -0.25182 0.19328 -0.25117 0.19189 -0.25052 0.19074 C -0.24987 0.18981 -0.24896 0.18935 -0.24831 0.18819 C -0.24271 0.17939 -0.24831 0.18657 -0.24362 0.18102 C -0.24219 0.17754 -0.24206 0.17662 -0.24011 0.17384 C -0.23945 0.17291 -0.2388 0.17222 -0.23802 0.17129 C -0.23776 0.17014 -0.23724 0.16875 -0.23672 0.16759 C -0.23607 0.16597 -0.23477 0.16481 -0.23412 0.16296 C -0.23229 0.15833 -0.2332 0.16018 -0.23125 0.15671 C -0.22917 0.1493 -0.23047 0.15347 -0.22721 0.14467 C -0.22682 0.14352 -0.2263 0.14213 -0.22578 0.14097 C -0.22513 0.13935 -0.22435 0.13796 -0.22383 0.13611 C -0.22318 0.13472 -0.22292 0.13287 -0.22253 0.13125 C -0.22162 0.12893 -0.22057 0.12639 -0.21966 0.12407 C -0.21927 0.12291 -0.21862 0.12176 -0.21836 0.12037 C -0.21823 0.11921 -0.21797 0.11782 -0.21758 0.11689 C -0.21524 0.11041 -0.21471 0.11551 -0.21302 0.10578 C -0.21263 0.10463 -0.21263 0.10324 -0.21237 0.10231 C -0.21146 0.10046 -0.20964 0.09745 -0.20964 0.09768 C -0.20833 0.09097 -0.20964 0.09629 -0.20677 0.09004 C -0.20638 0.08912 -0.20586 0.0875 -0.20534 0.08657 C -0.20469 0.08472 -0.20352 0.08333 -0.20274 0.08171 C -0.20221 0.08078 -0.20156 0.08009 -0.20143 0.07916 C -0.19818 0.07106 -0.19974 0.07407 -0.19714 0.06944 C -0.19583 0.0625 -0.19753 0.06898 -0.19453 0.06342 C -0.19388 0.0625 -0.19362 0.06088 -0.19323 0.05995 C -0.19219 0.0581 -0.19128 0.05671 -0.1905 0.05509 L -0.18763 0.05023 C -0.18724 0.0493 -0.18659 0.04861 -0.18633 0.04768 C -0.18425 0.04213 -0.18555 0.04514 -0.18216 0.03935 L -0.17943 0.03449 C -0.17826 0.03287 -0.17656 0.03171 -0.17552 0.02963 C -0.17344 0.02592 -0.17474 0.02731 -0.17136 0.02592 C -0.16732 0.02245 -0.16966 0.02407 -0.16445 0.02106 C -0.16185 0.01944 -0.16094 0.01875 -0.15768 0.01875 L -0.05742 0.0162 L -0.0207 0.01504 C -0.01302 0.01551 0.00065 0.00301 0.00247 0.0162 C 0.01029 0.06828 0.00325 0.12361 0.00325 0.17731 C 0.00325 0.22824 0.00286 0.27916 0.00247 0.33009 C 0.00156 0.42754 0.00195 0.29953 0.00195 0.35185 L 0.00325 0.33495 " pathEditMode="relative" rAng="0" ptsTypes="AAAAAAAAAAAAAAAAAAAAAAAAAAAAAAAAAAAAAAAAAAAAAAAAAAAAAAAAAAAAAAAAAAAAAAAAAAAAAA">
                                      <p:cBhvr>
                                        <p:cTn id="12" dur="5000" fill="hold"/>
                                        <p:tgtEl>
                                          <p:spTgt spid="22"/>
                                        </p:tgtEl>
                                        <p:attrNameLst>
                                          <p:attrName>ppt_x</p:attrName>
                                          <p:attrName>ppt_y</p:attrName>
                                        </p:attrNameLst>
                                      </p:cBhvr>
                                      <p:rCtr x="19128" y="-10116"/>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0.12162 0.1875 L -0.12162 0.1875 C -0.12005 0.18542 -0.11849 0.18311 -0.1168 0.18125 C -0.11615 0.18056 -0.11537 0.18079 -0.11471 0.17986 C -0.10899 0.17269 -0.11458 0.17662 -0.1099 0.17385 C -0.10938 0.17292 -0.10899 0.17199 -0.10846 0.1713 C -0.10781 0.17061 -0.1069 0.17107 -0.10638 0.17014 C -0.10586 0.16922 -0.10612 0.16736 -0.10573 0.16644 C -0.10521 0.16528 -0.10417 0.16505 -0.10365 0.16389 C -0.10274 0.1625 -0.10234 0.16042 -0.10156 0.15903 C -0.10026 0.15649 -0.09844 0.1544 -0.0974 0.15162 C -0.09688 0.15024 -0.09662 0.14885 -0.09596 0.14792 C -0.09531 0.14676 -0.09453 0.1463 -0.09388 0.14537 C -0.08893 0.13843 -0.09688 0.14815 -0.09037 0.14051 C -0.08711 0.13149 -0.08906 0.13426 -0.0849 0.13056 C -0.08438 0.12894 -0.08399 0.12709 -0.08346 0.1257 C -0.08255 0.12315 -0.08034 0.1213 -0.0793 0.11945 C -0.07865 0.11852 -0.07852 0.1169 -0.07787 0.11574 C -0.07734 0.11482 -0.07643 0.11412 -0.07578 0.1132 C -0.075 0.11227 -0.07448 0.11065 -0.0737 0.10949 C -0.07305 0.10857 -0.07227 0.10811 -0.07162 0.10718 C -0.07044 0.1051 -0.06953 0.10278 -0.06823 0.10093 C -0.06719 0.09977 -0.06628 0.09861 -0.06537 0.09723 C -0.05742 0.08519 -0.06836 0.10116 -0.06198 0.08982 C -0.06107 0.08843 -0.06003 0.0875 -0.05912 0.08611 C -0.05768 0.0838 -0.05651 0.08079 -0.05495 0.07871 C -0.05404 0.07755 -0.053 0.07639 -0.05221 0.075 C -0.05091 0.07315 -0.05013 0.07037 -0.0487 0.06875 L -0.04245 0.06135 C -0.0418 0.06065 -0.04102 0.05996 -0.04037 0.05903 C -0.03984 0.05811 -0.03945 0.05718 -0.03893 0.05649 C -0.03763 0.05463 -0.03594 0.05371 -0.03477 0.05162 C -0.03386 0.04977 -0.03307 0.04792 -0.03203 0.04653 C -0.03138 0.04584 -0.03073 0.04491 -0.02995 0.04422 C -0.02904 0.04329 -0.028 0.0426 -0.02721 0.04167 C -0.02656 0.04098 -0.0263 0.03982 -0.02578 0.03912 C -0.01992 0.03287 -0.02149 0.03658 -0.01745 0.03056 C -0.01667 0.0294 -0.01615 0.02801 -0.01537 0.02686 C -0.01471 0.02593 -0.0138 0.02547 -0.01328 0.02431 C -0.01224 0.02246 -0.01146 0.02014 -0.01055 0.01829 C -0.00938 0.01598 -0.00794 0.01436 -0.00703 0.01204 C -0.00651 0.01088 -0.00625 0.00926 -0.0056 0.00834 C -0.00482 0.00695 -0.00378 0.00579 -0.00287 0.00463 C -0.00261 0.00348 -0.00261 0.00186 -0.00221 0.00093 C -0.00169 7.40741E-7 -8.67362E-19 -0.00023 -8.67362E-19 -0.00023 " pathEditMode="relative" ptsTypes="AAAAAAAAAAAAAAAAAAAAAAAAAAAAAAAAAAAAAAAAAAAAA">
                                      <p:cBhvr>
                                        <p:cTn id="15" dur="2000" fill="hold"/>
                                        <p:tgtEl>
                                          <p:spTgt spid="20"/>
                                        </p:tgtEl>
                                        <p:attrNameLst>
                                          <p:attrName>ppt_x</p:attrName>
                                          <p:attrName>ppt_y</p:attrName>
                                        </p:attrNameLst>
                                      </p:cBhvr>
                                    </p:animMotion>
                                  </p:childTnLst>
                                </p:cTn>
                              </p:par>
                            </p:childTnLst>
                          </p:cTn>
                        </p:par>
                        <p:par>
                          <p:cTn id="16" fill="hold">
                            <p:stCondLst>
                              <p:cond delay="8000"/>
                            </p:stCondLst>
                            <p:childTnLst>
                              <p:par>
                                <p:cTn id="17" presetID="26"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80">
                                          <p:stCondLst>
                                            <p:cond delay="0"/>
                                          </p:stCondLst>
                                        </p:cTn>
                                        <p:tgtEl>
                                          <p:spTgt spid="19"/>
                                        </p:tgtEl>
                                      </p:cBhvr>
                                    </p:animEffect>
                                    <p:anim calcmode="lin" valueType="num">
                                      <p:cBhvr>
                                        <p:cTn id="2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5" dur="26">
                                          <p:stCondLst>
                                            <p:cond delay="650"/>
                                          </p:stCondLst>
                                        </p:cTn>
                                        <p:tgtEl>
                                          <p:spTgt spid="19"/>
                                        </p:tgtEl>
                                      </p:cBhvr>
                                      <p:to x="100000" y="60000"/>
                                    </p:animScale>
                                    <p:animScale>
                                      <p:cBhvr>
                                        <p:cTn id="26" dur="166" decel="50000">
                                          <p:stCondLst>
                                            <p:cond delay="676"/>
                                          </p:stCondLst>
                                        </p:cTn>
                                        <p:tgtEl>
                                          <p:spTgt spid="19"/>
                                        </p:tgtEl>
                                      </p:cBhvr>
                                      <p:to x="100000" y="100000"/>
                                    </p:animScale>
                                    <p:animScale>
                                      <p:cBhvr>
                                        <p:cTn id="27" dur="26">
                                          <p:stCondLst>
                                            <p:cond delay="1312"/>
                                          </p:stCondLst>
                                        </p:cTn>
                                        <p:tgtEl>
                                          <p:spTgt spid="19"/>
                                        </p:tgtEl>
                                      </p:cBhvr>
                                      <p:to x="100000" y="80000"/>
                                    </p:animScale>
                                    <p:animScale>
                                      <p:cBhvr>
                                        <p:cTn id="28" dur="166" decel="50000">
                                          <p:stCondLst>
                                            <p:cond delay="1338"/>
                                          </p:stCondLst>
                                        </p:cTn>
                                        <p:tgtEl>
                                          <p:spTgt spid="19"/>
                                        </p:tgtEl>
                                      </p:cBhvr>
                                      <p:to x="100000" y="100000"/>
                                    </p:animScale>
                                    <p:animScale>
                                      <p:cBhvr>
                                        <p:cTn id="29" dur="26">
                                          <p:stCondLst>
                                            <p:cond delay="1642"/>
                                          </p:stCondLst>
                                        </p:cTn>
                                        <p:tgtEl>
                                          <p:spTgt spid="19"/>
                                        </p:tgtEl>
                                      </p:cBhvr>
                                      <p:to x="100000" y="90000"/>
                                    </p:animScale>
                                    <p:animScale>
                                      <p:cBhvr>
                                        <p:cTn id="30" dur="166" decel="50000">
                                          <p:stCondLst>
                                            <p:cond delay="1668"/>
                                          </p:stCondLst>
                                        </p:cTn>
                                        <p:tgtEl>
                                          <p:spTgt spid="19"/>
                                        </p:tgtEl>
                                      </p:cBhvr>
                                      <p:to x="100000" y="100000"/>
                                    </p:animScale>
                                    <p:animScale>
                                      <p:cBhvr>
                                        <p:cTn id="31" dur="26">
                                          <p:stCondLst>
                                            <p:cond delay="1808"/>
                                          </p:stCondLst>
                                        </p:cTn>
                                        <p:tgtEl>
                                          <p:spTgt spid="19"/>
                                        </p:tgtEl>
                                      </p:cBhvr>
                                      <p:to x="100000" y="95000"/>
                                    </p:animScale>
                                    <p:animScale>
                                      <p:cBhvr>
                                        <p:cTn id="32"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756458" y="723207"/>
            <a:ext cx="11288684" cy="369332"/>
          </a:xfrm>
          <a:prstGeom prst="rect">
            <a:avLst/>
          </a:prstGeom>
          <a:noFill/>
        </p:spPr>
        <p:txBody>
          <a:bodyPr wrap="square" rtlCol="0">
            <a:spAutoFit/>
          </a:bodyPr>
          <a:lstStyle/>
          <a:p>
            <a:r>
              <a:rPr lang="en-GB" b="1" dirty="0" smtClean="0"/>
              <a:t>1970s</a:t>
            </a:r>
            <a:endParaRPr lang="en-GB" b="1" dirty="0"/>
          </a:p>
        </p:txBody>
      </p:sp>
      <p:sp>
        <p:nvSpPr>
          <p:cNvPr id="17" name="TextBox 16"/>
          <p:cNvSpPr txBox="1"/>
          <p:nvPr/>
        </p:nvSpPr>
        <p:spPr>
          <a:xfrm>
            <a:off x="864525" y="1271847"/>
            <a:ext cx="2219497" cy="3754874"/>
          </a:xfrm>
          <a:prstGeom prst="rect">
            <a:avLst/>
          </a:prstGeom>
          <a:noFill/>
        </p:spPr>
        <p:txBody>
          <a:bodyPr wrap="square" rtlCol="0">
            <a:spAutoFit/>
          </a:bodyPr>
          <a:lstStyle/>
          <a:p>
            <a:r>
              <a:rPr lang="en-GB" sz="1400" dirty="0"/>
              <a:t>The 1970s saw the emergence of increasing environmental awareness amongst governments, </a:t>
            </a:r>
            <a:r>
              <a:rPr lang="en-GB" sz="1400" dirty="0" smtClean="0"/>
              <a:t>businesses and </a:t>
            </a:r>
            <a:r>
              <a:rPr lang="en-GB" sz="1400" dirty="0"/>
              <a:t>individuals. Prompted by concerns over air pollution, clean air legislation was passed in the United States and Europe. This ultimately mandated the reduction of harmful vehicle exhaust gases and was eventually adopted in many countries around the </a:t>
            </a:r>
            <a:r>
              <a:rPr lang="en-GB" sz="1400" dirty="0" smtClean="0"/>
              <a:t>world.</a:t>
            </a:r>
            <a:endParaRPr lang="en-GB" sz="1400" dirty="0"/>
          </a:p>
        </p:txBody>
      </p:sp>
      <p:sp>
        <p:nvSpPr>
          <p:cNvPr id="18" name="TextBox 17"/>
          <p:cNvSpPr txBox="1"/>
          <p:nvPr/>
        </p:nvSpPr>
        <p:spPr>
          <a:xfrm>
            <a:off x="7173884" y="523704"/>
            <a:ext cx="2144684" cy="3754874"/>
          </a:xfrm>
          <a:prstGeom prst="rect">
            <a:avLst/>
          </a:prstGeom>
          <a:noFill/>
        </p:spPr>
        <p:txBody>
          <a:bodyPr wrap="square" rtlCol="0">
            <a:spAutoFit/>
          </a:bodyPr>
          <a:lstStyle/>
          <a:p>
            <a:r>
              <a:rPr lang="en-GB" sz="1400" dirty="0" smtClean="0"/>
              <a:t>The </a:t>
            </a:r>
            <a:r>
              <a:rPr lang="en-GB" sz="1400" dirty="0"/>
              <a:t>1970s was also the era of the OPEC oil embargoes, which led governments, businesses and consumers to embrace the concept of energy efficiency. Clean air and energy efficiency were to become two of the principal drivers for fuel cell adoption in subsequent decades, in addition to the more recent concerns about climate change and energy security.</a:t>
            </a:r>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12409" y="1292042"/>
            <a:ext cx="2316709" cy="2041296"/>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47310" y="3952062"/>
            <a:ext cx="1700400" cy="1268331"/>
          </a:xfrm>
          <a:prstGeom prst="rect">
            <a:avLst/>
          </a:prstGeom>
        </p:spPr>
      </p:pic>
    </p:spTree>
    <p:extLst>
      <p:ext uri="{BB962C8B-B14F-4D97-AF65-F5344CB8AC3E}">
        <p14:creationId xmlns:p14="http://schemas.microsoft.com/office/powerpoint/2010/main" val="242663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2231</Words>
  <Application>Microsoft Office PowerPoint</Application>
  <PresentationFormat>Widescreen</PresentationFormat>
  <Paragraphs>109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12</cp:revision>
  <dcterms:created xsi:type="dcterms:W3CDTF">2019-06-26T09:21:34Z</dcterms:created>
  <dcterms:modified xsi:type="dcterms:W3CDTF">2019-10-18T14:27:36Z</dcterms:modified>
</cp:coreProperties>
</file>