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4"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jpe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4.jp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6.jpeg"/><Relationship Id="rId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jpe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png"/><Relationship Id="rId5" Type="http://schemas.openxmlformats.org/officeDocument/2006/relationships/image" Target="../media/image7.png"/><Relationship Id="rId10" Type="http://schemas.openxmlformats.org/officeDocument/2006/relationships/hyperlink" Target="https://www.youtube.com/watch?v=IknzEAs34r0"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jpeg"/><Relationship Id="rId4" Type="http://schemas.openxmlformats.org/officeDocument/2006/relationships/image" Target="../media/image5.jpe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png"/><Relationship Id="rId5" Type="http://schemas.openxmlformats.org/officeDocument/2006/relationships/image" Target="../media/image7.png"/><Relationship Id="rId10" Type="http://schemas.openxmlformats.org/officeDocument/2006/relationships/hyperlink" Target="https://www.youtube.com/watch?v=jVeagFmmwA0"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0.png"/><Relationship Id="rId4" Type="http://schemas.openxmlformats.org/officeDocument/2006/relationships/image" Target="../media/image5.jpe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jpeg"/><Relationship Id="rId4" Type="http://schemas.openxmlformats.org/officeDocument/2006/relationships/image" Target="../media/image5.jpe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1.jpg"/><Relationship Id="rId4" Type="http://schemas.openxmlformats.org/officeDocument/2006/relationships/image" Target="../media/image5.jpeg"/><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png"/><Relationship Id="rId4" Type="http://schemas.openxmlformats.org/officeDocument/2006/relationships/image" Target="../media/image5.jpeg"/><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5.jpeg"/><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5.jpeg"/><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4.png"/><Relationship Id="rId4" Type="http://schemas.openxmlformats.org/officeDocument/2006/relationships/image" Target="../media/image5.jpeg"/><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5.jpeg"/><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6.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5.jpeg"/><Relationship Id="rId9" Type="http://schemas.openxmlformats.org/officeDocument/2006/relationships/image" Target="../media/image10.png"/></Relationships>
</file>

<file path=ppt/slides/_rels/slide4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5.jpe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5.jpeg"/><Relationship Id="rId9" Type="http://schemas.openxmlformats.org/officeDocument/2006/relationships/image" Target="../media/image10.png"/></Relationships>
</file>

<file path=ppt/slides/_rels/slide5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8.pn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5.jpeg"/><Relationship Id="rId9" Type="http://schemas.openxmlformats.org/officeDocument/2006/relationships/image" Target="../media/image10.png"/></Relationships>
</file>

<file path=ppt/slides/_rels/slide5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8.pn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5.jpeg"/><Relationship Id="rId9" Type="http://schemas.openxmlformats.org/officeDocument/2006/relationships/image" Target="../media/image10.png"/></Relationships>
</file>

<file path=ppt/slides/_rels/slide5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1.jpeg"/><Relationship Id="rId5" Type="http://schemas.openxmlformats.org/officeDocument/2006/relationships/image" Target="../media/image7.png"/><Relationship Id="rId10" Type="http://schemas.openxmlformats.org/officeDocument/2006/relationships/image" Target="../media/image40.jpeg"/><Relationship Id="rId4" Type="http://schemas.openxmlformats.org/officeDocument/2006/relationships/image" Target="../media/image5.jpeg"/><Relationship Id="rId9" Type="http://schemas.openxmlformats.org/officeDocument/2006/relationships/image" Target="../media/image10.png"/></Relationships>
</file>

<file path=ppt/slides/_rels/slide5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43.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youtu.be/SrTkT7OpcpI"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2.png"/><Relationship Id="rId5" Type="http://schemas.openxmlformats.org/officeDocument/2006/relationships/image" Target="../media/image7.png"/><Relationship Id="rId10" Type="http://schemas.openxmlformats.org/officeDocument/2006/relationships/hyperlink" Target="https://youtu.be/XzeCQblYHic"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History</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571430" y="6577235"/>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10" y="0"/>
            <a:ext cx="6008914" cy="450668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1804" y="0"/>
            <a:ext cx="6766796" cy="4506686"/>
          </a:xfrm>
          <a:prstGeom prst="rect">
            <a:avLst/>
          </a:prstGeom>
        </p:spPr>
      </p:pic>
      <p:sp>
        <p:nvSpPr>
          <p:cNvPr id="18" name="TextBox 17"/>
          <p:cNvSpPr txBox="1"/>
          <p:nvPr/>
        </p:nvSpPr>
        <p:spPr>
          <a:xfrm>
            <a:off x="6256149" y="4752066"/>
            <a:ext cx="4053253" cy="954107"/>
          </a:xfrm>
          <a:prstGeom prst="rect">
            <a:avLst/>
          </a:prstGeom>
          <a:noFill/>
        </p:spPr>
        <p:txBody>
          <a:bodyPr wrap="square" rtlCol="0">
            <a:spAutoFit/>
          </a:bodyPr>
          <a:lstStyle/>
          <a:p>
            <a:r>
              <a:rPr lang="en-GB" sz="2800" dirty="0" smtClean="0"/>
              <a:t>…we turn the heating up or add fuel to the fire.</a:t>
            </a:r>
            <a:endParaRPr lang="en-GB" sz="2800" dirty="0"/>
          </a:p>
        </p:txBody>
      </p:sp>
    </p:spTree>
    <p:extLst>
      <p:ext uri="{BB962C8B-B14F-4D97-AF65-F5344CB8AC3E}">
        <p14:creationId xmlns:p14="http://schemas.microsoft.com/office/powerpoint/2010/main" val="3931891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p:spPr>
      </p:pic>
      <p:sp>
        <p:nvSpPr>
          <p:cNvPr id="17" name="TextBox 16"/>
          <p:cNvSpPr txBox="1"/>
          <p:nvPr/>
        </p:nvSpPr>
        <p:spPr>
          <a:xfrm>
            <a:off x="4580792" y="4923692"/>
            <a:ext cx="2602523" cy="954107"/>
          </a:xfrm>
          <a:prstGeom prst="rect">
            <a:avLst/>
          </a:prstGeom>
          <a:noFill/>
        </p:spPr>
        <p:txBody>
          <a:bodyPr wrap="square" rtlCol="0">
            <a:spAutoFit/>
          </a:bodyPr>
          <a:lstStyle/>
          <a:p>
            <a:pPr algn="ctr"/>
            <a:r>
              <a:rPr lang="en-GB" sz="2800" dirty="0" smtClean="0"/>
              <a:t>If we want to travel…</a:t>
            </a:r>
            <a:endParaRPr lang="en-GB" sz="2800" dirty="0"/>
          </a:p>
        </p:txBody>
      </p:sp>
    </p:spTree>
    <p:extLst>
      <p:ext uri="{BB962C8B-B14F-4D97-AF65-F5344CB8AC3E}">
        <p14:creationId xmlns:p14="http://schemas.microsoft.com/office/powerpoint/2010/main" val="1927208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4031343" cy="2684874"/>
          </a:xfrm>
          <a:prstGeom prst="rect">
            <a:avLst/>
          </a:prstGeom>
        </p:spPr>
      </p:pic>
      <p:sp>
        <p:nvSpPr>
          <p:cNvPr id="18" name="TextBox 17"/>
          <p:cNvSpPr txBox="1"/>
          <p:nvPr/>
        </p:nvSpPr>
        <p:spPr>
          <a:xfrm>
            <a:off x="4176346" y="422031"/>
            <a:ext cx="3376246" cy="523220"/>
          </a:xfrm>
          <a:prstGeom prst="rect">
            <a:avLst/>
          </a:prstGeom>
          <a:noFill/>
        </p:spPr>
        <p:txBody>
          <a:bodyPr wrap="square" rtlCol="0">
            <a:spAutoFit/>
          </a:bodyPr>
          <a:lstStyle/>
          <a:p>
            <a:r>
              <a:rPr lang="en-GB" sz="2800" dirty="0" smtClean="0"/>
              <a:t>We drive a car…</a:t>
            </a:r>
            <a:endParaRPr lang="en-GB" sz="2800" dirty="0"/>
          </a:p>
        </p:txBody>
      </p:sp>
    </p:spTree>
    <p:extLst>
      <p:ext uri="{BB962C8B-B14F-4D97-AF65-F5344CB8AC3E}">
        <p14:creationId xmlns:p14="http://schemas.microsoft.com/office/powerpoint/2010/main" val="1937821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4031343" cy="2684874"/>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35848" y="0"/>
            <a:ext cx="4156152" cy="2684874"/>
          </a:xfrm>
          <a:prstGeom prst="rect">
            <a:avLst/>
          </a:prstGeom>
        </p:spPr>
      </p:pic>
      <p:sp>
        <p:nvSpPr>
          <p:cNvPr id="19" name="TextBox 18"/>
          <p:cNvSpPr txBox="1"/>
          <p:nvPr/>
        </p:nvSpPr>
        <p:spPr>
          <a:xfrm>
            <a:off x="8458200" y="2945423"/>
            <a:ext cx="3358662" cy="523220"/>
          </a:xfrm>
          <a:prstGeom prst="rect">
            <a:avLst/>
          </a:prstGeom>
          <a:noFill/>
        </p:spPr>
        <p:txBody>
          <a:bodyPr wrap="square" rtlCol="0">
            <a:spAutoFit/>
          </a:bodyPr>
          <a:lstStyle/>
          <a:p>
            <a:r>
              <a:rPr lang="en-GB" sz="2800" dirty="0" smtClean="0"/>
              <a:t>…catch a bus</a:t>
            </a:r>
            <a:endParaRPr lang="en-GB" sz="2800" dirty="0"/>
          </a:p>
        </p:txBody>
      </p:sp>
    </p:spTree>
    <p:extLst>
      <p:ext uri="{BB962C8B-B14F-4D97-AF65-F5344CB8AC3E}">
        <p14:creationId xmlns:p14="http://schemas.microsoft.com/office/powerpoint/2010/main" val="3955435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4031343" cy="2684874"/>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35848" y="0"/>
            <a:ext cx="4156152" cy="2684874"/>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664" y="3229548"/>
            <a:ext cx="4048869" cy="2696547"/>
          </a:xfrm>
          <a:prstGeom prst="rect">
            <a:avLst/>
          </a:prstGeom>
        </p:spPr>
      </p:pic>
      <p:sp>
        <p:nvSpPr>
          <p:cNvPr id="20" name="TextBox 19"/>
          <p:cNvSpPr txBox="1"/>
          <p:nvPr/>
        </p:nvSpPr>
        <p:spPr>
          <a:xfrm>
            <a:off x="386862" y="2684874"/>
            <a:ext cx="3147646" cy="523220"/>
          </a:xfrm>
          <a:prstGeom prst="rect">
            <a:avLst/>
          </a:prstGeom>
          <a:noFill/>
        </p:spPr>
        <p:txBody>
          <a:bodyPr wrap="square" rtlCol="0">
            <a:spAutoFit/>
          </a:bodyPr>
          <a:lstStyle/>
          <a:p>
            <a:r>
              <a:rPr lang="en-GB" sz="2800" dirty="0" smtClean="0"/>
              <a:t>Train…</a:t>
            </a:r>
            <a:endParaRPr lang="en-GB" sz="2800" dirty="0"/>
          </a:p>
        </p:txBody>
      </p:sp>
    </p:spTree>
    <p:extLst>
      <p:ext uri="{BB962C8B-B14F-4D97-AF65-F5344CB8AC3E}">
        <p14:creationId xmlns:p14="http://schemas.microsoft.com/office/powerpoint/2010/main" val="4066109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4680" y="1892948"/>
            <a:ext cx="4092650" cy="272570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6663" y="0"/>
            <a:ext cx="4031343" cy="2684874"/>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89185" y="0"/>
            <a:ext cx="4156152" cy="2684874"/>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6" y="3270379"/>
            <a:ext cx="4048869" cy="2696547"/>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24831" y="2684874"/>
            <a:ext cx="3051072" cy="2288304"/>
          </a:xfrm>
          <a:prstGeom prst="rect">
            <a:avLst/>
          </a:prstGeom>
        </p:spPr>
      </p:pic>
      <p:sp>
        <p:nvSpPr>
          <p:cNvPr id="20" name="TextBox 19"/>
          <p:cNvSpPr txBox="1"/>
          <p:nvPr/>
        </p:nvSpPr>
        <p:spPr>
          <a:xfrm>
            <a:off x="8563355" y="4965301"/>
            <a:ext cx="3174023" cy="523220"/>
          </a:xfrm>
          <a:prstGeom prst="rect">
            <a:avLst/>
          </a:prstGeom>
          <a:noFill/>
        </p:spPr>
        <p:txBody>
          <a:bodyPr wrap="square" rtlCol="0">
            <a:spAutoFit/>
          </a:bodyPr>
          <a:lstStyle/>
          <a:p>
            <a:r>
              <a:rPr lang="en-GB" sz="2800" dirty="0" smtClean="0"/>
              <a:t>Or plane</a:t>
            </a:r>
            <a:endParaRPr lang="en-GB" sz="2800" dirty="0"/>
          </a:p>
        </p:txBody>
      </p:sp>
    </p:spTree>
    <p:extLst>
      <p:ext uri="{BB962C8B-B14F-4D97-AF65-F5344CB8AC3E}">
        <p14:creationId xmlns:p14="http://schemas.microsoft.com/office/powerpoint/2010/main" val="2775653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0268" y="1"/>
            <a:ext cx="7441676" cy="5119873"/>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233328" cy="3495863"/>
          </a:xfrm>
          <a:prstGeom prst="rect">
            <a:avLst/>
          </a:prstGeom>
        </p:spPr>
      </p:pic>
      <p:sp>
        <p:nvSpPr>
          <p:cNvPr id="18" name="TextBox 17"/>
          <p:cNvSpPr txBox="1"/>
          <p:nvPr/>
        </p:nvSpPr>
        <p:spPr>
          <a:xfrm>
            <a:off x="0" y="3385300"/>
            <a:ext cx="3540267" cy="2677656"/>
          </a:xfrm>
          <a:prstGeom prst="rect">
            <a:avLst/>
          </a:prstGeom>
          <a:noFill/>
        </p:spPr>
        <p:txBody>
          <a:bodyPr wrap="square" rtlCol="0">
            <a:spAutoFit/>
          </a:bodyPr>
          <a:lstStyle/>
          <a:p>
            <a:r>
              <a:rPr lang="en-GB" sz="2800" dirty="0" smtClean="0"/>
              <a:t>Our gadgets and mobile phones are probably the only things that remind us of the need to store energy.</a:t>
            </a:r>
            <a:endParaRPr lang="en-GB" sz="2800" dirty="0"/>
          </a:p>
        </p:txBody>
      </p:sp>
      <p:sp>
        <p:nvSpPr>
          <p:cNvPr id="19" name="TextBox 18"/>
          <p:cNvSpPr txBox="1"/>
          <p:nvPr/>
        </p:nvSpPr>
        <p:spPr>
          <a:xfrm>
            <a:off x="3630799" y="5181058"/>
            <a:ext cx="7095392" cy="523220"/>
          </a:xfrm>
          <a:prstGeom prst="rect">
            <a:avLst/>
          </a:prstGeom>
          <a:noFill/>
        </p:spPr>
        <p:txBody>
          <a:bodyPr wrap="square" rtlCol="0">
            <a:spAutoFit/>
          </a:bodyPr>
          <a:lstStyle/>
          <a:p>
            <a:r>
              <a:rPr lang="en-GB" sz="2800" dirty="0" smtClean="0">
                <a:solidFill>
                  <a:srgbClr val="FF0000"/>
                </a:solidFill>
              </a:rPr>
              <a:t>Imagine never needing to charge your phone!</a:t>
            </a:r>
            <a:endParaRPr lang="en-GB" sz="2800" dirty="0">
              <a:solidFill>
                <a:srgbClr val="FF0000"/>
              </a:solidFill>
            </a:endParaRPr>
          </a:p>
        </p:txBody>
      </p:sp>
    </p:spTree>
    <p:extLst>
      <p:ext uri="{BB962C8B-B14F-4D97-AF65-F5344CB8AC3E}">
        <p14:creationId xmlns:p14="http://schemas.microsoft.com/office/powerpoint/2010/main" val="2262950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22960" y="914400"/>
            <a:ext cx="10939549" cy="4401205"/>
          </a:xfrm>
          <a:prstGeom prst="rect">
            <a:avLst/>
          </a:prstGeom>
          <a:noFill/>
        </p:spPr>
        <p:txBody>
          <a:bodyPr wrap="square" rtlCol="0">
            <a:spAutoFit/>
          </a:bodyPr>
          <a:lstStyle/>
          <a:p>
            <a:r>
              <a:rPr lang="en-GB" sz="2800" dirty="0" smtClean="0"/>
              <a:t>All the energy we use does have to be produced, stored and distributed and the methods vary depending on the fuel type.</a:t>
            </a:r>
          </a:p>
          <a:p>
            <a:endParaRPr lang="en-GB" sz="2800" dirty="0"/>
          </a:p>
          <a:p>
            <a:r>
              <a:rPr lang="en-GB" sz="2800" dirty="0" smtClean="0"/>
              <a:t>Fossil fuels have been the primary producer of our energy for many years and the idea of changing to a ‘new’ fuel has caused some concern over its reliability, availability, safety and storage.</a:t>
            </a:r>
          </a:p>
          <a:p>
            <a:endParaRPr lang="en-GB" sz="2800" dirty="0"/>
          </a:p>
          <a:p>
            <a:r>
              <a:rPr lang="en-GB" sz="2800" dirty="0" smtClean="0"/>
              <a:t>As with many ‘new’ technologies, any reluctance in adopting them is usually based on a lack of understanding or believing common misconceptions.</a:t>
            </a:r>
          </a:p>
        </p:txBody>
      </p:sp>
    </p:spTree>
    <p:extLst>
      <p:ext uri="{BB962C8B-B14F-4D97-AF65-F5344CB8AC3E}">
        <p14:creationId xmlns:p14="http://schemas.microsoft.com/office/powerpoint/2010/main" val="985373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665018"/>
            <a:ext cx="10507288" cy="3000821"/>
          </a:xfrm>
          <a:prstGeom prst="rect">
            <a:avLst/>
          </a:prstGeom>
          <a:noFill/>
        </p:spPr>
        <p:txBody>
          <a:bodyPr wrap="square" rtlCol="0">
            <a:spAutoFit/>
          </a:bodyPr>
          <a:lstStyle/>
          <a:p>
            <a:pPr algn="ctr" fontAlgn="base"/>
            <a:endParaRPr lang="en-GB" sz="3300" b="1" dirty="0" smtClean="0"/>
          </a:p>
          <a:p>
            <a:pPr algn="ctr" fontAlgn="base"/>
            <a:endParaRPr lang="en-GB" sz="3300" b="1" dirty="0"/>
          </a:p>
          <a:p>
            <a:pPr algn="ctr" fontAlgn="base"/>
            <a:endParaRPr lang="en-GB" sz="3300" b="1" dirty="0" smtClean="0"/>
          </a:p>
          <a:p>
            <a:pPr algn="ctr" fontAlgn="base"/>
            <a:r>
              <a:rPr lang="en-GB" sz="3000" b="1" dirty="0">
                <a:solidFill>
                  <a:srgbClr val="FF0000"/>
                </a:solidFill>
              </a:rPr>
              <a:t> </a:t>
            </a:r>
            <a:r>
              <a:rPr lang="en-GB" sz="3000" b="1" dirty="0" smtClean="0">
                <a:solidFill>
                  <a:srgbClr val="FF0000"/>
                </a:solidFill>
              </a:rPr>
              <a:t>Myth 1</a:t>
            </a:r>
          </a:p>
          <a:p>
            <a:pPr algn="ctr" fontAlgn="base"/>
            <a:endParaRPr lang="en-GB" sz="3000" b="1" dirty="0"/>
          </a:p>
          <a:p>
            <a:pPr algn="ctr" fontAlgn="base"/>
            <a:r>
              <a:rPr lang="en-GB" sz="3000" b="1" dirty="0" smtClean="0"/>
              <a:t>Hydrogen</a:t>
            </a:r>
            <a:r>
              <a:rPr lang="en-GB" sz="3000" b="1" dirty="0"/>
              <a:t> is more dangerous than gasoline</a:t>
            </a:r>
            <a:r>
              <a:rPr lang="en-GB" sz="3000" b="1" dirty="0" smtClean="0"/>
              <a:t>.</a:t>
            </a:r>
            <a:endParaRPr lang="en-GB" sz="3000" dirty="0"/>
          </a:p>
        </p:txBody>
      </p:sp>
    </p:spTree>
    <p:extLst>
      <p:ext uri="{BB962C8B-B14F-4D97-AF65-F5344CB8AC3E}">
        <p14:creationId xmlns:p14="http://schemas.microsoft.com/office/powerpoint/2010/main" val="459250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61149" y="363452"/>
            <a:ext cx="10831483" cy="5345083"/>
          </a:xfrm>
          <a:prstGeom prst="rect">
            <a:avLst/>
          </a:prstGeom>
          <a:noFill/>
        </p:spPr>
        <p:txBody>
          <a:bodyPr wrap="square" rtlCol="0">
            <a:spAutoFit/>
          </a:bodyPr>
          <a:lstStyle/>
          <a:p>
            <a:endParaRPr lang="en-GB"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374" y="0"/>
            <a:ext cx="7899400" cy="5940349"/>
          </a:xfrm>
          <a:prstGeom prst="rect">
            <a:avLst/>
          </a:prstGeom>
        </p:spPr>
      </p:pic>
    </p:spTree>
    <p:extLst>
      <p:ext uri="{BB962C8B-B14F-4D97-AF65-F5344CB8AC3E}">
        <p14:creationId xmlns:p14="http://schemas.microsoft.com/office/powerpoint/2010/main" val="4167073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524000" y="1122363"/>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 Hydrogen: The story so far.</a:t>
            </a:r>
            <a:endParaRPr lang="en-GB" dirty="0"/>
          </a:p>
        </p:txBody>
      </p:sp>
      <p:sp>
        <p:nvSpPr>
          <p:cNvPr id="16" name="Subtitle 2"/>
          <p:cNvSpPr txBox="1">
            <a:spLocks/>
          </p:cNvSpPr>
          <p:nvPr/>
        </p:nvSpPr>
        <p:spPr>
          <a:xfrm>
            <a:off x="1524000" y="2336100"/>
            <a:ext cx="9144000" cy="165576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smtClean="0"/>
              <a:t>This presentation aims to dispel the myths regarding hydrogen allowing you to leave them in the past where they belong, ready to move into the future and enjoy the benefits of a hydrogen economy.  Unlike a normal history session, there will be no dates to remember from the past.  We will discuss the situation as it is today and look how it is changing.  The only dates you need to keep in mind are the dates set out for reducing carbon emissions.</a:t>
            </a:r>
          </a:p>
          <a:p>
            <a:pPr algn="ctr"/>
            <a:endParaRPr lang="en-GB"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2440" y="6257281"/>
            <a:ext cx="1449560" cy="600719"/>
          </a:xfrm>
          <a:prstGeom prst="rect">
            <a:avLst/>
          </a:prstGeom>
        </p:spPr>
      </p:pic>
    </p:spTree>
    <p:extLst>
      <p:ext uri="{BB962C8B-B14F-4D97-AF65-F5344CB8AC3E}">
        <p14:creationId xmlns:p14="http://schemas.microsoft.com/office/powerpoint/2010/main" val="2906593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82137" y="756458"/>
            <a:ext cx="10249593" cy="1508105"/>
          </a:xfrm>
          <a:prstGeom prst="rect">
            <a:avLst/>
          </a:prstGeom>
          <a:noFill/>
        </p:spPr>
        <p:txBody>
          <a:bodyPr wrap="square" rtlCol="0">
            <a:spAutoFit/>
          </a:bodyPr>
          <a:lstStyle/>
          <a:p>
            <a:pPr fontAlgn="base"/>
            <a:endParaRPr lang="en-GB" dirty="0" smtClean="0"/>
          </a:p>
          <a:p>
            <a:pPr fontAlgn="base"/>
            <a:r>
              <a:rPr lang="en-GB" sz="2800" dirty="0" smtClean="0"/>
              <a:t>*Petrol </a:t>
            </a:r>
            <a:r>
              <a:rPr lang="en-GB" sz="2800" dirty="0"/>
              <a:t>i</a:t>
            </a:r>
            <a:r>
              <a:rPr lang="en-GB" sz="2800" dirty="0" smtClean="0"/>
              <a:t>s more likely to cause a fire, or an explosion when confined in a tight space due to its vapours being heavier than air.  </a:t>
            </a:r>
          </a:p>
          <a:p>
            <a:pPr fontAlgn="base"/>
            <a:endParaRPr lang="en-GB" dirty="0"/>
          </a:p>
        </p:txBody>
      </p:sp>
    </p:spTree>
    <p:extLst>
      <p:ext uri="{BB962C8B-B14F-4D97-AF65-F5344CB8AC3E}">
        <p14:creationId xmlns:p14="http://schemas.microsoft.com/office/powerpoint/2010/main" val="115818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82137" y="756458"/>
            <a:ext cx="10249593" cy="2800767"/>
          </a:xfrm>
          <a:prstGeom prst="rect">
            <a:avLst/>
          </a:prstGeom>
          <a:noFill/>
        </p:spPr>
        <p:txBody>
          <a:bodyPr wrap="square" rtlCol="0">
            <a:spAutoFit/>
          </a:bodyPr>
          <a:lstStyle/>
          <a:p>
            <a:pPr fontAlgn="base"/>
            <a:endParaRPr lang="en-GB" dirty="0" smtClean="0"/>
          </a:p>
          <a:p>
            <a:pPr fontAlgn="base"/>
            <a:r>
              <a:rPr lang="en-GB" sz="2800" dirty="0" smtClean="0"/>
              <a:t>*Petrol </a:t>
            </a:r>
            <a:r>
              <a:rPr lang="en-GB" sz="2800" dirty="0"/>
              <a:t>i</a:t>
            </a:r>
            <a:r>
              <a:rPr lang="en-GB" sz="2800" dirty="0" smtClean="0"/>
              <a:t>s more likely to cause a fire, or an explosion when confined in a tight space due to its vapours being heavier than air.  </a:t>
            </a:r>
          </a:p>
          <a:p>
            <a:pPr fontAlgn="base"/>
            <a:endParaRPr lang="en-GB" sz="2800" dirty="0" smtClean="0"/>
          </a:p>
          <a:p>
            <a:pPr fontAlgn="base"/>
            <a:r>
              <a:rPr lang="en-GB" sz="2800" dirty="0"/>
              <a:t>*</a:t>
            </a:r>
            <a:r>
              <a:rPr lang="en-GB" sz="2800" dirty="0" smtClean="0"/>
              <a:t>Burning petrol remains as a liquid, spreading over nearby surfaces, leading to widespread fire damage.</a:t>
            </a:r>
          </a:p>
          <a:p>
            <a:pPr fontAlgn="base"/>
            <a:endParaRPr lang="en-GB" dirty="0"/>
          </a:p>
        </p:txBody>
      </p:sp>
    </p:spTree>
    <p:extLst>
      <p:ext uri="{BB962C8B-B14F-4D97-AF65-F5344CB8AC3E}">
        <p14:creationId xmlns:p14="http://schemas.microsoft.com/office/powerpoint/2010/main" val="3585893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82137" y="756458"/>
            <a:ext cx="10249593" cy="3939540"/>
          </a:xfrm>
          <a:prstGeom prst="rect">
            <a:avLst/>
          </a:prstGeom>
          <a:noFill/>
        </p:spPr>
        <p:txBody>
          <a:bodyPr wrap="square" rtlCol="0">
            <a:spAutoFit/>
          </a:bodyPr>
          <a:lstStyle/>
          <a:p>
            <a:pPr fontAlgn="base"/>
            <a:endParaRPr lang="en-GB" dirty="0" smtClean="0"/>
          </a:p>
          <a:p>
            <a:pPr fontAlgn="base"/>
            <a:r>
              <a:rPr lang="en-GB" sz="2800" dirty="0" smtClean="0"/>
              <a:t>*Petrol </a:t>
            </a:r>
            <a:r>
              <a:rPr lang="en-GB" sz="2800" dirty="0"/>
              <a:t>i</a:t>
            </a:r>
            <a:r>
              <a:rPr lang="en-GB" sz="2800" dirty="0" smtClean="0"/>
              <a:t>s more likely to cause a fire, or an explosion when confined in a tight space due to its vapours being heavier than air.  </a:t>
            </a:r>
          </a:p>
          <a:p>
            <a:pPr fontAlgn="base"/>
            <a:endParaRPr lang="en-GB" sz="2800" dirty="0" smtClean="0"/>
          </a:p>
          <a:p>
            <a:pPr fontAlgn="base"/>
            <a:r>
              <a:rPr lang="en-GB" sz="2800" dirty="0"/>
              <a:t>*</a:t>
            </a:r>
            <a:r>
              <a:rPr lang="en-GB" sz="2800" dirty="0" smtClean="0"/>
              <a:t>Burning petrol remains as a liquid, spreading over nearby surfaces, leading to widespread fire damage.</a:t>
            </a:r>
          </a:p>
          <a:p>
            <a:pPr fontAlgn="base"/>
            <a:endParaRPr lang="en-GB" dirty="0" smtClean="0"/>
          </a:p>
          <a:p>
            <a:pPr fontAlgn="base"/>
            <a:r>
              <a:rPr lang="en-GB" sz="2800" dirty="0" smtClean="0"/>
              <a:t>* Hydrogen </a:t>
            </a:r>
            <a:r>
              <a:rPr lang="en-GB" sz="2800" dirty="0"/>
              <a:t>is 14 times lighter than air and when burning, vents straight up, like the flame from a lighter.</a:t>
            </a:r>
          </a:p>
          <a:p>
            <a:pPr fontAlgn="base"/>
            <a:endParaRPr lang="en-GB" dirty="0"/>
          </a:p>
        </p:txBody>
      </p:sp>
    </p:spTree>
    <p:extLst>
      <p:ext uri="{BB962C8B-B14F-4D97-AF65-F5344CB8AC3E}">
        <p14:creationId xmlns:p14="http://schemas.microsoft.com/office/powerpoint/2010/main" val="2619399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31273" y="656705"/>
            <a:ext cx="10158152" cy="4832092"/>
          </a:xfrm>
          <a:prstGeom prst="rect">
            <a:avLst/>
          </a:prstGeom>
          <a:noFill/>
        </p:spPr>
        <p:txBody>
          <a:bodyPr wrap="square" rtlCol="0">
            <a:spAutoFit/>
          </a:bodyPr>
          <a:lstStyle/>
          <a:p>
            <a:pPr algn="ctr" fontAlgn="base"/>
            <a:r>
              <a:rPr lang="en-GB" sz="2800" dirty="0"/>
              <a:t>Check out this video… </a:t>
            </a:r>
            <a:endParaRPr lang="en-GB" sz="2800" dirty="0" smtClean="0"/>
          </a:p>
          <a:p>
            <a:pPr algn="ctr" fontAlgn="base"/>
            <a:endParaRPr lang="en-GB" sz="2800" dirty="0"/>
          </a:p>
          <a:p>
            <a:pPr algn="ctr" fontAlgn="base"/>
            <a:endParaRPr lang="en-GB" sz="2800" dirty="0" smtClean="0"/>
          </a:p>
          <a:p>
            <a:pPr algn="ctr" fontAlgn="base"/>
            <a:endParaRPr lang="en-GB" sz="2800" dirty="0"/>
          </a:p>
          <a:p>
            <a:pPr algn="ctr" fontAlgn="base"/>
            <a:endParaRPr lang="en-GB" sz="2800" dirty="0" smtClean="0"/>
          </a:p>
          <a:p>
            <a:pPr algn="ctr" fontAlgn="base"/>
            <a:endParaRPr lang="en-GB" sz="2800" dirty="0"/>
          </a:p>
          <a:p>
            <a:pPr algn="ctr" fontAlgn="base"/>
            <a:endParaRPr lang="en-GB" sz="2800" dirty="0" smtClean="0"/>
          </a:p>
          <a:p>
            <a:pPr algn="ctr" fontAlgn="base"/>
            <a:endParaRPr lang="en-GB" sz="2800" dirty="0"/>
          </a:p>
          <a:p>
            <a:pPr algn="ctr" fontAlgn="base"/>
            <a:endParaRPr lang="en-GB" sz="2800" dirty="0" smtClean="0"/>
          </a:p>
          <a:p>
            <a:pPr fontAlgn="base"/>
            <a:r>
              <a:rPr lang="en-GB" sz="2800" dirty="0" smtClean="0"/>
              <a:t>it </a:t>
            </a:r>
            <a:r>
              <a:rPr lang="en-GB" sz="2800" dirty="0"/>
              <a:t>shows the torching of a hydrogen fuel leak and then a petrol leak in the same car. </a:t>
            </a:r>
          </a:p>
        </p:txBody>
      </p:sp>
      <p:pic>
        <p:nvPicPr>
          <p:cNvPr id="16" name="Picture 15">
            <a:hlinkClick r:id="rId10"/>
          </p:cNvPr>
          <p:cNvPicPr>
            <a:picLocks noChangeAspect="1"/>
          </p:cNvPicPr>
          <p:nvPr/>
        </p:nvPicPr>
        <p:blipFill>
          <a:blip r:embed="rId11"/>
          <a:stretch>
            <a:fillRect/>
          </a:stretch>
        </p:blipFill>
        <p:spPr>
          <a:xfrm>
            <a:off x="4867898" y="2048171"/>
            <a:ext cx="2084902" cy="1167545"/>
          </a:xfrm>
          <a:prstGeom prst="rect">
            <a:avLst/>
          </a:prstGeom>
        </p:spPr>
      </p:pic>
    </p:spTree>
    <p:extLst>
      <p:ext uri="{BB962C8B-B14F-4D97-AF65-F5344CB8AC3E}">
        <p14:creationId xmlns:p14="http://schemas.microsoft.com/office/powerpoint/2010/main" val="2375738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31273" y="656705"/>
            <a:ext cx="10158152" cy="5693866"/>
          </a:xfrm>
          <a:prstGeom prst="rect">
            <a:avLst/>
          </a:prstGeom>
          <a:noFill/>
        </p:spPr>
        <p:txBody>
          <a:bodyPr wrap="square" rtlCol="0">
            <a:spAutoFit/>
          </a:bodyPr>
          <a:lstStyle/>
          <a:p>
            <a:pPr algn="ctr" fontAlgn="base"/>
            <a:endParaRPr lang="en-GB" sz="2800" dirty="0" smtClean="0"/>
          </a:p>
          <a:p>
            <a:pPr algn="ctr" fontAlgn="base"/>
            <a:endParaRPr lang="en-GB" sz="2800" dirty="0"/>
          </a:p>
          <a:p>
            <a:pPr algn="ctr" fontAlgn="base"/>
            <a:endParaRPr lang="en-GB" sz="2800" dirty="0" smtClean="0"/>
          </a:p>
          <a:p>
            <a:pPr algn="ctr" fontAlgn="base"/>
            <a:endParaRPr lang="en-GB" sz="2800" dirty="0"/>
          </a:p>
          <a:p>
            <a:pPr algn="ctr" fontAlgn="base"/>
            <a:endParaRPr lang="en-GB" sz="2800" dirty="0" smtClean="0"/>
          </a:p>
          <a:p>
            <a:pPr algn="ctr" fontAlgn="base"/>
            <a:endParaRPr lang="en-GB" sz="2800" dirty="0"/>
          </a:p>
          <a:p>
            <a:pPr algn="ctr" fontAlgn="base"/>
            <a:endParaRPr lang="en-GB" sz="2800" dirty="0" smtClean="0"/>
          </a:p>
          <a:p>
            <a:pPr algn="ctr" fontAlgn="base"/>
            <a:endParaRPr lang="en-GB" sz="2800" dirty="0"/>
          </a:p>
          <a:p>
            <a:pPr algn="ctr" fontAlgn="base"/>
            <a:endParaRPr lang="en-GB" sz="2800" dirty="0" smtClean="0"/>
          </a:p>
          <a:p>
            <a:pPr algn="ctr" fontAlgn="base"/>
            <a:endParaRPr lang="en-GB" sz="2800" dirty="0"/>
          </a:p>
          <a:p>
            <a:pPr algn="ctr" fontAlgn="base"/>
            <a:r>
              <a:rPr lang="en-GB" sz="2800" dirty="0" smtClean="0"/>
              <a:t>The </a:t>
            </a:r>
            <a:r>
              <a:rPr lang="en-GB" sz="2800" dirty="0"/>
              <a:t>burning hydrogen, which vented up and away, didn't damage the vehicle, whereas the petrol fire destroyed the car.</a:t>
            </a:r>
          </a:p>
          <a:p>
            <a:pPr fontAlgn="base"/>
            <a:endParaRPr lang="en-GB" sz="2800" dirty="0"/>
          </a:p>
        </p:txBody>
      </p:sp>
      <p:pic>
        <p:nvPicPr>
          <p:cNvPr id="16" name="Image 9"/>
          <p:cNvPicPr/>
          <p:nvPr/>
        </p:nvPicPr>
        <p:blipFill>
          <a:blip r:embed="rId10"/>
          <a:stretch>
            <a:fillRect/>
          </a:stretch>
        </p:blipFill>
        <p:spPr>
          <a:xfrm>
            <a:off x="2360814" y="1230283"/>
            <a:ext cx="6242857" cy="3217026"/>
          </a:xfrm>
          <a:prstGeom prst="rect">
            <a:avLst/>
          </a:prstGeom>
        </p:spPr>
      </p:pic>
    </p:spTree>
    <p:extLst>
      <p:ext uri="{BB962C8B-B14F-4D97-AF65-F5344CB8AC3E}">
        <p14:creationId xmlns:p14="http://schemas.microsoft.com/office/powerpoint/2010/main" val="2242386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853738" y="2393757"/>
            <a:ext cx="7888778" cy="1938992"/>
          </a:xfrm>
          <a:prstGeom prst="rect">
            <a:avLst/>
          </a:prstGeom>
        </p:spPr>
        <p:txBody>
          <a:bodyPr wrap="square">
            <a:spAutoFit/>
          </a:bodyPr>
          <a:lstStyle/>
          <a:p>
            <a:pPr algn="ctr" fontAlgn="base"/>
            <a:r>
              <a:rPr lang="en-GB" sz="3000" b="1" dirty="0">
                <a:solidFill>
                  <a:srgbClr val="FF0000"/>
                </a:solidFill>
              </a:rPr>
              <a:t> Myth </a:t>
            </a:r>
            <a:r>
              <a:rPr lang="en-GB" sz="3000" b="1" dirty="0" smtClean="0">
                <a:solidFill>
                  <a:srgbClr val="FF0000"/>
                </a:solidFill>
              </a:rPr>
              <a:t>2</a:t>
            </a:r>
          </a:p>
          <a:p>
            <a:pPr algn="ctr" fontAlgn="base"/>
            <a:endParaRPr lang="en-GB" sz="3000" b="1" dirty="0">
              <a:solidFill>
                <a:srgbClr val="FF0000"/>
              </a:solidFill>
            </a:endParaRPr>
          </a:p>
          <a:p>
            <a:pPr algn="ctr" fontAlgn="base"/>
            <a:r>
              <a:rPr lang="en-GB" sz="3000" b="1" dirty="0" smtClean="0"/>
              <a:t>Hydrogen gas is dangerous to store and use. </a:t>
            </a:r>
            <a:endParaRPr lang="en-GB" sz="3000" b="1" dirty="0"/>
          </a:p>
          <a:p>
            <a:pPr algn="ctr" fontAlgn="base"/>
            <a:endParaRPr lang="en-GB" sz="3000" b="1" dirty="0"/>
          </a:p>
        </p:txBody>
      </p:sp>
    </p:spTree>
    <p:extLst>
      <p:ext uri="{BB962C8B-B14F-4D97-AF65-F5344CB8AC3E}">
        <p14:creationId xmlns:p14="http://schemas.microsoft.com/office/powerpoint/2010/main" val="1687882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70576" y="351441"/>
            <a:ext cx="10831483" cy="5345083"/>
          </a:xfrm>
          <a:prstGeom prst="rect">
            <a:avLst/>
          </a:prstGeom>
          <a:noFill/>
        </p:spPr>
        <p:txBody>
          <a:bodyPr wrap="square" rtlCol="0">
            <a:spAutoFit/>
          </a:bodyPr>
          <a:lstStyle/>
          <a:p>
            <a:endParaRPr lang="en-GB"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6618" y="53809"/>
            <a:ext cx="7899400" cy="5940349"/>
          </a:xfrm>
          <a:prstGeom prst="rect">
            <a:avLst/>
          </a:prstGeom>
        </p:spPr>
      </p:pic>
    </p:spTree>
    <p:extLst>
      <p:ext uri="{BB962C8B-B14F-4D97-AF65-F5344CB8AC3E}">
        <p14:creationId xmlns:p14="http://schemas.microsoft.com/office/powerpoint/2010/main" val="1818676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022465" y="856211"/>
            <a:ext cx="10149840" cy="954107"/>
          </a:xfrm>
          <a:prstGeom prst="rect">
            <a:avLst/>
          </a:prstGeom>
          <a:noFill/>
        </p:spPr>
        <p:txBody>
          <a:bodyPr wrap="square" rtlCol="0">
            <a:spAutoFit/>
          </a:bodyPr>
          <a:lstStyle/>
          <a:p>
            <a:r>
              <a:rPr lang="en-GB" sz="2800" dirty="0" smtClean="0"/>
              <a:t>* Hydrogen </a:t>
            </a:r>
            <a:r>
              <a:rPr lang="en-GB" sz="2800" dirty="0"/>
              <a:t>is no more dangerous than other flammable fuels or the batteries used in electric cars. </a:t>
            </a:r>
          </a:p>
        </p:txBody>
      </p:sp>
    </p:spTree>
    <p:extLst>
      <p:ext uri="{BB962C8B-B14F-4D97-AF65-F5344CB8AC3E}">
        <p14:creationId xmlns:p14="http://schemas.microsoft.com/office/powerpoint/2010/main" val="528103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022465" y="856211"/>
            <a:ext cx="10149840" cy="2677656"/>
          </a:xfrm>
          <a:prstGeom prst="rect">
            <a:avLst/>
          </a:prstGeom>
          <a:noFill/>
        </p:spPr>
        <p:txBody>
          <a:bodyPr wrap="square" rtlCol="0">
            <a:spAutoFit/>
          </a:bodyPr>
          <a:lstStyle/>
          <a:p>
            <a:r>
              <a:rPr lang="en-GB" sz="2800" dirty="0" smtClean="0"/>
              <a:t>* Hydrogen </a:t>
            </a:r>
            <a:r>
              <a:rPr lang="en-GB" sz="2800" dirty="0"/>
              <a:t>is no more dangerous than other flammable fuels or the batteries used in electric cars. </a:t>
            </a:r>
            <a:endParaRPr lang="en-GB" sz="2800" dirty="0" smtClean="0"/>
          </a:p>
          <a:p>
            <a:endParaRPr lang="en-GB" sz="2800" dirty="0" smtClean="0"/>
          </a:p>
          <a:p>
            <a:r>
              <a:rPr lang="en-GB" sz="2800" dirty="0" smtClean="0"/>
              <a:t>* There exists a </a:t>
            </a:r>
            <a:r>
              <a:rPr lang="en-GB" sz="2800" dirty="0"/>
              <a:t>global multi-billion industry </a:t>
            </a:r>
            <a:r>
              <a:rPr lang="en-GB" sz="2800" dirty="0" smtClean="0"/>
              <a:t>which has been transporting </a:t>
            </a:r>
            <a:r>
              <a:rPr lang="en-GB" sz="2800" dirty="0"/>
              <a:t>and making hydrogen for many </a:t>
            </a:r>
            <a:r>
              <a:rPr lang="en-GB" sz="2800" dirty="0" smtClean="0"/>
              <a:t>decades. </a:t>
            </a:r>
          </a:p>
          <a:p>
            <a:endParaRPr lang="en-GB" sz="2800" dirty="0"/>
          </a:p>
        </p:txBody>
      </p:sp>
    </p:spTree>
    <p:extLst>
      <p:ext uri="{BB962C8B-B14F-4D97-AF65-F5344CB8AC3E}">
        <p14:creationId xmlns:p14="http://schemas.microsoft.com/office/powerpoint/2010/main" val="2070673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022465" y="856211"/>
            <a:ext cx="10149840" cy="3539430"/>
          </a:xfrm>
          <a:prstGeom prst="rect">
            <a:avLst/>
          </a:prstGeom>
          <a:noFill/>
        </p:spPr>
        <p:txBody>
          <a:bodyPr wrap="square" rtlCol="0">
            <a:spAutoFit/>
          </a:bodyPr>
          <a:lstStyle/>
          <a:p>
            <a:r>
              <a:rPr lang="en-GB" sz="2800" dirty="0" smtClean="0"/>
              <a:t>* Hydrogen </a:t>
            </a:r>
            <a:r>
              <a:rPr lang="en-GB" sz="2800" dirty="0"/>
              <a:t>is no more dangerous than other flammable fuels or the batteries used in electric cars. </a:t>
            </a:r>
            <a:endParaRPr lang="en-GB" sz="2800" dirty="0" smtClean="0"/>
          </a:p>
          <a:p>
            <a:endParaRPr lang="en-GB" sz="2800" dirty="0" smtClean="0"/>
          </a:p>
          <a:p>
            <a:r>
              <a:rPr lang="en-GB" sz="2800" dirty="0" smtClean="0"/>
              <a:t>* There exists a </a:t>
            </a:r>
            <a:r>
              <a:rPr lang="en-GB" sz="2800" dirty="0"/>
              <a:t>global multi-billion industry </a:t>
            </a:r>
            <a:r>
              <a:rPr lang="en-GB" sz="2800" dirty="0" smtClean="0"/>
              <a:t>which has been transporting </a:t>
            </a:r>
            <a:r>
              <a:rPr lang="en-GB" sz="2800" dirty="0"/>
              <a:t>and making hydrogen for many </a:t>
            </a:r>
            <a:r>
              <a:rPr lang="en-GB" sz="2800" dirty="0" smtClean="0"/>
              <a:t>decades.</a:t>
            </a:r>
          </a:p>
          <a:p>
            <a:endParaRPr lang="en-GB" sz="2800" dirty="0"/>
          </a:p>
          <a:p>
            <a:r>
              <a:rPr lang="en-GB" sz="2800" dirty="0" smtClean="0"/>
              <a:t>* Hydrogen </a:t>
            </a:r>
            <a:r>
              <a:rPr lang="en-GB" sz="2800" dirty="0"/>
              <a:t>can be used, stored and transported safely. </a:t>
            </a:r>
            <a:endParaRPr lang="en-GB" sz="2800" dirty="0" smtClean="0"/>
          </a:p>
          <a:p>
            <a:endParaRPr lang="en-GB" sz="2800" dirty="0"/>
          </a:p>
        </p:txBody>
      </p:sp>
    </p:spTree>
    <p:extLst>
      <p:ext uri="{BB962C8B-B14F-4D97-AF65-F5344CB8AC3E}">
        <p14:creationId xmlns:p14="http://schemas.microsoft.com/office/powerpoint/2010/main" val="2923403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7476" y="391994"/>
            <a:ext cx="4339244" cy="2837865"/>
          </a:xfrm>
          <a:prstGeom prst="rect">
            <a:avLst/>
          </a:prstGeom>
        </p:spPr>
      </p:pic>
      <p:sp>
        <p:nvSpPr>
          <p:cNvPr id="17" name="TextBox 16"/>
          <p:cNvSpPr txBox="1"/>
          <p:nvPr/>
        </p:nvSpPr>
        <p:spPr>
          <a:xfrm>
            <a:off x="281354" y="391994"/>
            <a:ext cx="3209192" cy="2246769"/>
          </a:xfrm>
          <a:prstGeom prst="rect">
            <a:avLst/>
          </a:prstGeom>
          <a:noFill/>
        </p:spPr>
        <p:txBody>
          <a:bodyPr wrap="square" rtlCol="0">
            <a:spAutoFit/>
          </a:bodyPr>
          <a:lstStyle/>
          <a:p>
            <a:r>
              <a:rPr lang="en-GB" sz="2800" dirty="0" smtClean="0"/>
              <a:t>The energy we use daily is so reliable and constant that we don’t really give it much thought.</a:t>
            </a:r>
            <a:endParaRPr lang="en-GB" sz="2800" dirty="0"/>
          </a:p>
        </p:txBody>
      </p:sp>
    </p:spTree>
    <p:extLst>
      <p:ext uri="{BB962C8B-B14F-4D97-AF65-F5344CB8AC3E}">
        <p14:creationId xmlns:p14="http://schemas.microsoft.com/office/powerpoint/2010/main" val="2548574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914399" y="625172"/>
            <a:ext cx="10365971" cy="5262979"/>
          </a:xfrm>
          <a:prstGeom prst="rect">
            <a:avLst/>
          </a:prstGeom>
          <a:noFill/>
        </p:spPr>
        <p:txBody>
          <a:bodyPr wrap="square" rtlCol="0">
            <a:spAutoFit/>
          </a:bodyPr>
          <a:lstStyle/>
          <a:p>
            <a:pPr algn="ctr"/>
            <a:r>
              <a:rPr lang="en-GB" sz="2800" dirty="0" smtClean="0"/>
              <a:t>Check out this video…</a:t>
            </a:r>
          </a:p>
          <a:p>
            <a:endParaRPr lang="en-GB" sz="2800" dirty="0" smtClean="0"/>
          </a:p>
          <a:p>
            <a:endParaRPr lang="en-GB" sz="2800" dirty="0" smtClean="0"/>
          </a:p>
          <a:p>
            <a:endParaRPr lang="en-GB" sz="2800" dirty="0" smtClean="0"/>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r>
              <a:rPr lang="en-GB" sz="2800" dirty="0" smtClean="0"/>
              <a:t>It shows a bullet being fired at a carbon-fibre fuel tank containing hydrogen. </a:t>
            </a:r>
            <a:endParaRPr lang="en-GB" sz="2800" dirty="0"/>
          </a:p>
        </p:txBody>
      </p:sp>
      <p:pic>
        <p:nvPicPr>
          <p:cNvPr id="16" name="Picture 15">
            <a:hlinkClick r:id="rId10"/>
          </p:cNvPr>
          <p:cNvPicPr>
            <a:picLocks noChangeAspect="1"/>
          </p:cNvPicPr>
          <p:nvPr/>
        </p:nvPicPr>
        <p:blipFill>
          <a:blip r:embed="rId11"/>
          <a:stretch>
            <a:fillRect/>
          </a:stretch>
        </p:blipFill>
        <p:spPr>
          <a:xfrm>
            <a:off x="4795646" y="2089116"/>
            <a:ext cx="2084902" cy="1167545"/>
          </a:xfrm>
          <a:prstGeom prst="rect">
            <a:avLst/>
          </a:prstGeom>
        </p:spPr>
      </p:pic>
    </p:spTree>
    <p:extLst>
      <p:ext uri="{BB962C8B-B14F-4D97-AF65-F5344CB8AC3E}">
        <p14:creationId xmlns:p14="http://schemas.microsoft.com/office/powerpoint/2010/main" val="854296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939338" y="5320146"/>
            <a:ext cx="10199716" cy="523220"/>
          </a:xfrm>
          <a:prstGeom prst="rect">
            <a:avLst/>
          </a:prstGeom>
          <a:noFill/>
        </p:spPr>
        <p:txBody>
          <a:bodyPr wrap="square" rtlCol="0">
            <a:spAutoFit/>
          </a:bodyPr>
          <a:lstStyle/>
          <a:p>
            <a:pPr algn="ctr"/>
            <a:r>
              <a:rPr lang="en-GB" sz="2800" dirty="0" smtClean="0"/>
              <a:t>The gas escaped, harmlessly into the air</a:t>
            </a:r>
            <a:r>
              <a:rPr lang="en-GB" dirty="0" smtClean="0"/>
              <a:t>.</a:t>
            </a:r>
            <a:endParaRPr lang="en-GB" dirty="0"/>
          </a:p>
        </p:txBody>
      </p:sp>
      <p:pic>
        <p:nvPicPr>
          <p:cNvPr id="16" name="Image 8"/>
          <p:cNvPicPr/>
          <p:nvPr/>
        </p:nvPicPr>
        <p:blipFill>
          <a:blip r:embed="rId10"/>
          <a:stretch>
            <a:fillRect/>
          </a:stretch>
        </p:blipFill>
        <p:spPr>
          <a:xfrm>
            <a:off x="3067397" y="1180407"/>
            <a:ext cx="5702530" cy="3632661"/>
          </a:xfrm>
          <a:prstGeom prst="rect">
            <a:avLst/>
          </a:prstGeom>
        </p:spPr>
      </p:pic>
    </p:spTree>
    <p:extLst>
      <p:ext uri="{BB962C8B-B14F-4D97-AF65-F5344CB8AC3E}">
        <p14:creationId xmlns:p14="http://schemas.microsoft.com/office/powerpoint/2010/main" val="2304798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853738" y="2393757"/>
            <a:ext cx="7888778" cy="1938992"/>
          </a:xfrm>
          <a:prstGeom prst="rect">
            <a:avLst/>
          </a:prstGeom>
        </p:spPr>
        <p:txBody>
          <a:bodyPr wrap="square">
            <a:spAutoFit/>
          </a:bodyPr>
          <a:lstStyle/>
          <a:p>
            <a:pPr algn="ctr" fontAlgn="base"/>
            <a:r>
              <a:rPr lang="en-GB" sz="3000" b="1" dirty="0">
                <a:solidFill>
                  <a:srgbClr val="FF0000"/>
                </a:solidFill>
              </a:rPr>
              <a:t> Myth 3</a:t>
            </a:r>
            <a:endParaRPr lang="en-GB" sz="3000" b="1" dirty="0" smtClean="0">
              <a:solidFill>
                <a:srgbClr val="FF0000"/>
              </a:solidFill>
            </a:endParaRPr>
          </a:p>
          <a:p>
            <a:pPr algn="ctr" fontAlgn="base"/>
            <a:endParaRPr lang="en-GB" sz="3000" b="1" dirty="0">
              <a:solidFill>
                <a:srgbClr val="FF0000"/>
              </a:solidFill>
            </a:endParaRPr>
          </a:p>
          <a:p>
            <a:pPr algn="ctr" fontAlgn="base"/>
            <a:r>
              <a:rPr lang="en-GB" sz="3000" b="1" dirty="0" smtClean="0"/>
              <a:t>The Hindenburg exploded because of hydrogen. </a:t>
            </a:r>
            <a:endParaRPr lang="en-GB" sz="3000" b="1" dirty="0"/>
          </a:p>
          <a:p>
            <a:pPr algn="ctr" fontAlgn="base"/>
            <a:endParaRPr lang="en-GB" sz="3000" b="1" dirty="0"/>
          </a:p>
        </p:txBody>
      </p:sp>
    </p:spTree>
    <p:extLst>
      <p:ext uri="{BB962C8B-B14F-4D97-AF65-F5344CB8AC3E}">
        <p14:creationId xmlns:p14="http://schemas.microsoft.com/office/powerpoint/2010/main" val="3314044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48393" y="435474"/>
            <a:ext cx="10831483" cy="5345083"/>
          </a:xfrm>
          <a:prstGeom prst="rect">
            <a:avLst/>
          </a:prstGeom>
          <a:noFill/>
        </p:spPr>
        <p:txBody>
          <a:bodyPr wrap="square" rtlCol="0">
            <a:spAutoFit/>
          </a:bodyPr>
          <a:lstStyle/>
          <a:p>
            <a:endParaRPr lang="en-GB"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6618" y="72022"/>
            <a:ext cx="7899400" cy="5940349"/>
          </a:xfrm>
          <a:prstGeom prst="rect">
            <a:avLst/>
          </a:prstGeom>
        </p:spPr>
      </p:pic>
    </p:spTree>
    <p:extLst>
      <p:ext uri="{BB962C8B-B14F-4D97-AF65-F5344CB8AC3E}">
        <p14:creationId xmlns:p14="http://schemas.microsoft.com/office/powerpoint/2010/main" val="1724925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330036" y="947651"/>
            <a:ext cx="8861368" cy="954107"/>
          </a:xfrm>
          <a:prstGeom prst="rect">
            <a:avLst/>
          </a:prstGeom>
        </p:spPr>
        <p:txBody>
          <a:bodyPr wrap="square">
            <a:spAutoFit/>
          </a:bodyPr>
          <a:lstStyle/>
          <a:p>
            <a:r>
              <a:rPr lang="en-GB" sz="2800" dirty="0" smtClean="0">
                <a:solidFill>
                  <a:srgbClr val="414141"/>
                </a:solidFill>
              </a:rPr>
              <a:t>* The Hindenburg didn't </a:t>
            </a:r>
            <a:r>
              <a:rPr lang="en-GB" sz="2800" dirty="0">
                <a:solidFill>
                  <a:srgbClr val="414141"/>
                </a:solidFill>
              </a:rPr>
              <a:t>explode. </a:t>
            </a:r>
            <a:endParaRPr lang="en-GB" sz="2800" dirty="0" smtClean="0">
              <a:solidFill>
                <a:srgbClr val="414141"/>
              </a:solidFill>
            </a:endParaRPr>
          </a:p>
          <a:p>
            <a:endParaRPr lang="en-GB" sz="2800" dirty="0">
              <a:solidFill>
                <a:srgbClr val="414141"/>
              </a:solidFill>
            </a:endParaRPr>
          </a:p>
        </p:txBody>
      </p:sp>
    </p:spTree>
    <p:extLst>
      <p:ext uri="{BB962C8B-B14F-4D97-AF65-F5344CB8AC3E}">
        <p14:creationId xmlns:p14="http://schemas.microsoft.com/office/powerpoint/2010/main" val="872006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330036" y="947651"/>
            <a:ext cx="8861368" cy="1815882"/>
          </a:xfrm>
          <a:prstGeom prst="rect">
            <a:avLst/>
          </a:prstGeom>
        </p:spPr>
        <p:txBody>
          <a:bodyPr wrap="square">
            <a:spAutoFit/>
          </a:bodyPr>
          <a:lstStyle/>
          <a:p>
            <a:r>
              <a:rPr lang="en-GB" sz="2800" dirty="0" smtClean="0">
                <a:solidFill>
                  <a:srgbClr val="414141"/>
                </a:solidFill>
              </a:rPr>
              <a:t>* The Hindenburg didn't </a:t>
            </a:r>
            <a:r>
              <a:rPr lang="en-GB" sz="2800" dirty="0">
                <a:solidFill>
                  <a:srgbClr val="414141"/>
                </a:solidFill>
              </a:rPr>
              <a:t>explode. </a:t>
            </a:r>
            <a:endParaRPr lang="en-GB" sz="2800" dirty="0" smtClean="0">
              <a:solidFill>
                <a:srgbClr val="414141"/>
              </a:solidFill>
            </a:endParaRPr>
          </a:p>
          <a:p>
            <a:endParaRPr lang="en-GB" sz="2800" dirty="0">
              <a:solidFill>
                <a:srgbClr val="414141"/>
              </a:solidFill>
            </a:endParaRPr>
          </a:p>
          <a:p>
            <a:r>
              <a:rPr lang="en-GB" sz="2800" dirty="0" smtClean="0">
                <a:solidFill>
                  <a:srgbClr val="414141"/>
                </a:solidFill>
              </a:rPr>
              <a:t>* Its </a:t>
            </a:r>
            <a:r>
              <a:rPr lang="en-GB" sz="2800" dirty="0">
                <a:solidFill>
                  <a:srgbClr val="414141"/>
                </a:solidFill>
              </a:rPr>
              <a:t>millions of cubic feet of hydrogen burned away in less than 60 seconds. </a:t>
            </a:r>
            <a:endParaRPr lang="en-GB" sz="2800" dirty="0"/>
          </a:p>
        </p:txBody>
      </p:sp>
    </p:spTree>
    <p:extLst>
      <p:ext uri="{BB962C8B-B14F-4D97-AF65-F5344CB8AC3E}">
        <p14:creationId xmlns:p14="http://schemas.microsoft.com/office/powerpoint/2010/main" val="1324494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330036" y="947651"/>
            <a:ext cx="8861368" cy="3539430"/>
          </a:xfrm>
          <a:prstGeom prst="rect">
            <a:avLst/>
          </a:prstGeom>
        </p:spPr>
        <p:txBody>
          <a:bodyPr wrap="square">
            <a:spAutoFit/>
          </a:bodyPr>
          <a:lstStyle/>
          <a:p>
            <a:r>
              <a:rPr lang="en-GB" sz="2800" dirty="0" smtClean="0">
                <a:solidFill>
                  <a:srgbClr val="414141"/>
                </a:solidFill>
              </a:rPr>
              <a:t>* The Hindenburg didn't </a:t>
            </a:r>
            <a:r>
              <a:rPr lang="en-GB" sz="2800" dirty="0">
                <a:solidFill>
                  <a:srgbClr val="414141"/>
                </a:solidFill>
              </a:rPr>
              <a:t>explode. </a:t>
            </a:r>
            <a:endParaRPr lang="en-GB" sz="2800" dirty="0" smtClean="0">
              <a:solidFill>
                <a:srgbClr val="414141"/>
              </a:solidFill>
            </a:endParaRPr>
          </a:p>
          <a:p>
            <a:endParaRPr lang="en-GB" sz="2800" dirty="0">
              <a:solidFill>
                <a:srgbClr val="414141"/>
              </a:solidFill>
            </a:endParaRPr>
          </a:p>
          <a:p>
            <a:r>
              <a:rPr lang="en-GB" sz="2800" dirty="0" smtClean="0">
                <a:solidFill>
                  <a:srgbClr val="414141"/>
                </a:solidFill>
              </a:rPr>
              <a:t>* Its </a:t>
            </a:r>
            <a:r>
              <a:rPr lang="en-GB" sz="2800" dirty="0">
                <a:solidFill>
                  <a:srgbClr val="414141"/>
                </a:solidFill>
              </a:rPr>
              <a:t>millions of cubic feet of hydrogen burned away in less than 60 seconds. </a:t>
            </a:r>
            <a:endParaRPr lang="en-GB" sz="2800" dirty="0" smtClean="0">
              <a:solidFill>
                <a:srgbClr val="414141"/>
              </a:solidFill>
            </a:endParaRPr>
          </a:p>
          <a:p>
            <a:endParaRPr lang="en-GB" sz="2800" dirty="0" smtClean="0">
              <a:solidFill>
                <a:srgbClr val="414141"/>
              </a:solidFill>
            </a:endParaRPr>
          </a:p>
          <a:p>
            <a:r>
              <a:rPr lang="en-GB" sz="2800" dirty="0" smtClean="0">
                <a:solidFill>
                  <a:srgbClr val="414141"/>
                </a:solidFill>
              </a:rPr>
              <a:t>* Most </a:t>
            </a:r>
            <a:r>
              <a:rPr lang="en-GB" sz="2800" dirty="0">
                <a:solidFill>
                  <a:srgbClr val="414141"/>
                </a:solidFill>
              </a:rPr>
              <a:t>of the smoke and </a:t>
            </a:r>
            <a:r>
              <a:rPr lang="en-GB" sz="2800" dirty="0" smtClean="0">
                <a:solidFill>
                  <a:srgbClr val="414141"/>
                </a:solidFill>
              </a:rPr>
              <a:t>flames seen in the images, came </a:t>
            </a:r>
            <a:r>
              <a:rPr lang="en-GB" sz="2800" dirty="0">
                <a:solidFill>
                  <a:srgbClr val="414141"/>
                </a:solidFill>
              </a:rPr>
              <a:t>from burning diesel fuel and the dirigible's painted canvas "gas bag" covering. </a:t>
            </a:r>
            <a:endParaRPr lang="en-GB" sz="2800" dirty="0"/>
          </a:p>
        </p:txBody>
      </p:sp>
    </p:spTree>
    <p:extLst>
      <p:ext uri="{BB962C8B-B14F-4D97-AF65-F5344CB8AC3E}">
        <p14:creationId xmlns:p14="http://schemas.microsoft.com/office/powerpoint/2010/main" val="362492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039091" y="1039091"/>
            <a:ext cx="9966960" cy="4401205"/>
          </a:xfrm>
          <a:prstGeom prst="rect">
            <a:avLst/>
          </a:prstGeom>
          <a:noFill/>
        </p:spPr>
        <p:txBody>
          <a:bodyPr wrap="square" rtlCol="0">
            <a:spAutoFit/>
          </a:bodyPr>
          <a:lstStyle/>
          <a:p>
            <a:r>
              <a:rPr lang="en-GB" sz="2800" dirty="0"/>
              <a:t>The truth is that </a:t>
            </a:r>
            <a:r>
              <a:rPr lang="en-GB" sz="2800" dirty="0" smtClean="0"/>
              <a:t>all fuels </a:t>
            </a:r>
            <a:r>
              <a:rPr lang="en-GB" sz="2800" dirty="0"/>
              <a:t>can be dangerous if they're not properly handled. </a:t>
            </a:r>
            <a:r>
              <a:rPr lang="en-GB" sz="2800" dirty="0" smtClean="0"/>
              <a:t>As </a:t>
            </a:r>
            <a:r>
              <a:rPr lang="en-GB" sz="2800" dirty="0"/>
              <a:t>a transportation fuel, </a:t>
            </a:r>
            <a:r>
              <a:rPr lang="en-GB" sz="2800" dirty="0">
                <a:solidFill>
                  <a:srgbClr val="FF0000"/>
                </a:solidFill>
              </a:rPr>
              <a:t>hydrogen is less dangerous than existing fuels</a:t>
            </a:r>
            <a:r>
              <a:rPr lang="en-GB" sz="2800" dirty="0" smtClean="0"/>
              <a:t>.</a:t>
            </a:r>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endParaRPr lang="en-GB" sz="2800" dirty="0"/>
          </a:p>
        </p:txBody>
      </p:sp>
    </p:spTree>
    <p:extLst>
      <p:ext uri="{BB962C8B-B14F-4D97-AF65-F5344CB8AC3E}">
        <p14:creationId xmlns:p14="http://schemas.microsoft.com/office/powerpoint/2010/main" val="4111437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75480" y="441540"/>
            <a:ext cx="9966960" cy="5693866"/>
          </a:xfrm>
          <a:prstGeom prst="rect">
            <a:avLst/>
          </a:prstGeom>
          <a:noFill/>
        </p:spPr>
        <p:txBody>
          <a:bodyPr wrap="square" rtlCol="0">
            <a:spAutoFit/>
          </a:bodyPr>
          <a:lstStyle/>
          <a:p>
            <a:r>
              <a:rPr lang="en-GB" sz="2800" dirty="0"/>
              <a:t>The truth is that </a:t>
            </a:r>
            <a:r>
              <a:rPr lang="en-GB" sz="2800" dirty="0" smtClean="0"/>
              <a:t>all fuels </a:t>
            </a:r>
            <a:r>
              <a:rPr lang="en-GB" sz="2800" dirty="0"/>
              <a:t>can be dangerous if they're not properly handled. </a:t>
            </a:r>
            <a:r>
              <a:rPr lang="en-GB" sz="2800" dirty="0" smtClean="0"/>
              <a:t>As </a:t>
            </a:r>
            <a:r>
              <a:rPr lang="en-GB" sz="2800" dirty="0"/>
              <a:t>a transportation fuel, </a:t>
            </a:r>
            <a:r>
              <a:rPr lang="en-GB" sz="2800" dirty="0">
                <a:solidFill>
                  <a:srgbClr val="FF0000"/>
                </a:solidFill>
              </a:rPr>
              <a:t>hydrogen is less dangerous than existing fuels</a:t>
            </a:r>
            <a:r>
              <a:rPr lang="en-GB" sz="2800" dirty="0" smtClean="0"/>
              <a:t>.</a:t>
            </a:r>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r>
              <a:rPr lang="en-GB" sz="2800" dirty="0"/>
              <a:t>During the hydrogen fuelling process a controlled and monitored seal is created and fuelling is shut off if the seal is broken. In petrol fuelling there are no controls preventing discharge of fuel.</a:t>
            </a:r>
          </a:p>
          <a:p>
            <a:endParaRPr lang="en-GB" sz="2800"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1807" y="1595624"/>
            <a:ext cx="3486150" cy="2551228"/>
          </a:xfrm>
          <a:prstGeom prst="rect">
            <a:avLst/>
          </a:prstGeom>
        </p:spPr>
      </p:pic>
    </p:spTree>
    <p:extLst>
      <p:ext uri="{BB962C8B-B14F-4D97-AF65-F5344CB8AC3E}">
        <p14:creationId xmlns:p14="http://schemas.microsoft.com/office/powerpoint/2010/main" val="2037988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64523" y="2003367"/>
            <a:ext cx="9950334" cy="2523768"/>
          </a:xfrm>
          <a:prstGeom prst="rect">
            <a:avLst/>
          </a:prstGeom>
          <a:noFill/>
        </p:spPr>
        <p:txBody>
          <a:bodyPr wrap="square" rtlCol="0">
            <a:spAutoFit/>
          </a:bodyPr>
          <a:lstStyle/>
          <a:p>
            <a:pPr algn="ctr"/>
            <a:r>
              <a:rPr lang="en-GB" sz="2800" dirty="0" smtClean="0"/>
              <a:t>Currently, there are few hydrogen refuelling stations in Europe.</a:t>
            </a:r>
          </a:p>
          <a:p>
            <a:pPr algn="ctr"/>
            <a:endParaRPr lang="en-GB" sz="2800" dirty="0"/>
          </a:p>
          <a:p>
            <a:pPr algn="ctr"/>
            <a:r>
              <a:rPr lang="en-GB" sz="2800" dirty="0" smtClean="0">
                <a:solidFill>
                  <a:srgbClr val="FF0000"/>
                </a:solidFill>
              </a:rPr>
              <a:t>QUESTION </a:t>
            </a:r>
          </a:p>
          <a:p>
            <a:pPr algn="ctr"/>
            <a:endParaRPr lang="en-GB" sz="2800" dirty="0" smtClean="0"/>
          </a:p>
          <a:p>
            <a:pPr algn="ctr"/>
            <a:r>
              <a:rPr lang="en-GB" sz="2800" dirty="0" smtClean="0"/>
              <a:t>  Can you think of any reasons why this might be?</a:t>
            </a:r>
          </a:p>
          <a:p>
            <a:pPr algn="ctr"/>
            <a:r>
              <a:rPr lang="en-GB" i="1" dirty="0" smtClean="0"/>
              <a:t>(pause for discussion)</a:t>
            </a:r>
            <a:endParaRPr lang="en-GB" i="1" dirty="0"/>
          </a:p>
        </p:txBody>
      </p:sp>
    </p:spTree>
    <p:extLst>
      <p:ext uri="{BB962C8B-B14F-4D97-AF65-F5344CB8AC3E}">
        <p14:creationId xmlns:p14="http://schemas.microsoft.com/office/powerpoint/2010/main" val="2567292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9596" y="-73597"/>
            <a:ext cx="3991504" cy="2610443"/>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935894"/>
            <a:ext cx="4462618" cy="2972103"/>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91232" y="2935894"/>
            <a:ext cx="4597706" cy="3025291"/>
          </a:xfrm>
          <a:prstGeom prst="rect">
            <a:avLst/>
          </a:prstGeom>
        </p:spPr>
      </p:pic>
      <p:sp>
        <p:nvSpPr>
          <p:cNvPr id="19" name="TextBox 18"/>
          <p:cNvSpPr txBox="1"/>
          <p:nvPr/>
        </p:nvSpPr>
        <p:spPr>
          <a:xfrm>
            <a:off x="7475665" y="-73597"/>
            <a:ext cx="2858652" cy="2677656"/>
          </a:xfrm>
          <a:prstGeom prst="rect">
            <a:avLst/>
          </a:prstGeom>
          <a:noFill/>
        </p:spPr>
        <p:txBody>
          <a:bodyPr wrap="square" rtlCol="0">
            <a:spAutoFit/>
          </a:bodyPr>
          <a:lstStyle/>
          <a:p>
            <a:r>
              <a:rPr lang="en-GB" sz="2800" dirty="0" smtClean="0"/>
              <a:t>When is the last time that you really thought about where your gas or electricity was coming from?</a:t>
            </a:r>
            <a:endParaRPr lang="en-GB" sz="2800" dirty="0"/>
          </a:p>
        </p:txBody>
      </p:sp>
    </p:spTree>
    <p:extLst>
      <p:ext uri="{BB962C8B-B14F-4D97-AF65-F5344CB8AC3E}">
        <p14:creationId xmlns:p14="http://schemas.microsoft.com/office/powerpoint/2010/main" val="3403835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188720" y="1030778"/>
            <a:ext cx="9908771" cy="4247317"/>
          </a:xfrm>
          <a:prstGeom prst="rect">
            <a:avLst/>
          </a:prstGeom>
          <a:noFill/>
        </p:spPr>
        <p:txBody>
          <a:bodyPr wrap="square" rtlCol="0">
            <a:spAutoFit/>
          </a:bodyPr>
          <a:lstStyle/>
          <a:p>
            <a:r>
              <a:rPr lang="en-GB" sz="2800" dirty="0" smtClean="0"/>
              <a:t>You may have said that there aren’t many hydrogen powered vehicles on the roads.  </a:t>
            </a:r>
          </a:p>
          <a:p>
            <a:endParaRPr lang="en-GB" sz="2800" dirty="0"/>
          </a:p>
          <a:p>
            <a:r>
              <a:rPr lang="en-GB" sz="2800" dirty="0" smtClean="0"/>
              <a:t>This is true. </a:t>
            </a:r>
          </a:p>
          <a:p>
            <a:endParaRPr lang="en-GB" sz="2800" dirty="0"/>
          </a:p>
          <a:p>
            <a:r>
              <a:rPr lang="en-GB" sz="2800" dirty="0" smtClean="0"/>
              <a:t>Increasingly though, industry is deploying more hydrogen fuelled vehicles and over time, their refuelling stations will be made more accessible  to the public and uptake of hydrogen powered vehicles will be able to increase.</a:t>
            </a:r>
          </a:p>
          <a:p>
            <a:endParaRPr lang="en-GB" dirty="0"/>
          </a:p>
        </p:txBody>
      </p:sp>
    </p:spTree>
    <p:extLst>
      <p:ext uri="{BB962C8B-B14F-4D97-AF65-F5344CB8AC3E}">
        <p14:creationId xmlns:p14="http://schemas.microsoft.com/office/powerpoint/2010/main" val="1200551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030778" y="931025"/>
            <a:ext cx="10149840" cy="1384995"/>
          </a:xfrm>
          <a:prstGeom prst="rect">
            <a:avLst/>
          </a:prstGeom>
          <a:noFill/>
        </p:spPr>
        <p:txBody>
          <a:bodyPr wrap="square" rtlCol="0">
            <a:spAutoFit/>
          </a:bodyPr>
          <a:lstStyle/>
          <a:p>
            <a:r>
              <a:rPr lang="en-GB" sz="2800" dirty="0" smtClean="0"/>
              <a:t>Taking the UK as an example, Hydrogen refuelling centres are being built which will eventually lead to a connected network over time, similar to the initial rollout of electric vehicle charging points. </a:t>
            </a:r>
            <a:endParaRPr lang="en-GB" sz="2800" dirty="0"/>
          </a:p>
        </p:txBody>
      </p:sp>
    </p:spTree>
    <p:extLst>
      <p:ext uri="{BB962C8B-B14F-4D97-AF65-F5344CB8AC3E}">
        <p14:creationId xmlns:p14="http://schemas.microsoft.com/office/powerpoint/2010/main" val="762605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8611"/>
            <a:ext cx="10338816" cy="5815584"/>
          </a:xfrm>
          <a:prstGeom prst="rect">
            <a:avLst/>
          </a:prstGeom>
        </p:spPr>
      </p:pic>
    </p:spTree>
    <p:extLst>
      <p:ext uri="{BB962C8B-B14F-4D97-AF65-F5344CB8AC3E}">
        <p14:creationId xmlns:p14="http://schemas.microsoft.com/office/powerpoint/2010/main" val="1515945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14087"/>
            <a:ext cx="10306304" cy="5797296"/>
          </a:xfrm>
          <a:prstGeom prst="rect">
            <a:avLst/>
          </a:prstGeom>
        </p:spPr>
      </p:pic>
      <p:sp>
        <p:nvSpPr>
          <p:cNvPr id="16" name="Right Arrow 15"/>
          <p:cNvSpPr/>
          <p:nvPr/>
        </p:nvSpPr>
        <p:spPr>
          <a:xfrm rot="11369307">
            <a:off x="7487858" y="485523"/>
            <a:ext cx="744912" cy="592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904394" y="583543"/>
            <a:ext cx="1503722" cy="1754326"/>
          </a:xfrm>
          <a:prstGeom prst="rect">
            <a:avLst/>
          </a:prstGeom>
          <a:noFill/>
        </p:spPr>
        <p:txBody>
          <a:bodyPr wrap="square" rtlCol="0">
            <a:spAutoFit/>
          </a:bodyPr>
          <a:lstStyle/>
          <a:p>
            <a:r>
              <a:rPr lang="en-GB" dirty="0" smtClean="0"/>
              <a:t>Built as part of the Aberdeen Hydrogen Bus Project in 2015</a:t>
            </a:r>
            <a:endParaRPr lang="en-GB" dirty="0"/>
          </a:p>
        </p:txBody>
      </p:sp>
    </p:spTree>
    <p:extLst>
      <p:ext uri="{BB962C8B-B14F-4D97-AF65-F5344CB8AC3E}">
        <p14:creationId xmlns:p14="http://schemas.microsoft.com/office/powerpoint/2010/main" val="2353828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23317"/>
            <a:ext cx="10276173" cy="5780347"/>
          </a:xfrm>
          <a:prstGeom prst="rect">
            <a:avLst/>
          </a:prstGeom>
        </p:spPr>
      </p:pic>
      <p:sp>
        <p:nvSpPr>
          <p:cNvPr id="16" name="Right Arrow 15"/>
          <p:cNvSpPr/>
          <p:nvPr/>
        </p:nvSpPr>
        <p:spPr>
          <a:xfrm rot="11369307">
            <a:off x="5787200" y="501582"/>
            <a:ext cx="827605" cy="590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771958" y="556013"/>
            <a:ext cx="1670651" cy="1200329"/>
          </a:xfrm>
          <a:prstGeom prst="rect">
            <a:avLst/>
          </a:prstGeom>
          <a:noFill/>
        </p:spPr>
        <p:txBody>
          <a:bodyPr wrap="square" rtlCol="0">
            <a:spAutoFit/>
          </a:bodyPr>
          <a:lstStyle/>
          <a:p>
            <a:r>
              <a:rPr lang="en-GB" dirty="0" smtClean="0"/>
              <a:t>Built as part of the Aberdeen Hydrogen Bus Project in 2015</a:t>
            </a:r>
            <a:endParaRPr lang="en-GB" dirty="0"/>
          </a:p>
        </p:txBody>
      </p:sp>
      <p:sp>
        <p:nvSpPr>
          <p:cNvPr id="18" name="Right Arrow 17"/>
          <p:cNvSpPr/>
          <p:nvPr/>
        </p:nvSpPr>
        <p:spPr>
          <a:xfrm rot="8410957">
            <a:off x="6653356" y="4271363"/>
            <a:ext cx="1706264" cy="590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8261183" y="2666119"/>
            <a:ext cx="1565846" cy="1477328"/>
          </a:xfrm>
          <a:prstGeom prst="rect">
            <a:avLst/>
          </a:prstGeom>
          <a:noFill/>
        </p:spPr>
        <p:txBody>
          <a:bodyPr wrap="square" rtlCol="0">
            <a:spAutoFit/>
          </a:bodyPr>
          <a:lstStyle/>
          <a:p>
            <a:r>
              <a:rPr lang="en-GB" dirty="0" err="1" smtClean="0"/>
              <a:t>Arval</a:t>
            </a:r>
            <a:r>
              <a:rPr lang="en-GB" dirty="0" smtClean="0"/>
              <a:t>, in Swindon lease hydrogen fuel cell vehicles to the public.</a:t>
            </a:r>
            <a:endParaRPr lang="en-GB" dirty="0"/>
          </a:p>
        </p:txBody>
      </p:sp>
    </p:spTree>
    <p:extLst>
      <p:ext uri="{BB962C8B-B14F-4D97-AF65-F5344CB8AC3E}">
        <p14:creationId xmlns:p14="http://schemas.microsoft.com/office/powerpoint/2010/main" val="19861345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22" y="387510"/>
            <a:ext cx="9872479" cy="5553270"/>
          </a:xfrm>
          <a:prstGeom prst="rect">
            <a:avLst/>
          </a:prstGeom>
        </p:spPr>
      </p:pic>
      <p:sp>
        <p:nvSpPr>
          <p:cNvPr id="16" name="Oval 15"/>
          <p:cNvSpPr/>
          <p:nvPr/>
        </p:nvSpPr>
        <p:spPr>
          <a:xfrm>
            <a:off x="4048576" y="2068529"/>
            <a:ext cx="2513192" cy="14385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066396" y="1274202"/>
            <a:ext cx="635942" cy="6639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29522" y="997110"/>
            <a:ext cx="2568225" cy="1477328"/>
          </a:xfrm>
          <a:prstGeom prst="rect">
            <a:avLst/>
          </a:prstGeom>
          <a:noFill/>
        </p:spPr>
        <p:txBody>
          <a:bodyPr wrap="square" rtlCol="0">
            <a:spAutoFit/>
          </a:bodyPr>
          <a:lstStyle/>
          <a:p>
            <a:r>
              <a:rPr lang="en-GB" dirty="0" smtClean="0"/>
              <a:t>There are projects taking place in these areas that will inevitably lead to stations being built here too.</a:t>
            </a:r>
            <a:endParaRPr lang="en-GB" dirty="0"/>
          </a:p>
        </p:txBody>
      </p:sp>
      <p:cxnSp>
        <p:nvCxnSpPr>
          <p:cNvPr id="19" name="Straight Arrow Connector 18"/>
          <p:cNvCxnSpPr/>
          <p:nvPr/>
        </p:nvCxnSpPr>
        <p:spPr>
          <a:xfrm>
            <a:off x="3586758" y="1920440"/>
            <a:ext cx="544220" cy="3944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99559" y="1319617"/>
            <a:ext cx="2427584" cy="1972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453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l="34991" t="10968" r="14825" b="25516"/>
          <a:stretch/>
        </p:blipFill>
        <p:spPr>
          <a:xfrm>
            <a:off x="0" y="0"/>
            <a:ext cx="5033818" cy="3583711"/>
          </a:xfrm>
          <a:prstGeom prst="rect">
            <a:avLst/>
          </a:prstGeom>
        </p:spPr>
      </p:pic>
      <p:sp>
        <p:nvSpPr>
          <p:cNvPr id="16" name="TextBox 15"/>
          <p:cNvSpPr txBox="1"/>
          <p:nvPr/>
        </p:nvSpPr>
        <p:spPr>
          <a:xfrm>
            <a:off x="5652655" y="397164"/>
            <a:ext cx="5846618" cy="923330"/>
          </a:xfrm>
          <a:prstGeom prst="rect">
            <a:avLst/>
          </a:prstGeom>
          <a:noFill/>
        </p:spPr>
        <p:txBody>
          <a:bodyPr wrap="square" rtlCol="0">
            <a:spAutoFit/>
          </a:bodyPr>
          <a:lstStyle/>
          <a:p>
            <a:r>
              <a:rPr lang="en-GB" dirty="0" smtClean="0"/>
              <a:t>One day, in the not too distant future, the availability of hydrogen refuelling stations will be comparable with those for electric vehicles.</a:t>
            </a:r>
            <a:endParaRPr lang="en-GB" dirty="0"/>
          </a:p>
        </p:txBody>
      </p:sp>
    </p:spTree>
    <p:extLst>
      <p:ext uri="{BB962C8B-B14F-4D97-AF65-F5344CB8AC3E}">
        <p14:creationId xmlns:p14="http://schemas.microsoft.com/office/powerpoint/2010/main" val="471267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l="34991" t="10968" r="14825" b="25516"/>
          <a:stretch/>
        </p:blipFill>
        <p:spPr>
          <a:xfrm>
            <a:off x="0" y="0"/>
            <a:ext cx="5033818" cy="3583711"/>
          </a:xfrm>
          <a:prstGeom prst="rect">
            <a:avLst/>
          </a:prstGeom>
        </p:spPr>
      </p:pic>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l="34160" t="10447" r="14325" b="25069"/>
          <a:stretch/>
        </p:blipFill>
        <p:spPr>
          <a:xfrm>
            <a:off x="7093527" y="0"/>
            <a:ext cx="5098473" cy="3589835"/>
          </a:xfrm>
          <a:prstGeom prst="rect">
            <a:avLst/>
          </a:prstGeom>
        </p:spPr>
      </p:pic>
      <p:sp>
        <p:nvSpPr>
          <p:cNvPr id="17" name="Right Arrow 16"/>
          <p:cNvSpPr/>
          <p:nvPr/>
        </p:nvSpPr>
        <p:spPr>
          <a:xfrm>
            <a:off x="5098473" y="1293091"/>
            <a:ext cx="1939636" cy="82203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849403" y="3534741"/>
            <a:ext cx="10141527" cy="830997"/>
          </a:xfrm>
          <a:prstGeom prst="rect">
            <a:avLst/>
          </a:prstGeom>
          <a:noFill/>
        </p:spPr>
        <p:txBody>
          <a:bodyPr wrap="square" rtlCol="0">
            <a:spAutoFit/>
          </a:bodyPr>
          <a:lstStyle/>
          <a:p>
            <a:r>
              <a:rPr lang="en-GB" sz="4800" dirty="0" smtClean="0"/>
              <a:t>      2019                                              ?</a:t>
            </a:r>
            <a:endParaRPr lang="en-GB" sz="4800" dirty="0"/>
          </a:p>
        </p:txBody>
      </p:sp>
      <p:sp>
        <p:nvSpPr>
          <p:cNvPr id="19" name="TextBox 18"/>
          <p:cNvSpPr txBox="1"/>
          <p:nvPr/>
        </p:nvSpPr>
        <p:spPr>
          <a:xfrm>
            <a:off x="378348" y="4371557"/>
            <a:ext cx="11083636" cy="1323439"/>
          </a:xfrm>
          <a:prstGeom prst="rect">
            <a:avLst/>
          </a:prstGeom>
          <a:noFill/>
        </p:spPr>
        <p:txBody>
          <a:bodyPr wrap="square" rtlCol="0">
            <a:spAutoFit/>
          </a:bodyPr>
          <a:lstStyle/>
          <a:p>
            <a:r>
              <a:rPr lang="en-GB" sz="1600" dirty="0"/>
              <a:t>Of course, the UK has a relatively small surface area so ensuring the availability of hydrogen for domestic vehicles will be easier.</a:t>
            </a:r>
          </a:p>
          <a:p>
            <a:endParaRPr lang="en-GB" sz="1600" dirty="0"/>
          </a:p>
          <a:p>
            <a:r>
              <a:rPr lang="en-GB" sz="1600" dirty="0"/>
              <a:t>The development of these hydrogen ‘hubs’ however, set a precedent and prove what can be done.  </a:t>
            </a:r>
          </a:p>
          <a:p>
            <a:endParaRPr lang="en-GB" sz="1600" dirty="0"/>
          </a:p>
          <a:p>
            <a:r>
              <a:rPr lang="en-GB" sz="1600" dirty="0"/>
              <a:t>This, in time will give investors and the government the security to know that their investment will be financially wise.</a:t>
            </a:r>
          </a:p>
        </p:txBody>
      </p:sp>
    </p:spTree>
    <p:extLst>
      <p:ext uri="{BB962C8B-B14F-4D97-AF65-F5344CB8AC3E}">
        <p14:creationId xmlns:p14="http://schemas.microsoft.com/office/powerpoint/2010/main" val="3647088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algn="ctr"/>
            <a:r>
              <a:rPr lang="en-GB" sz="2800" u="sng" dirty="0" smtClean="0"/>
              <a:t>Facts and figures</a:t>
            </a:r>
          </a:p>
        </p:txBody>
      </p:sp>
    </p:spTree>
    <p:extLst>
      <p:ext uri="{BB962C8B-B14F-4D97-AF65-F5344CB8AC3E}">
        <p14:creationId xmlns:p14="http://schemas.microsoft.com/office/powerpoint/2010/main" val="3608113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algn="ctr"/>
            <a:r>
              <a:rPr lang="en-GB" sz="2800" u="sng" dirty="0" smtClean="0"/>
              <a:t>Facts and figures</a:t>
            </a:r>
          </a:p>
        </p:txBody>
      </p:sp>
      <p:sp>
        <p:nvSpPr>
          <p:cNvPr id="16" name="TextBox 15"/>
          <p:cNvSpPr txBox="1"/>
          <p:nvPr/>
        </p:nvSpPr>
        <p:spPr>
          <a:xfrm>
            <a:off x="1034473" y="1385455"/>
            <a:ext cx="9596582" cy="2031325"/>
          </a:xfrm>
          <a:prstGeom prst="rect">
            <a:avLst/>
          </a:prstGeom>
          <a:noFill/>
        </p:spPr>
        <p:txBody>
          <a:bodyPr wrap="square" rtlCol="0">
            <a:spAutoFit/>
          </a:bodyPr>
          <a:lstStyle/>
          <a:p>
            <a:r>
              <a:rPr lang="en-GB" dirty="0" smtClean="0"/>
              <a:t>In 2017, 23 countries operated hydrogen fuelling stations with over 250 worldwide.</a:t>
            </a:r>
          </a:p>
          <a:p>
            <a:endParaRPr lang="en-GB" dirty="0"/>
          </a:p>
          <a:p>
            <a:r>
              <a:rPr lang="en-GB" dirty="0" smtClean="0"/>
              <a:t>Asia lead the way, closely followed by Europe, each with over 40% of the total.</a:t>
            </a:r>
          </a:p>
          <a:p>
            <a:r>
              <a:rPr lang="en-GB" dirty="0" smtClean="0"/>
              <a:t>The Americas had 16%.</a:t>
            </a:r>
          </a:p>
          <a:p>
            <a:endParaRPr lang="en-GB" dirty="0"/>
          </a:p>
          <a:p>
            <a:r>
              <a:rPr lang="en-GB" dirty="0" smtClean="0"/>
              <a:t>In 2018, Japan opened its 100</a:t>
            </a:r>
            <a:r>
              <a:rPr lang="en-GB" baseline="30000" dirty="0" smtClean="0"/>
              <a:t>th</a:t>
            </a:r>
            <a:r>
              <a:rPr lang="en-GB" dirty="0" smtClean="0"/>
              <a:t> station, Germany its 60</a:t>
            </a:r>
            <a:r>
              <a:rPr lang="en-GB" baseline="30000" dirty="0" smtClean="0"/>
              <a:t>th</a:t>
            </a:r>
            <a:r>
              <a:rPr lang="en-GB" dirty="0" smtClean="0"/>
              <a:t> and California its 39th.</a:t>
            </a:r>
          </a:p>
          <a:p>
            <a:r>
              <a:rPr lang="en-GB" dirty="0" smtClean="0"/>
              <a:t>The worldwide total number had grown to 337.</a:t>
            </a:r>
            <a:endParaRPr lang="en-GB" dirty="0"/>
          </a:p>
        </p:txBody>
      </p:sp>
    </p:spTree>
    <p:extLst>
      <p:ext uri="{BB962C8B-B14F-4D97-AF65-F5344CB8AC3E}">
        <p14:creationId xmlns:p14="http://schemas.microsoft.com/office/powerpoint/2010/main" val="307300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0"/>
            <a:ext cx="5336771" cy="3554289"/>
          </a:xfrm>
          <a:prstGeom prst="rect">
            <a:avLst/>
          </a:prstGeom>
        </p:spPr>
      </p:pic>
      <p:sp>
        <p:nvSpPr>
          <p:cNvPr id="17" name="TextBox 16"/>
          <p:cNvSpPr txBox="1"/>
          <p:nvPr/>
        </p:nvSpPr>
        <p:spPr>
          <a:xfrm>
            <a:off x="6022731" y="668215"/>
            <a:ext cx="4967654" cy="523220"/>
          </a:xfrm>
          <a:prstGeom prst="rect">
            <a:avLst/>
          </a:prstGeom>
          <a:noFill/>
        </p:spPr>
        <p:txBody>
          <a:bodyPr wrap="square" rtlCol="0">
            <a:spAutoFit/>
          </a:bodyPr>
          <a:lstStyle/>
          <a:p>
            <a:r>
              <a:rPr lang="en-GB" sz="2800" dirty="0" smtClean="0"/>
              <a:t>Where it was produced…</a:t>
            </a:r>
            <a:endParaRPr lang="en-GB" sz="2800" dirty="0"/>
          </a:p>
        </p:txBody>
      </p:sp>
    </p:spTree>
    <p:extLst>
      <p:ext uri="{BB962C8B-B14F-4D97-AF65-F5344CB8AC3E}">
        <p14:creationId xmlns:p14="http://schemas.microsoft.com/office/powerpoint/2010/main" val="4143192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algn="ctr"/>
            <a:r>
              <a:rPr lang="en-GB" sz="2800" u="sng" dirty="0" smtClean="0"/>
              <a:t>Facts and figures</a:t>
            </a:r>
          </a:p>
        </p:txBody>
      </p:sp>
      <p:sp>
        <p:nvSpPr>
          <p:cNvPr id="16" name="TextBox 15"/>
          <p:cNvSpPr txBox="1"/>
          <p:nvPr/>
        </p:nvSpPr>
        <p:spPr>
          <a:xfrm>
            <a:off x="1034473" y="1385455"/>
            <a:ext cx="9596582" cy="2031325"/>
          </a:xfrm>
          <a:prstGeom prst="rect">
            <a:avLst/>
          </a:prstGeom>
          <a:noFill/>
        </p:spPr>
        <p:txBody>
          <a:bodyPr wrap="square" rtlCol="0">
            <a:spAutoFit/>
          </a:bodyPr>
          <a:lstStyle/>
          <a:p>
            <a:r>
              <a:rPr lang="en-GB" dirty="0" smtClean="0"/>
              <a:t>In 2017, 23 countries operated hydrogen fuelling stations with over 250 worldwide.</a:t>
            </a:r>
          </a:p>
          <a:p>
            <a:endParaRPr lang="en-GB" dirty="0"/>
          </a:p>
          <a:p>
            <a:r>
              <a:rPr lang="en-GB" dirty="0" smtClean="0"/>
              <a:t>Asia lead the way, closely followed by Europe, each with over 40% of the total.</a:t>
            </a:r>
          </a:p>
          <a:p>
            <a:r>
              <a:rPr lang="en-GB" dirty="0" smtClean="0"/>
              <a:t>The Americas had 16%.</a:t>
            </a:r>
          </a:p>
          <a:p>
            <a:endParaRPr lang="en-GB" dirty="0"/>
          </a:p>
          <a:p>
            <a:r>
              <a:rPr lang="en-GB" dirty="0" smtClean="0"/>
              <a:t>In 2018, Japan opened its 100</a:t>
            </a:r>
            <a:r>
              <a:rPr lang="en-GB" baseline="30000" dirty="0" smtClean="0"/>
              <a:t>th</a:t>
            </a:r>
            <a:r>
              <a:rPr lang="en-GB" dirty="0" smtClean="0"/>
              <a:t> station, Germany its 60</a:t>
            </a:r>
            <a:r>
              <a:rPr lang="en-GB" baseline="30000" dirty="0" smtClean="0"/>
              <a:t>th</a:t>
            </a:r>
            <a:r>
              <a:rPr lang="en-GB" dirty="0" smtClean="0"/>
              <a:t> and California its 39th.</a:t>
            </a:r>
          </a:p>
          <a:p>
            <a:r>
              <a:rPr lang="en-GB" dirty="0" smtClean="0"/>
              <a:t>The worldwide total number had grown to 337.</a:t>
            </a:r>
            <a:endParaRPr lang="en-GB"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136893" y="3847643"/>
            <a:ext cx="600364" cy="369332"/>
          </a:xfrm>
          <a:prstGeom prst="rect">
            <a:avLst/>
          </a:prstGeom>
          <a:noFill/>
        </p:spPr>
        <p:txBody>
          <a:bodyPr wrap="square" rtlCol="0">
            <a:spAutoFit/>
          </a:bodyPr>
          <a:lstStyle/>
          <a:p>
            <a:r>
              <a:rPr lang="en-GB" dirty="0" smtClean="0"/>
              <a:t>100</a:t>
            </a:r>
            <a:endParaRPr lang="en-GB" dirty="0"/>
          </a:p>
        </p:txBody>
      </p:sp>
      <p:cxnSp>
        <p:nvCxnSpPr>
          <p:cNvPr id="20" name="Straight Connector 19"/>
          <p:cNvCxnSpPr/>
          <p:nvPr/>
        </p:nvCxnSpPr>
        <p:spPr>
          <a:xfrm>
            <a:off x="1939636" y="4216975"/>
            <a:ext cx="0" cy="430864"/>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73649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algn="ctr"/>
            <a:r>
              <a:rPr lang="en-GB" sz="2800" u="sng" dirty="0" smtClean="0"/>
              <a:t>Facts and figures</a:t>
            </a:r>
          </a:p>
        </p:txBody>
      </p:sp>
      <p:sp>
        <p:nvSpPr>
          <p:cNvPr id="16" name="TextBox 15"/>
          <p:cNvSpPr txBox="1"/>
          <p:nvPr/>
        </p:nvSpPr>
        <p:spPr>
          <a:xfrm>
            <a:off x="1034473" y="1385455"/>
            <a:ext cx="9596582" cy="2031325"/>
          </a:xfrm>
          <a:prstGeom prst="rect">
            <a:avLst/>
          </a:prstGeom>
          <a:noFill/>
        </p:spPr>
        <p:txBody>
          <a:bodyPr wrap="square" rtlCol="0">
            <a:spAutoFit/>
          </a:bodyPr>
          <a:lstStyle/>
          <a:p>
            <a:r>
              <a:rPr lang="en-GB" dirty="0" smtClean="0"/>
              <a:t>In 2017, 23 countries operated hydrogen fuelling stations with over 250 worldwide.</a:t>
            </a:r>
          </a:p>
          <a:p>
            <a:endParaRPr lang="en-GB" dirty="0"/>
          </a:p>
          <a:p>
            <a:r>
              <a:rPr lang="en-GB" dirty="0" smtClean="0"/>
              <a:t>Asia lead the way, closely followed by Europe, each with over 40% of the total.</a:t>
            </a:r>
          </a:p>
          <a:p>
            <a:r>
              <a:rPr lang="en-GB" dirty="0" smtClean="0"/>
              <a:t>The Americas had 16%.</a:t>
            </a:r>
          </a:p>
          <a:p>
            <a:endParaRPr lang="en-GB" dirty="0"/>
          </a:p>
          <a:p>
            <a:r>
              <a:rPr lang="en-GB" dirty="0" smtClean="0"/>
              <a:t>In 2018, Japan opened its 100</a:t>
            </a:r>
            <a:r>
              <a:rPr lang="en-GB" baseline="30000" dirty="0" smtClean="0"/>
              <a:t>th</a:t>
            </a:r>
            <a:r>
              <a:rPr lang="en-GB" dirty="0" smtClean="0"/>
              <a:t> station, Germany its 60</a:t>
            </a:r>
            <a:r>
              <a:rPr lang="en-GB" baseline="30000" dirty="0" smtClean="0"/>
              <a:t>th</a:t>
            </a:r>
            <a:r>
              <a:rPr lang="en-GB" dirty="0" smtClean="0"/>
              <a:t> and California its 39th.</a:t>
            </a:r>
          </a:p>
          <a:p>
            <a:r>
              <a:rPr lang="en-GB" dirty="0" smtClean="0"/>
              <a:t>The worldwide total number had grown to 337.</a:t>
            </a:r>
            <a:endParaRPr lang="en-GB"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136893" y="3847643"/>
            <a:ext cx="600364" cy="369332"/>
          </a:xfrm>
          <a:prstGeom prst="rect">
            <a:avLst/>
          </a:prstGeom>
          <a:noFill/>
        </p:spPr>
        <p:txBody>
          <a:bodyPr wrap="square" rtlCol="0">
            <a:spAutoFit/>
          </a:bodyPr>
          <a:lstStyle/>
          <a:p>
            <a:r>
              <a:rPr lang="en-GB" dirty="0" smtClean="0"/>
              <a:t>100</a:t>
            </a:r>
            <a:endParaRPr lang="en-GB" dirty="0"/>
          </a:p>
        </p:txBody>
      </p:sp>
      <p:cxnSp>
        <p:nvCxnSpPr>
          <p:cNvPr id="20" name="Straight Connector 19"/>
          <p:cNvCxnSpPr/>
          <p:nvPr/>
        </p:nvCxnSpPr>
        <p:spPr>
          <a:xfrm>
            <a:off x="1939636" y="4216975"/>
            <a:ext cx="0" cy="430864"/>
          </a:xfrm>
          <a:prstGeom prst="line">
            <a:avLst/>
          </a:prstGeom>
          <a:ln/>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3711" y="4641404"/>
            <a:ext cx="1288762" cy="773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2" name="Straight Connector 21"/>
          <p:cNvCxnSpPr/>
          <p:nvPr/>
        </p:nvCxnSpPr>
        <p:spPr>
          <a:xfrm>
            <a:off x="5405582" y="4220546"/>
            <a:ext cx="0" cy="430864"/>
          </a:xfrm>
          <a:prstGeom prst="line">
            <a:avLst/>
          </a:prstGeom>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5674901" y="3835670"/>
            <a:ext cx="572654" cy="369332"/>
          </a:xfrm>
          <a:prstGeom prst="rect">
            <a:avLst/>
          </a:prstGeom>
          <a:noFill/>
        </p:spPr>
        <p:txBody>
          <a:bodyPr wrap="square" rtlCol="0">
            <a:spAutoFit/>
          </a:bodyPr>
          <a:lstStyle/>
          <a:p>
            <a:r>
              <a:rPr lang="en-GB" dirty="0" smtClean="0"/>
              <a:t>60</a:t>
            </a:r>
            <a:endParaRPr lang="en-GB" dirty="0"/>
          </a:p>
        </p:txBody>
      </p:sp>
      <p:sp>
        <p:nvSpPr>
          <p:cNvPr id="24" name="Wave 23"/>
          <p:cNvSpPr/>
          <p:nvPr/>
        </p:nvSpPr>
        <p:spPr>
          <a:xfrm>
            <a:off x="5405582" y="3699155"/>
            <a:ext cx="854364"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7255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algn="ctr"/>
            <a:r>
              <a:rPr lang="en-GB" sz="2800" u="sng" dirty="0" smtClean="0"/>
              <a:t>Facts and figures</a:t>
            </a:r>
          </a:p>
        </p:txBody>
      </p:sp>
      <p:sp>
        <p:nvSpPr>
          <p:cNvPr id="16" name="TextBox 15"/>
          <p:cNvSpPr txBox="1"/>
          <p:nvPr/>
        </p:nvSpPr>
        <p:spPr>
          <a:xfrm>
            <a:off x="1034473" y="1385455"/>
            <a:ext cx="9596582" cy="2031325"/>
          </a:xfrm>
          <a:prstGeom prst="rect">
            <a:avLst/>
          </a:prstGeom>
          <a:noFill/>
        </p:spPr>
        <p:txBody>
          <a:bodyPr wrap="square" rtlCol="0">
            <a:spAutoFit/>
          </a:bodyPr>
          <a:lstStyle/>
          <a:p>
            <a:r>
              <a:rPr lang="en-GB" dirty="0" smtClean="0"/>
              <a:t>In 2017, 23 countries operated hydrogen fuelling stations with over 250 worldwide.</a:t>
            </a:r>
          </a:p>
          <a:p>
            <a:endParaRPr lang="en-GB" dirty="0"/>
          </a:p>
          <a:p>
            <a:r>
              <a:rPr lang="en-GB" dirty="0" smtClean="0"/>
              <a:t>Asia lead the way, closely followed by Europe, each with over 40% of the total.</a:t>
            </a:r>
          </a:p>
          <a:p>
            <a:r>
              <a:rPr lang="en-GB" dirty="0" smtClean="0"/>
              <a:t>The Americas had 16%.</a:t>
            </a:r>
          </a:p>
          <a:p>
            <a:endParaRPr lang="en-GB" dirty="0"/>
          </a:p>
          <a:p>
            <a:r>
              <a:rPr lang="en-GB" dirty="0" smtClean="0"/>
              <a:t>In 2018, Japan opened its 100</a:t>
            </a:r>
            <a:r>
              <a:rPr lang="en-GB" baseline="30000" dirty="0" smtClean="0"/>
              <a:t>th</a:t>
            </a:r>
            <a:r>
              <a:rPr lang="en-GB" dirty="0" smtClean="0"/>
              <a:t> station, Germany its 60</a:t>
            </a:r>
            <a:r>
              <a:rPr lang="en-GB" baseline="30000" dirty="0" smtClean="0"/>
              <a:t>th</a:t>
            </a:r>
            <a:r>
              <a:rPr lang="en-GB" dirty="0" smtClean="0"/>
              <a:t> and California its 39th.</a:t>
            </a:r>
          </a:p>
          <a:p>
            <a:r>
              <a:rPr lang="en-GB" dirty="0" smtClean="0"/>
              <a:t>The worldwide total number had grown to 337.</a:t>
            </a:r>
            <a:endParaRPr lang="en-GB"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136893" y="3847643"/>
            <a:ext cx="600364" cy="369332"/>
          </a:xfrm>
          <a:prstGeom prst="rect">
            <a:avLst/>
          </a:prstGeom>
          <a:noFill/>
        </p:spPr>
        <p:txBody>
          <a:bodyPr wrap="square" rtlCol="0">
            <a:spAutoFit/>
          </a:bodyPr>
          <a:lstStyle/>
          <a:p>
            <a:r>
              <a:rPr lang="en-GB" dirty="0" smtClean="0"/>
              <a:t>100</a:t>
            </a:r>
            <a:endParaRPr lang="en-GB" dirty="0"/>
          </a:p>
        </p:txBody>
      </p:sp>
      <p:cxnSp>
        <p:nvCxnSpPr>
          <p:cNvPr id="20" name="Straight Connector 19"/>
          <p:cNvCxnSpPr/>
          <p:nvPr/>
        </p:nvCxnSpPr>
        <p:spPr>
          <a:xfrm>
            <a:off x="1939636" y="4216975"/>
            <a:ext cx="0" cy="430864"/>
          </a:xfrm>
          <a:prstGeom prst="line">
            <a:avLst/>
          </a:prstGeom>
          <a:ln/>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3711" y="4641404"/>
            <a:ext cx="1288762" cy="773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Wave 21"/>
          <p:cNvSpPr/>
          <p:nvPr/>
        </p:nvSpPr>
        <p:spPr>
          <a:xfrm>
            <a:off x="8596746" y="3713017"/>
            <a:ext cx="854364"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5405582" y="4220546"/>
            <a:ext cx="0" cy="430864"/>
          </a:xfrm>
          <a:prstGeom prst="line">
            <a:avLst/>
          </a:prstGeom>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5674901" y="3835670"/>
            <a:ext cx="572654" cy="369332"/>
          </a:xfrm>
          <a:prstGeom prst="rect">
            <a:avLst/>
          </a:prstGeom>
          <a:noFill/>
        </p:spPr>
        <p:txBody>
          <a:bodyPr wrap="square" rtlCol="0">
            <a:spAutoFit/>
          </a:bodyPr>
          <a:lstStyle/>
          <a:p>
            <a:r>
              <a:rPr lang="en-GB" dirty="0" smtClean="0"/>
              <a:t>60</a:t>
            </a:r>
            <a:endParaRPr lang="en-GB" dirty="0"/>
          </a:p>
        </p:txBody>
      </p:sp>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26339" y="4677765"/>
            <a:ext cx="1332304" cy="700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Wave 25"/>
          <p:cNvSpPr/>
          <p:nvPr/>
        </p:nvSpPr>
        <p:spPr>
          <a:xfrm>
            <a:off x="5405582" y="3699155"/>
            <a:ext cx="854364"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8596746" y="4216975"/>
            <a:ext cx="0" cy="430864"/>
          </a:xfrm>
          <a:prstGeom prst="line">
            <a:avLst/>
          </a:prstGeom>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8829964" y="3876452"/>
            <a:ext cx="600363" cy="369332"/>
          </a:xfrm>
          <a:prstGeom prst="rect">
            <a:avLst/>
          </a:prstGeom>
          <a:noFill/>
        </p:spPr>
        <p:txBody>
          <a:bodyPr wrap="square" rtlCol="0">
            <a:spAutoFit/>
          </a:bodyPr>
          <a:lstStyle/>
          <a:p>
            <a:r>
              <a:rPr lang="en-GB" dirty="0" smtClean="0"/>
              <a:t>39</a:t>
            </a:r>
            <a:endParaRPr lang="en-GB" dirty="0"/>
          </a:p>
        </p:txBody>
      </p:sp>
    </p:spTree>
    <p:extLst>
      <p:ext uri="{BB962C8B-B14F-4D97-AF65-F5344CB8AC3E}">
        <p14:creationId xmlns:p14="http://schemas.microsoft.com/office/powerpoint/2010/main" val="20505663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1517904" y="4097722"/>
            <a:ext cx="8577071" cy="1815882"/>
          </a:xfrm>
          <a:prstGeom prst="rect">
            <a:avLst/>
          </a:prstGeom>
          <a:noFill/>
        </p:spPr>
        <p:txBody>
          <a:bodyPr wrap="square" rtlCol="0">
            <a:spAutoFit/>
          </a:bodyPr>
          <a:lstStyle/>
          <a:p>
            <a:pPr algn="ctr"/>
            <a:r>
              <a:rPr lang="en-GB" sz="2800" dirty="0" smtClean="0"/>
              <a:t>With the rapid developments occurring all over the world, a lack of hydrogen refuelling stations will soon be a </a:t>
            </a:r>
            <a:r>
              <a:rPr lang="en-GB" sz="2800" dirty="0" smtClean="0">
                <a:solidFill>
                  <a:srgbClr val="FF0000"/>
                </a:solidFill>
              </a:rPr>
              <a:t>historical</a:t>
            </a:r>
            <a:r>
              <a:rPr lang="en-GB" sz="2800" dirty="0" smtClean="0"/>
              <a:t> barrier to customers investing in hydrogen powered vehicles.  </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6110" y="0"/>
            <a:ext cx="4965889" cy="3416531"/>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0"/>
            <a:ext cx="7232961" cy="4064924"/>
          </a:xfrm>
          <a:prstGeom prst="rect">
            <a:avLst/>
          </a:prstGeom>
        </p:spPr>
      </p:pic>
    </p:spTree>
    <p:extLst>
      <p:ext uri="{BB962C8B-B14F-4D97-AF65-F5344CB8AC3E}">
        <p14:creationId xmlns:p14="http://schemas.microsoft.com/office/powerpoint/2010/main" val="3042364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36915" y="94254"/>
            <a:ext cx="9926515" cy="923330"/>
          </a:xfrm>
          <a:prstGeom prst="rect">
            <a:avLst/>
          </a:prstGeom>
          <a:noFill/>
        </p:spPr>
        <p:txBody>
          <a:bodyPr wrap="square" rtlCol="0">
            <a:spAutoFit/>
          </a:bodyPr>
          <a:lstStyle/>
          <a:p>
            <a:r>
              <a:rPr lang="en-GB" dirty="0" smtClean="0"/>
              <a:t>Watch the following videos, filmed in 2008 and 2015.</a:t>
            </a:r>
          </a:p>
          <a:p>
            <a:endParaRPr lang="en-GB" dirty="0"/>
          </a:p>
          <a:p>
            <a:r>
              <a:rPr lang="en-GB" dirty="0" smtClean="0"/>
              <a:t>Note how rapidly the technology is changing.</a:t>
            </a:r>
            <a:endParaRPr lang="en-GB" dirty="0"/>
          </a:p>
        </p:txBody>
      </p:sp>
      <p:pic>
        <p:nvPicPr>
          <p:cNvPr id="16" name="Picture 15">
            <a:hlinkClick r:id="rId10"/>
          </p:cNvPr>
          <p:cNvPicPr/>
          <p:nvPr/>
        </p:nvPicPr>
        <p:blipFill>
          <a:blip r:embed="rId11"/>
          <a:stretch>
            <a:fillRect/>
          </a:stretch>
        </p:blipFill>
        <p:spPr>
          <a:xfrm>
            <a:off x="2404168" y="2159860"/>
            <a:ext cx="1685925" cy="1249680"/>
          </a:xfrm>
          <a:prstGeom prst="rect">
            <a:avLst/>
          </a:prstGeom>
        </p:spPr>
      </p:pic>
      <p:pic>
        <p:nvPicPr>
          <p:cNvPr id="17" name="Picture 16">
            <a:hlinkClick r:id="rId12"/>
          </p:cNvPr>
          <p:cNvPicPr/>
          <p:nvPr/>
        </p:nvPicPr>
        <p:blipFill>
          <a:blip r:embed="rId13" cstate="print">
            <a:extLst>
              <a:ext uri="{28A0092B-C50C-407E-A947-70E740481C1C}">
                <a14:useLocalDpi xmlns:a14="http://schemas.microsoft.com/office/drawing/2010/main" val="0"/>
              </a:ext>
            </a:extLst>
          </a:blip>
          <a:stretch>
            <a:fillRect/>
          </a:stretch>
        </p:blipFill>
        <p:spPr>
          <a:xfrm>
            <a:off x="6718236" y="2159861"/>
            <a:ext cx="1928471" cy="1249680"/>
          </a:xfrm>
          <a:prstGeom prst="rect">
            <a:avLst/>
          </a:prstGeom>
        </p:spPr>
      </p:pic>
      <p:sp>
        <p:nvSpPr>
          <p:cNvPr id="18" name="TextBox 17"/>
          <p:cNvSpPr txBox="1"/>
          <p:nvPr/>
        </p:nvSpPr>
        <p:spPr>
          <a:xfrm>
            <a:off x="2911923" y="1492231"/>
            <a:ext cx="1178170" cy="369332"/>
          </a:xfrm>
          <a:prstGeom prst="rect">
            <a:avLst/>
          </a:prstGeom>
          <a:noFill/>
        </p:spPr>
        <p:txBody>
          <a:bodyPr wrap="square" rtlCol="0">
            <a:spAutoFit/>
          </a:bodyPr>
          <a:lstStyle/>
          <a:p>
            <a:r>
              <a:rPr lang="en-GB" dirty="0" smtClean="0"/>
              <a:t>2008</a:t>
            </a:r>
            <a:endParaRPr lang="en-GB" dirty="0"/>
          </a:p>
        </p:txBody>
      </p:sp>
      <p:sp>
        <p:nvSpPr>
          <p:cNvPr id="19" name="TextBox 18"/>
          <p:cNvSpPr txBox="1"/>
          <p:nvPr/>
        </p:nvSpPr>
        <p:spPr>
          <a:xfrm>
            <a:off x="7278038" y="1501023"/>
            <a:ext cx="1178170" cy="369332"/>
          </a:xfrm>
          <a:prstGeom prst="rect">
            <a:avLst/>
          </a:prstGeom>
          <a:noFill/>
        </p:spPr>
        <p:txBody>
          <a:bodyPr wrap="square" rtlCol="0">
            <a:spAutoFit/>
          </a:bodyPr>
          <a:lstStyle/>
          <a:p>
            <a:r>
              <a:rPr lang="en-GB" dirty="0" smtClean="0"/>
              <a:t>2015</a:t>
            </a:r>
            <a:endParaRPr lang="en-GB" dirty="0"/>
          </a:p>
        </p:txBody>
      </p:sp>
      <p:sp>
        <p:nvSpPr>
          <p:cNvPr id="20" name="TextBox 19"/>
          <p:cNvSpPr txBox="1"/>
          <p:nvPr/>
        </p:nvSpPr>
        <p:spPr>
          <a:xfrm>
            <a:off x="636915" y="3883738"/>
            <a:ext cx="10207869" cy="1938992"/>
          </a:xfrm>
          <a:prstGeom prst="rect">
            <a:avLst/>
          </a:prstGeom>
          <a:noFill/>
        </p:spPr>
        <p:txBody>
          <a:bodyPr wrap="square" rtlCol="0">
            <a:spAutoFit/>
          </a:bodyPr>
          <a:lstStyle/>
          <a:p>
            <a:pPr algn="ctr"/>
            <a:r>
              <a:rPr lang="en-GB" sz="4000" dirty="0" smtClean="0">
                <a:solidFill>
                  <a:srgbClr val="FF0000"/>
                </a:solidFill>
              </a:rPr>
              <a:t>Work with a partner or in a small group to create a role play based on myths and/or changing attitudes towards hydrogen.</a:t>
            </a:r>
            <a:endParaRPr lang="en-GB" sz="4000" dirty="0">
              <a:solidFill>
                <a:srgbClr val="FF0000"/>
              </a:solidFill>
            </a:endParaRPr>
          </a:p>
        </p:txBody>
      </p:sp>
    </p:spTree>
    <p:extLst>
      <p:ext uri="{BB962C8B-B14F-4D97-AF65-F5344CB8AC3E}">
        <p14:creationId xmlns:p14="http://schemas.microsoft.com/office/powerpoint/2010/main" val="3840561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3979985" cy="596997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8573" y="1396538"/>
            <a:ext cx="4771325" cy="3263587"/>
          </a:xfrm>
          <a:prstGeom prst="rect">
            <a:avLst/>
          </a:prstGeom>
        </p:spPr>
      </p:pic>
      <p:sp>
        <p:nvSpPr>
          <p:cNvPr id="18" name="TextBox 17"/>
          <p:cNvSpPr txBox="1"/>
          <p:nvPr/>
        </p:nvSpPr>
        <p:spPr>
          <a:xfrm>
            <a:off x="5099538" y="325315"/>
            <a:ext cx="5825987" cy="523220"/>
          </a:xfrm>
          <a:prstGeom prst="rect">
            <a:avLst/>
          </a:prstGeom>
          <a:noFill/>
        </p:spPr>
        <p:txBody>
          <a:bodyPr wrap="square" rtlCol="0">
            <a:spAutoFit/>
          </a:bodyPr>
          <a:lstStyle/>
          <a:p>
            <a:r>
              <a:rPr lang="en-GB" sz="2800" dirty="0" smtClean="0"/>
              <a:t>…or how it got to your home?</a:t>
            </a:r>
            <a:endParaRPr lang="en-GB" sz="2800" dirty="0"/>
          </a:p>
        </p:txBody>
      </p:sp>
    </p:spTree>
    <p:extLst>
      <p:ext uri="{BB962C8B-B14F-4D97-AF65-F5344CB8AC3E}">
        <p14:creationId xmlns:p14="http://schemas.microsoft.com/office/powerpoint/2010/main" val="752748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TextBox 14"/>
          <p:cNvSpPr txBox="1"/>
          <p:nvPr/>
        </p:nvSpPr>
        <p:spPr>
          <a:xfrm>
            <a:off x="9179169" y="325315"/>
            <a:ext cx="2593731" cy="523220"/>
          </a:xfrm>
          <a:prstGeom prst="rect">
            <a:avLst/>
          </a:prstGeom>
          <a:noFill/>
        </p:spPr>
        <p:txBody>
          <a:bodyPr wrap="square" rtlCol="0">
            <a:spAutoFit/>
          </a:bodyPr>
          <a:lstStyle/>
          <a:p>
            <a:r>
              <a:rPr lang="en-GB" sz="2800" dirty="0" smtClean="0">
                <a:solidFill>
                  <a:srgbClr val="FFFF00"/>
                </a:solidFill>
              </a:rPr>
              <a:t>If it’s dark…</a:t>
            </a:r>
            <a:endParaRPr lang="en-GB" sz="2800" dirty="0">
              <a:solidFill>
                <a:srgbClr val="FFFF00"/>
              </a:solidFill>
            </a:endParaRPr>
          </a:p>
        </p:txBody>
      </p:sp>
    </p:spTree>
    <p:extLst>
      <p:ext uri="{BB962C8B-B14F-4D97-AF65-F5344CB8AC3E}">
        <p14:creationId xmlns:p14="http://schemas.microsoft.com/office/powerpoint/2010/main" val="3437497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26571"/>
            <a:ext cx="12192000" cy="8095488"/>
          </a:xfrm>
          <a:prstGeom prst="rect">
            <a:avLst/>
          </a:prstGeom>
        </p:spPr>
      </p:pic>
      <p:sp>
        <p:nvSpPr>
          <p:cNvPr id="16" name="TextBox 15"/>
          <p:cNvSpPr txBox="1"/>
          <p:nvPr/>
        </p:nvSpPr>
        <p:spPr>
          <a:xfrm>
            <a:off x="597877" y="404446"/>
            <a:ext cx="3833446" cy="523220"/>
          </a:xfrm>
          <a:prstGeom prst="rect">
            <a:avLst/>
          </a:prstGeom>
          <a:noFill/>
        </p:spPr>
        <p:txBody>
          <a:bodyPr wrap="square" rtlCol="0">
            <a:spAutoFit/>
          </a:bodyPr>
          <a:lstStyle/>
          <a:p>
            <a:r>
              <a:rPr lang="en-GB" sz="2800" dirty="0" smtClean="0">
                <a:solidFill>
                  <a:srgbClr val="FFFF00"/>
                </a:solidFill>
              </a:rPr>
              <a:t>We turn on a light.</a:t>
            </a:r>
            <a:endParaRPr lang="en-GB" sz="2800" dirty="0">
              <a:solidFill>
                <a:srgbClr val="FFFF00"/>
              </a:solidFill>
            </a:endParaRPr>
          </a:p>
        </p:txBody>
      </p:sp>
    </p:spTree>
    <p:extLst>
      <p:ext uri="{BB962C8B-B14F-4D97-AF65-F5344CB8AC3E}">
        <p14:creationId xmlns:p14="http://schemas.microsoft.com/office/powerpoint/2010/main" val="2205082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6008914" cy="4506686"/>
          </a:xfrm>
          <a:prstGeom prst="rect">
            <a:avLst/>
          </a:prstGeom>
        </p:spPr>
      </p:pic>
      <p:sp>
        <p:nvSpPr>
          <p:cNvPr id="17" name="TextBox 16"/>
          <p:cNvSpPr txBox="1"/>
          <p:nvPr/>
        </p:nvSpPr>
        <p:spPr>
          <a:xfrm>
            <a:off x="518746" y="4985238"/>
            <a:ext cx="5275385" cy="523220"/>
          </a:xfrm>
          <a:prstGeom prst="rect">
            <a:avLst/>
          </a:prstGeom>
          <a:noFill/>
        </p:spPr>
        <p:txBody>
          <a:bodyPr wrap="square" rtlCol="0">
            <a:spAutoFit/>
          </a:bodyPr>
          <a:lstStyle/>
          <a:p>
            <a:r>
              <a:rPr lang="en-GB" sz="2800" dirty="0" smtClean="0"/>
              <a:t>If it’s cold…</a:t>
            </a:r>
            <a:endParaRPr lang="en-GB" sz="2800" dirty="0"/>
          </a:p>
        </p:txBody>
      </p:sp>
    </p:spTree>
    <p:extLst>
      <p:ext uri="{BB962C8B-B14F-4D97-AF65-F5344CB8AC3E}">
        <p14:creationId xmlns:p14="http://schemas.microsoft.com/office/powerpoint/2010/main" val="1603097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1378</Words>
  <Application>Microsoft Office PowerPoint</Application>
  <PresentationFormat>Widescreen</PresentationFormat>
  <Paragraphs>187</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11</cp:revision>
  <dcterms:created xsi:type="dcterms:W3CDTF">2019-06-26T09:21:34Z</dcterms:created>
  <dcterms:modified xsi:type="dcterms:W3CDTF">2019-10-18T14:27:53Z</dcterms:modified>
</cp:coreProperties>
</file>