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1" r:id="rId4"/>
    <p:sldId id="258" r:id="rId5"/>
    <p:sldId id="270" r:id="rId6"/>
    <p:sldId id="272" r:id="rId7"/>
    <p:sldId id="273" r:id="rId8"/>
    <p:sldId id="267" r:id="rId9"/>
    <p:sldId id="266" r:id="rId10"/>
    <p:sldId id="259" r:id="rId11"/>
    <p:sldId id="265" r:id="rId12"/>
    <p:sldId id="264" r:id="rId13"/>
    <p:sldId id="263" r:id="rId14"/>
    <p:sldId id="260"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Impacts</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479324"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endParaRPr lang="en-US" sz="2400" dirty="0" smtClean="0"/>
          </a:p>
          <a:p>
            <a:pPr marL="0" indent="0">
              <a:buNone/>
            </a:pPr>
            <a:r>
              <a:rPr lang="en-GB" sz="1800" b="1" dirty="0"/>
              <a:t>Problem – How is it possible to provide, manage and maintain an efficient and sustainable transport system.</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281652" y="6517889"/>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15036" y="-19118"/>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1455310962"/>
              </p:ext>
            </p:extLst>
          </p:nvPr>
        </p:nvGraphicFramePr>
        <p:xfrm>
          <a:off x="2954745" y="1208561"/>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48046" y="2276423"/>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53705" y="2093385"/>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1211" y="2418198"/>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603932" y="2105499"/>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24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047459" y="690"/>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3807325198"/>
              </p:ext>
            </p:extLst>
          </p:nvPr>
        </p:nvGraphicFramePr>
        <p:xfrm>
          <a:off x="2860791" y="1201992"/>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54092" y="2269854"/>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159751" y="2086816"/>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067257" y="2411629"/>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509978" y="2098930"/>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58207" y="2452892"/>
            <a:ext cx="1924594"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Use of lightweight or new materials for vehicles</a:t>
            </a:r>
          </a:p>
          <a:p>
            <a:pPr marL="285750" indent="-285750">
              <a:buFont typeface="Arial" panose="020B0604020202020204" pitchFamily="34" charset="0"/>
              <a:buChar char="•"/>
            </a:pPr>
            <a:r>
              <a:rPr lang="en-GB" sz="1600" dirty="0" smtClean="0"/>
              <a:t>Downsizing of vehicles</a:t>
            </a:r>
          </a:p>
          <a:p>
            <a:pPr marL="285750" indent="-285750">
              <a:buFont typeface="Arial" panose="020B0604020202020204" pitchFamily="34" charset="0"/>
              <a:buChar char="•"/>
            </a:pPr>
            <a:r>
              <a:rPr lang="en-GB" sz="1600" dirty="0" smtClean="0"/>
              <a:t>Aerodynamic design of vehicles</a:t>
            </a:r>
          </a:p>
          <a:p>
            <a:pPr marL="285750" indent="-285750">
              <a:buFont typeface="Arial" panose="020B0604020202020204" pitchFamily="34" charset="0"/>
              <a:buChar char="•"/>
            </a:pPr>
            <a:endParaRPr lang="en-GB" dirty="0"/>
          </a:p>
        </p:txBody>
      </p:sp>
      <p:cxnSp>
        <p:nvCxnSpPr>
          <p:cNvPr id="22" name="Straight Arrow Connector 21"/>
          <p:cNvCxnSpPr>
            <a:endCxn id="21" idx="0"/>
          </p:cNvCxnSpPr>
          <p:nvPr/>
        </p:nvCxnSpPr>
        <p:spPr>
          <a:xfrm>
            <a:off x="6397922" y="2098930"/>
            <a:ext cx="322582"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448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1413" y="12769"/>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3537403603"/>
              </p:ext>
            </p:extLst>
          </p:nvPr>
        </p:nvGraphicFramePr>
        <p:xfrm>
          <a:off x="2954745" y="1214071"/>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48046" y="2281933"/>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53705" y="2098895"/>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1211" y="2423708"/>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603932" y="2111009"/>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52161" y="2464971"/>
            <a:ext cx="1924594"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Use of lightweight or new materials for vehicles</a:t>
            </a:r>
          </a:p>
          <a:p>
            <a:pPr marL="285750" indent="-285750">
              <a:buFont typeface="Arial" panose="020B0604020202020204" pitchFamily="34" charset="0"/>
              <a:buChar char="•"/>
            </a:pPr>
            <a:r>
              <a:rPr lang="en-GB" sz="1600" dirty="0" smtClean="0"/>
              <a:t>Downsizing of vehicles</a:t>
            </a:r>
          </a:p>
          <a:p>
            <a:pPr marL="285750" indent="-285750">
              <a:buFont typeface="Arial" panose="020B0604020202020204" pitchFamily="34" charset="0"/>
              <a:buChar char="•"/>
            </a:pPr>
            <a:r>
              <a:rPr lang="en-GB" sz="1600" dirty="0" smtClean="0"/>
              <a:t>Aerodynamic design of vehicles</a:t>
            </a:r>
          </a:p>
          <a:p>
            <a:pPr marL="285750" indent="-285750">
              <a:buFont typeface="Arial" panose="020B0604020202020204" pitchFamily="34" charset="0"/>
              <a:buChar char="•"/>
            </a:pPr>
            <a:endParaRPr lang="en-GB" dirty="0"/>
          </a:p>
        </p:txBody>
      </p:sp>
      <p:cxnSp>
        <p:nvCxnSpPr>
          <p:cNvPr id="22" name="Straight Arrow Connector 21"/>
          <p:cNvCxnSpPr>
            <a:endCxn id="21" idx="0"/>
          </p:cNvCxnSpPr>
          <p:nvPr/>
        </p:nvCxnSpPr>
        <p:spPr>
          <a:xfrm>
            <a:off x="6491876" y="2111009"/>
            <a:ext cx="322582"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24902" y="2420144"/>
            <a:ext cx="2656114" cy="338248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Multimodal freight consolidation centres</a:t>
            </a:r>
          </a:p>
          <a:p>
            <a:pPr marL="285750" indent="-285750">
              <a:buFont typeface="Arial" panose="020B0604020202020204" pitchFamily="34" charset="0"/>
              <a:buChar char="•"/>
            </a:pPr>
            <a:r>
              <a:rPr lang="en-GB" sz="1600" dirty="0" smtClean="0"/>
              <a:t>Passenger terminals</a:t>
            </a:r>
          </a:p>
          <a:p>
            <a:pPr marL="285750" indent="-285750">
              <a:buFont typeface="Arial" panose="020B0604020202020204" pitchFamily="34" charset="0"/>
              <a:buChar char="•"/>
            </a:pPr>
            <a:r>
              <a:rPr lang="en-GB" sz="1600" dirty="0" smtClean="0"/>
              <a:t>Construction materials</a:t>
            </a:r>
          </a:p>
          <a:p>
            <a:pPr marL="285750" indent="-285750">
              <a:buFont typeface="Arial" panose="020B0604020202020204" pitchFamily="34" charset="0"/>
              <a:buChar char="•"/>
            </a:pPr>
            <a:r>
              <a:rPr lang="en-GB" sz="1600" dirty="0" smtClean="0"/>
              <a:t>New infrastructure and service concepts such as Bus Rapid Transit (BRT) and Personal Rapid Transit (PRT)</a:t>
            </a:r>
          </a:p>
          <a:p>
            <a:pPr marL="285750" indent="-285750">
              <a:buFont typeface="Arial" panose="020B0604020202020204" pitchFamily="34" charset="0"/>
              <a:buChar char="•"/>
            </a:pPr>
            <a:r>
              <a:rPr lang="en-GB" sz="1600" dirty="0" smtClean="0"/>
              <a:t>Multimodal/on-demand services</a:t>
            </a:r>
          </a:p>
          <a:p>
            <a:pPr marL="285750" indent="-285750">
              <a:buFont typeface="Arial" panose="020B0604020202020204" pitchFamily="34" charset="0"/>
              <a:buChar char="•"/>
            </a:pPr>
            <a:r>
              <a:rPr lang="en-GB" sz="1600" dirty="0" smtClean="0"/>
              <a:t>Pipelines</a:t>
            </a:r>
          </a:p>
          <a:p>
            <a:pPr marL="285750" indent="-285750">
              <a:buFont typeface="Arial" panose="020B0604020202020204" pitchFamily="34" charset="0"/>
              <a:buChar char="•"/>
            </a:pPr>
            <a:r>
              <a:rPr lang="en-GB" sz="1600" dirty="0" smtClean="0"/>
              <a:t>Intermodal integration</a:t>
            </a:r>
            <a:endParaRPr lang="en-GB" sz="1600" dirty="0"/>
          </a:p>
        </p:txBody>
      </p:sp>
      <p:cxnSp>
        <p:nvCxnSpPr>
          <p:cNvPr id="24" name="Straight Arrow Connector 23"/>
          <p:cNvCxnSpPr/>
          <p:nvPr/>
        </p:nvCxnSpPr>
        <p:spPr>
          <a:xfrm>
            <a:off x="7907383" y="2111009"/>
            <a:ext cx="1123406" cy="31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75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5623179"/>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5612623"/>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5600493"/>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5729128"/>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5595543"/>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5625402"/>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5591889"/>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5629223"/>
            <a:ext cx="881250" cy="308438"/>
          </a:xfrm>
          <a:prstGeom prst="rect">
            <a:avLst/>
          </a:prstGeom>
        </p:spPr>
      </p:pic>
      <p:sp>
        <p:nvSpPr>
          <p:cNvPr id="15" name="Title 1"/>
          <p:cNvSpPr txBox="1">
            <a:spLocks/>
          </p:cNvSpPr>
          <p:nvPr/>
        </p:nvSpPr>
        <p:spPr>
          <a:xfrm>
            <a:off x="1141413" y="-44763"/>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2653907588"/>
              </p:ext>
            </p:extLst>
          </p:nvPr>
        </p:nvGraphicFramePr>
        <p:xfrm>
          <a:off x="2954745" y="1156539"/>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48046" y="2224401"/>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53705" y="2041363"/>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61211" y="2366176"/>
            <a:ext cx="2382518" cy="381642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Biofuels</a:t>
            </a:r>
          </a:p>
          <a:p>
            <a:pPr marL="285750" indent="-285750">
              <a:buFont typeface="Arial" panose="020B0604020202020204" pitchFamily="34" charset="0"/>
              <a:buChar char="•"/>
            </a:pPr>
            <a:r>
              <a:rPr lang="en-GB" sz="1600" dirty="0" smtClean="0"/>
              <a:t>Electrification and low carbon electricity</a:t>
            </a:r>
          </a:p>
          <a:p>
            <a:pPr marL="285750" indent="-285750">
              <a:buFont typeface="Arial" panose="020B0604020202020204" pitchFamily="34" charset="0"/>
              <a:buChar char="•"/>
            </a:pPr>
            <a:r>
              <a:rPr lang="en-GB" sz="1600" dirty="0" smtClean="0">
                <a:solidFill>
                  <a:srgbClr val="FF0000"/>
                </a:solidFill>
              </a:rPr>
              <a:t>Hydrogen and fuel cells</a:t>
            </a:r>
          </a:p>
          <a:p>
            <a:pPr marL="285750" indent="-285750">
              <a:buFont typeface="Arial" panose="020B0604020202020204" pitchFamily="34" charset="0"/>
              <a:buChar char="•"/>
            </a:pPr>
            <a:r>
              <a:rPr lang="en-GB" sz="1600" dirty="0" smtClean="0"/>
              <a:t>Hybrid vehicles</a:t>
            </a:r>
          </a:p>
          <a:p>
            <a:pPr marL="285750" indent="-285750">
              <a:buFont typeface="Arial" panose="020B0604020202020204" pitchFamily="34" charset="0"/>
              <a:buChar char="•"/>
            </a:pPr>
            <a:r>
              <a:rPr lang="en-GB" sz="1600" dirty="0" smtClean="0"/>
              <a:t>Incremental improvements of conventional engines</a:t>
            </a:r>
          </a:p>
          <a:p>
            <a:pPr marL="285750" indent="-285750">
              <a:buFont typeface="Arial" panose="020B0604020202020204" pitchFamily="34" charset="0"/>
              <a:buChar char="•"/>
            </a:pPr>
            <a:r>
              <a:rPr lang="en-GB" sz="1600" dirty="0" smtClean="0"/>
              <a:t>Alternative propulsion for shipping such as wind, solar or nuclear energy based solutions</a:t>
            </a:r>
          </a:p>
          <a:p>
            <a:pPr marL="285750" indent="-285750">
              <a:buFont typeface="Arial" panose="020B0604020202020204" pitchFamily="34" charset="0"/>
              <a:buChar char="•"/>
            </a:pPr>
            <a:r>
              <a:rPr lang="en-GB" sz="1600" dirty="0" smtClean="0"/>
              <a:t>Propulsion for aviation </a:t>
            </a:r>
          </a:p>
          <a:p>
            <a:endParaRPr lang="en-GB" dirty="0"/>
          </a:p>
        </p:txBody>
      </p:sp>
      <p:cxnSp>
        <p:nvCxnSpPr>
          <p:cNvPr id="20" name="Straight Arrow Connector 19"/>
          <p:cNvCxnSpPr/>
          <p:nvPr/>
        </p:nvCxnSpPr>
        <p:spPr>
          <a:xfrm flipH="1">
            <a:off x="4603932" y="2053477"/>
            <a:ext cx="473165"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52161" y="2407439"/>
            <a:ext cx="1924594" cy="2339102"/>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solidFill>
                  <a:srgbClr val="FF0000"/>
                </a:solidFill>
              </a:rPr>
              <a:t>Use of lightweight or new materials for vehicles</a:t>
            </a:r>
          </a:p>
          <a:p>
            <a:pPr marL="285750" indent="-285750">
              <a:buFont typeface="Arial" panose="020B0604020202020204" pitchFamily="34" charset="0"/>
              <a:buChar char="•"/>
            </a:pPr>
            <a:r>
              <a:rPr lang="en-GB" sz="1600" dirty="0" smtClean="0">
                <a:solidFill>
                  <a:srgbClr val="FF0000"/>
                </a:solidFill>
              </a:rPr>
              <a:t>Downsizing of vehicles</a:t>
            </a:r>
          </a:p>
          <a:p>
            <a:pPr marL="285750" indent="-285750">
              <a:buFont typeface="Arial" panose="020B0604020202020204" pitchFamily="34" charset="0"/>
              <a:buChar char="•"/>
            </a:pPr>
            <a:r>
              <a:rPr lang="en-GB" sz="1600" dirty="0" smtClean="0">
                <a:solidFill>
                  <a:srgbClr val="FF0000"/>
                </a:solidFill>
              </a:rPr>
              <a:t>Aerodynamic design of vehicles</a:t>
            </a:r>
          </a:p>
          <a:p>
            <a:pPr marL="285750" indent="-285750">
              <a:buFont typeface="Arial" panose="020B0604020202020204" pitchFamily="34" charset="0"/>
              <a:buChar char="•"/>
            </a:pPr>
            <a:endParaRPr lang="en-GB" dirty="0"/>
          </a:p>
        </p:txBody>
      </p:sp>
      <p:cxnSp>
        <p:nvCxnSpPr>
          <p:cNvPr id="22" name="Straight Arrow Connector 21"/>
          <p:cNvCxnSpPr>
            <a:endCxn id="21" idx="0"/>
          </p:cNvCxnSpPr>
          <p:nvPr/>
        </p:nvCxnSpPr>
        <p:spPr>
          <a:xfrm>
            <a:off x="6491876" y="2053477"/>
            <a:ext cx="322582" cy="353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24902" y="2362612"/>
            <a:ext cx="2656114" cy="3382489"/>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Multimodal freight consolidation centres</a:t>
            </a:r>
          </a:p>
          <a:p>
            <a:pPr marL="285750" indent="-285750">
              <a:buFont typeface="Arial" panose="020B0604020202020204" pitchFamily="34" charset="0"/>
              <a:buChar char="•"/>
            </a:pPr>
            <a:r>
              <a:rPr lang="en-GB" sz="1600" dirty="0" smtClean="0"/>
              <a:t>Passenger terminals</a:t>
            </a:r>
          </a:p>
          <a:p>
            <a:pPr marL="285750" indent="-285750">
              <a:buFont typeface="Arial" panose="020B0604020202020204" pitchFamily="34" charset="0"/>
              <a:buChar char="•"/>
            </a:pPr>
            <a:r>
              <a:rPr lang="en-GB" sz="1600" dirty="0" smtClean="0"/>
              <a:t>Construction materials</a:t>
            </a:r>
          </a:p>
          <a:p>
            <a:pPr marL="285750" indent="-285750">
              <a:buFont typeface="Arial" panose="020B0604020202020204" pitchFamily="34" charset="0"/>
              <a:buChar char="•"/>
            </a:pPr>
            <a:r>
              <a:rPr lang="en-GB" sz="1600" dirty="0" smtClean="0"/>
              <a:t>New infrastructure and service concepts such as Bus Rapid Transit (BRT) and Personal Rapid Transit (PRT)</a:t>
            </a:r>
          </a:p>
          <a:p>
            <a:pPr marL="285750" indent="-285750">
              <a:buFont typeface="Arial" panose="020B0604020202020204" pitchFamily="34" charset="0"/>
              <a:buChar char="•"/>
            </a:pPr>
            <a:r>
              <a:rPr lang="en-GB" sz="1600" dirty="0" smtClean="0"/>
              <a:t>Multimodal/on-demand services</a:t>
            </a:r>
          </a:p>
          <a:p>
            <a:pPr marL="285750" indent="-285750">
              <a:buFont typeface="Arial" panose="020B0604020202020204" pitchFamily="34" charset="0"/>
              <a:buChar char="•"/>
            </a:pPr>
            <a:r>
              <a:rPr lang="en-GB" sz="1600" dirty="0" smtClean="0"/>
              <a:t>Pipelines</a:t>
            </a:r>
          </a:p>
          <a:p>
            <a:pPr marL="285750" indent="-285750">
              <a:buFont typeface="Arial" panose="020B0604020202020204" pitchFamily="34" charset="0"/>
              <a:buChar char="•"/>
            </a:pPr>
            <a:r>
              <a:rPr lang="en-GB" sz="1600" dirty="0" smtClean="0"/>
              <a:t>Intermodal integration</a:t>
            </a:r>
            <a:endParaRPr lang="en-GB" sz="1600" dirty="0"/>
          </a:p>
        </p:txBody>
      </p:sp>
      <p:cxnSp>
        <p:nvCxnSpPr>
          <p:cNvPr id="24" name="Straight Arrow Connector 23"/>
          <p:cNvCxnSpPr/>
          <p:nvPr/>
        </p:nvCxnSpPr>
        <p:spPr>
          <a:xfrm>
            <a:off x="7907383" y="2053477"/>
            <a:ext cx="1123406" cy="312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510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1141412" y="2249487"/>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t>Using what you know about Hydrogen Fuel Cells,  explain your choices for providing, managing and maintaining an efficient and sustainable transport system.</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5073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1141412" y="2249487"/>
            <a:ext cx="9905999" cy="35417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mtClean="0"/>
              <a:t>Using what you know about Hydrogen Fuel Cells,  explain your choices for providing, managing and maintaining an efficient and sustainable transport system.</a:t>
            </a:r>
          </a:p>
          <a:p>
            <a:pPr marL="0" indent="0">
              <a:buFont typeface="Arial" panose="020B0604020202020204" pitchFamily="34" charset="0"/>
              <a:buNone/>
            </a:pPr>
            <a:r>
              <a:rPr lang="en-GB" smtClean="0"/>
              <a:t>Focus on the requirements of your choice of Hydrogen Fuel Cell powered vehicle in terms of infrastructure and the implications and impact of this in the immediate and long term future.</a:t>
            </a:r>
            <a:endParaRPr lang="en-GB" smtClean="0">
              <a:solidFill>
                <a:srgbClr val="FF0000"/>
              </a:solidFill>
            </a:endParaRP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21141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Rectangle 15"/>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7" name="Rectangle 16"/>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Tree>
    <p:extLst>
      <p:ext uri="{BB962C8B-B14F-4D97-AF65-F5344CB8AC3E}">
        <p14:creationId xmlns:p14="http://schemas.microsoft.com/office/powerpoint/2010/main" val="3302281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8" name="Rectangle 17"/>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9" name="Rectangle 18"/>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20" name="Rectangle 19"/>
          <p:cNvSpPr/>
          <p:nvPr/>
        </p:nvSpPr>
        <p:spPr>
          <a:xfrm>
            <a:off x="3109734" y="3234652"/>
            <a:ext cx="5972532"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8979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7" name="Rectangle 16"/>
          <p:cNvSpPr/>
          <p:nvPr/>
        </p:nvSpPr>
        <p:spPr>
          <a:xfrm>
            <a:off x="3109734" y="3234652"/>
            <a:ext cx="5972532" cy="388696"/>
          </a:xfrm>
          <a:prstGeom prst="rect">
            <a:avLst/>
          </a:prstGeom>
        </p:spPr>
        <p:txBody>
          <a:bodyPr wrap="none">
            <a:spAutoFit/>
          </a:bodyPr>
          <a:lstStyle/>
          <a:p>
            <a:pPr>
              <a:lnSpc>
                <a:spcPct val="107000"/>
              </a:lnSpc>
              <a:spcAft>
                <a:spcPts val="800"/>
              </a:spcAft>
            </a:pPr>
            <a:r>
              <a:rPr lang="en-GB" b="1"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78539" y="3833621"/>
            <a:ext cx="363432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601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7" name="Rectangle 16"/>
          <p:cNvSpPr/>
          <p:nvPr/>
        </p:nvSpPr>
        <p:spPr>
          <a:xfrm>
            <a:off x="3109734" y="3234652"/>
            <a:ext cx="5972532" cy="388696"/>
          </a:xfrm>
          <a:prstGeom prst="rect">
            <a:avLst/>
          </a:prstGeom>
        </p:spPr>
        <p:txBody>
          <a:bodyPr wrap="none">
            <a:spAutoFit/>
          </a:bodyPr>
          <a:lstStyle/>
          <a:p>
            <a:pPr>
              <a:lnSpc>
                <a:spcPct val="107000"/>
              </a:lnSpc>
              <a:spcAft>
                <a:spcPts val="800"/>
              </a:spcAft>
            </a:pPr>
            <a:r>
              <a:rPr lang="en-GB" b="1"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78539" y="3833621"/>
            <a:ext cx="363432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078539" y="4432590"/>
            <a:ext cx="3377848" cy="388696"/>
          </a:xfrm>
          <a:prstGeom prst="rect">
            <a:avLst/>
          </a:prstGeom>
        </p:spPr>
        <p:txBody>
          <a:bodyPr wrap="none">
            <a:spAutoFit/>
          </a:bodyPr>
          <a:lstStyle/>
          <a:p>
            <a:pPr>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7463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Rectangle 14"/>
          <p:cNvSpPr/>
          <p:nvPr/>
        </p:nvSpPr>
        <p:spPr>
          <a:xfrm>
            <a:off x="617838" y="954414"/>
            <a:ext cx="6096000" cy="962058"/>
          </a:xfrm>
          <a:prstGeom prst="rect">
            <a:avLst/>
          </a:prstGeom>
        </p:spPr>
        <p:txBody>
          <a:bodyPr>
            <a:spAutoFit/>
          </a:bodyPr>
          <a:lstStyle/>
          <a:p>
            <a:pPr>
              <a:lnSpc>
                <a:spcPct val="107000"/>
              </a:lnSpc>
              <a:spcAft>
                <a:spcPts val="0"/>
              </a:spcAft>
            </a:pPr>
            <a:r>
              <a:rPr lang="en-GB" dirty="0" smtClean="0">
                <a:effectLst/>
                <a:latin typeface="Arial" panose="020B0604020202020204" pitchFamily="34" charset="0"/>
                <a:ea typeface="Calibri" panose="020F0502020204030204" pitchFamily="34" charset="0"/>
                <a:cs typeface="Times New Roman" panose="02020603050405020304" pitchFamily="18" charset="0"/>
              </a:rPr>
              <a:t>Technologies contributing to a sustainable transport system are currently being developed or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are in different stages of market take up and deployment.</a:t>
            </a:r>
            <a:endParaRPr lang="en-GB" dirty="0"/>
          </a:p>
        </p:txBody>
      </p:sp>
      <p:sp>
        <p:nvSpPr>
          <p:cNvPr id="16" name="Rectangle 15"/>
          <p:cNvSpPr/>
          <p:nvPr/>
        </p:nvSpPr>
        <p:spPr>
          <a:xfrm>
            <a:off x="617838" y="2164336"/>
            <a:ext cx="6096000" cy="665695"/>
          </a:xfrm>
          <a:prstGeom prst="rect">
            <a:avLst/>
          </a:prstGeom>
        </p:spPr>
        <p:txBody>
          <a:bodyPr>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Times New Roman" panose="02020603050405020304" pitchFamily="18" charset="0"/>
              </a:rPr>
              <a:t>T</a:t>
            </a:r>
            <a:r>
              <a:rPr lang="en-GB" dirty="0" smtClean="0">
                <a:effectLst/>
                <a:latin typeface="Arial" panose="020B0604020202020204" pitchFamily="34" charset="0"/>
                <a:ea typeface="Calibri" panose="020F0502020204030204" pitchFamily="34" charset="0"/>
                <a:cs typeface="Times New Roman" panose="02020603050405020304" pitchFamily="18" charset="0"/>
              </a:rPr>
              <a:t>hey are clustered in four</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GB" dirty="0" smtClean="0">
                <a:effectLst/>
                <a:latin typeface="Arial" panose="020B0604020202020204" pitchFamily="34" charset="0"/>
                <a:ea typeface="Calibri" panose="020F0502020204030204" pitchFamily="34" charset="0"/>
              </a:rPr>
              <a:t>technology areas covering all modes of transport.</a:t>
            </a:r>
            <a:endParaRPr lang="en-GB" dirty="0"/>
          </a:p>
        </p:txBody>
      </p:sp>
      <p:sp>
        <p:nvSpPr>
          <p:cNvPr id="17" name="Rectangle 16"/>
          <p:cNvSpPr/>
          <p:nvPr/>
        </p:nvSpPr>
        <p:spPr>
          <a:xfrm>
            <a:off x="3109734" y="3234652"/>
            <a:ext cx="5972532" cy="388696"/>
          </a:xfrm>
          <a:prstGeom prst="rect">
            <a:avLst/>
          </a:prstGeom>
        </p:spPr>
        <p:txBody>
          <a:bodyPr wrap="none">
            <a:spAutoFit/>
          </a:bodyPr>
          <a:lstStyle/>
          <a:p>
            <a:pPr>
              <a:lnSpc>
                <a:spcPct val="107000"/>
              </a:lnSpc>
              <a:spcAft>
                <a:spcPts val="800"/>
              </a:spcAft>
            </a:pPr>
            <a:r>
              <a:rPr lang="en-GB" b="1" smtClean="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4078539" y="3833621"/>
            <a:ext cx="3634328"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078539" y="4432590"/>
            <a:ext cx="3377848" cy="388696"/>
          </a:xfrm>
          <a:prstGeom prst="rect">
            <a:avLst/>
          </a:prstGeom>
        </p:spPr>
        <p:txBody>
          <a:bodyPr wrap="none">
            <a:spAutoFit/>
          </a:bodyPr>
          <a:lstStyle/>
          <a:p>
            <a:pPr>
              <a:lnSpc>
                <a:spcPct val="107000"/>
              </a:lnSpc>
              <a:spcAft>
                <a:spcPts val="800"/>
              </a:spcAft>
            </a:pPr>
            <a:r>
              <a:rPr lang="en-GB" b="1" dirty="0">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3587915" y="5023803"/>
            <a:ext cx="4339714" cy="388696"/>
          </a:xfrm>
          <a:prstGeom prst="rect">
            <a:avLst/>
          </a:prstGeom>
        </p:spPr>
        <p:txBody>
          <a:bodyPr wrap="none">
            <a:spAutoFit/>
          </a:bodyPr>
          <a:lstStyle/>
          <a:p>
            <a:pPr>
              <a:lnSpc>
                <a:spcPct val="107000"/>
              </a:lnSpc>
              <a:spcAft>
                <a:spcPts val="800"/>
              </a:spcAft>
            </a:pPr>
            <a:r>
              <a:rPr lang="en-GB" b="1" dirty="0" smtClean="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05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69572"/>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69572"/>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9572"/>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6629" y="6271446"/>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2862" y="6191017"/>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196612"/>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6798" y="6191017"/>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95265" y="6186213"/>
            <a:ext cx="881250" cy="308438"/>
          </a:xfrm>
          <a:prstGeom prst="rect">
            <a:avLst/>
          </a:prstGeom>
        </p:spPr>
      </p:pic>
      <p:sp>
        <p:nvSpPr>
          <p:cNvPr id="15" name="Title 1"/>
          <p:cNvSpPr txBox="1">
            <a:spLocks/>
          </p:cNvSpPr>
          <p:nvPr/>
        </p:nvSpPr>
        <p:spPr>
          <a:xfrm>
            <a:off x="1141413" y="-102451"/>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1803193863"/>
              </p:ext>
            </p:extLst>
          </p:nvPr>
        </p:nvGraphicFramePr>
        <p:xfrm>
          <a:off x="2954745" y="1169189"/>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4887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1168320" y="-78660"/>
            <a:ext cx="9905998" cy="147857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Task – Can you sort the cards into the correct technology area. </a:t>
            </a:r>
            <a:endParaRPr lang="en-GB" dirty="0"/>
          </a:p>
        </p:txBody>
      </p:sp>
      <p:graphicFrame>
        <p:nvGraphicFramePr>
          <p:cNvPr id="16" name="Content Placeholder 3"/>
          <p:cNvGraphicFramePr>
            <a:graphicFrameLocks/>
          </p:cNvGraphicFramePr>
          <p:nvPr>
            <p:extLst>
              <p:ext uri="{D42A27DB-BD31-4B8C-83A1-F6EECF244321}">
                <p14:modId xmlns:p14="http://schemas.microsoft.com/office/powerpoint/2010/main" val="4113277661"/>
              </p:ext>
            </p:extLst>
          </p:nvPr>
        </p:nvGraphicFramePr>
        <p:xfrm>
          <a:off x="2981652" y="1080535"/>
          <a:ext cx="5725160" cy="896938"/>
        </p:xfrm>
        <a:graphic>
          <a:graphicData uri="http://schemas.openxmlformats.org/drawingml/2006/table">
            <a:tbl>
              <a:tblPr firstRow="1" firstCol="1" bandRow="1"/>
              <a:tblGrid>
                <a:gridCol w="1431290">
                  <a:extLst>
                    <a:ext uri="{9D8B030D-6E8A-4147-A177-3AD203B41FA5}">
                      <a16:colId xmlns:a16="http://schemas.microsoft.com/office/drawing/2014/main" val="20000"/>
                    </a:ext>
                  </a:extLst>
                </a:gridCol>
                <a:gridCol w="1431290">
                  <a:extLst>
                    <a:ext uri="{9D8B030D-6E8A-4147-A177-3AD203B41FA5}">
                      <a16:colId xmlns:a16="http://schemas.microsoft.com/office/drawing/2014/main" val="20001"/>
                    </a:ext>
                  </a:extLst>
                </a:gridCol>
                <a:gridCol w="1431290">
                  <a:extLst>
                    <a:ext uri="{9D8B030D-6E8A-4147-A177-3AD203B41FA5}">
                      <a16:colId xmlns:a16="http://schemas.microsoft.com/office/drawing/2014/main" val="20002"/>
                    </a:ext>
                  </a:extLst>
                </a:gridCol>
                <a:gridCol w="1431290">
                  <a:extLst>
                    <a:ext uri="{9D8B030D-6E8A-4147-A177-3AD203B41FA5}">
                      <a16:colId xmlns:a16="http://schemas.microsoft.com/office/drawing/2014/main" val="20003"/>
                    </a:ext>
                  </a:extLst>
                </a:gridCol>
              </a:tblGrid>
              <a:tr h="0">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Information and Communication Technologies (ICTs)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Fuels and energy technologies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Materials and vehicle design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Transport infrastructure and services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7" name="TextBox 16"/>
          <p:cNvSpPr txBox="1"/>
          <p:nvPr/>
        </p:nvSpPr>
        <p:spPr>
          <a:xfrm>
            <a:off x="174953" y="2148397"/>
            <a:ext cx="3135085" cy="4339650"/>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Traffic management</a:t>
            </a:r>
          </a:p>
          <a:p>
            <a:pPr marL="285750" indent="-285750">
              <a:buFont typeface="Arial" panose="020B0604020202020204" pitchFamily="34" charset="0"/>
              <a:buChar char="•"/>
            </a:pPr>
            <a:r>
              <a:rPr lang="en-GB" sz="1600" dirty="0" smtClean="0"/>
              <a:t>Freight route planning and optimisation</a:t>
            </a:r>
          </a:p>
          <a:p>
            <a:pPr marL="285750" indent="-285750">
              <a:buFont typeface="Arial" panose="020B0604020202020204" pitchFamily="34" charset="0"/>
              <a:buChar char="•"/>
            </a:pPr>
            <a:r>
              <a:rPr lang="en-GB" sz="1600" dirty="0" smtClean="0"/>
              <a:t>Traveller information</a:t>
            </a:r>
          </a:p>
          <a:p>
            <a:pPr marL="285750" indent="-285750">
              <a:buFont typeface="Arial" panose="020B0604020202020204" pitchFamily="34" charset="0"/>
              <a:buChar char="•"/>
            </a:pPr>
            <a:r>
              <a:rPr lang="en-GB" sz="1600" dirty="0" smtClean="0"/>
              <a:t>Route planning and optimisation</a:t>
            </a:r>
          </a:p>
          <a:p>
            <a:pPr marL="285750" indent="-285750">
              <a:buFont typeface="Arial" panose="020B0604020202020204" pitchFamily="34" charset="0"/>
              <a:buChar char="•"/>
            </a:pPr>
            <a:r>
              <a:rPr lang="en-GB" sz="1600" dirty="0" smtClean="0"/>
              <a:t>Ticketing and payment</a:t>
            </a:r>
          </a:p>
          <a:p>
            <a:pPr marL="285750" indent="-285750">
              <a:buFont typeface="Arial" panose="020B0604020202020204" pitchFamily="34" charset="0"/>
              <a:buChar char="•"/>
            </a:pPr>
            <a:r>
              <a:rPr lang="en-GB" sz="1600" dirty="0" smtClean="0"/>
              <a:t>Electronic communication between vehicles and between vehicles and infrastructure</a:t>
            </a:r>
          </a:p>
          <a:p>
            <a:pPr marL="285750" indent="-285750">
              <a:buFont typeface="Arial" panose="020B0604020202020204" pitchFamily="34" charset="0"/>
              <a:buChar char="•"/>
            </a:pPr>
            <a:r>
              <a:rPr lang="en-GB" sz="1600" dirty="0" smtClean="0"/>
              <a:t>Technologies related to ‘Virtual accessibility’</a:t>
            </a:r>
          </a:p>
          <a:p>
            <a:pPr marL="285750" indent="-285750">
              <a:buFont typeface="Arial" panose="020B0604020202020204" pitchFamily="34" charset="0"/>
              <a:buChar char="•"/>
            </a:pPr>
            <a:r>
              <a:rPr lang="en-GB" sz="1600" dirty="0" smtClean="0"/>
              <a:t>Teleworking etc.</a:t>
            </a:r>
          </a:p>
          <a:p>
            <a:pPr marL="285750" indent="-285750">
              <a:buFont typeface="Arial" panose="020B0604020202020204" pitchFamily="34" charset="0"/>
              <a:buChar char="•"/>
            </a:pPr>
            <a:r>
              <a:rPr lang="en-GB" sz="1600" dirty="0" smtClean="0"/>
              <a:t>e-initiatives (e-freight, e-maritime etc.)</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p:txBody>
      </p:sp>
      <p:cxnSp>
        <p:nvCxnSpPr>
          <p:cNvPr id="18" name="Straight Arrow Connector 17"/>
          <p:cNvCxnSpPr/>
          <p:nvPr/>
        </p:nvCxnSpPr>
        <p:spPr>
          <a:xfrm flipH="1">
            <a:off x="2280612" y="1965359"/>
            <a:ext cx="1402080" cy="3660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152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1094</Words>
  <Application>Microsoft Office PowerPoint</Application>
  <PresentationFormat>Widescreen</PresentationFormat>
  <Paragraphs>207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12</cp:revision>
  <dcterms:created xsi:type="dcterms:W3CDTF">2019-06-26T09:21:34Z</dcterms:created>
  <dcterms:modified xsi:type="dcterms:W3CDTF">2019-10-18T14:28:18Z</dcterms:modified>
</cp:coreProperties>
</file>