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9" r:id="rId4"/>
    <p:sldId id="277" r:id="rId5"/>
    <p:sldId id="278" r:id="rId6"/>
    <p:sldId id="276" r:id="rId7"/>
    <p:sldId id="275" r:id="rId8"/>
    <p:sldId id="274" r:id="rId9"/>
    <p:sldId id="273" r:id="rId10"/>
    <p:sldId id="272" r:id="rId11"/>
    <p:sldId id="271" r:id="rId12"/>
    <p:sldId id="270" r:id="rId13"/>
    <p:sldId id="269" r:id="rId14"/>
    <p:sldId id="268" r:id="rId15"/>
    <p:sldId id="267" r:id="rId16"/>
    <p:sldId id="266" r:id="rId17"/>
    <p:sldId id="265" r:id="rId18"/>
    <p:sldId id="264" r:id="rId19"/>
    <p:sldId id="263" r:id="rId20"/>
    <p:sldId id="262" r:id="rId21"/>
    <p:sldId id="261" r:id="rId22"/>
    <p:sldId id="260" r:id="rId23"/>
    <p:sldId id="25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9"/>
    <p:restoredTop sz="94646"/>
  </p:normalViewPr>
  <p:slideViewPr>
    <p:cSldViewPr snapToGrid="0" snapToObjects="1">
      <p:cViewPr varScale="1">
        <p:scale>
          <a:sx n="92" d="100"/>
          <a:sy n="92" d="100"/>
        </p:scale>
        <p:origin x="712" y="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0510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555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44E4D4A-C7B4-0A4F-B336-7568CF39A4C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826369-A491-FF49-B2BE-064E0024F40D}"/>
              </a:ext>
            </a:extLst>
          </p:cNvPr>
          <p:cNvSpPr txBox="1"/>
          <p:nvPr userDrawn="1"/>
        </p:nvSpPr>
        <p:spPr>
          <a:xfrm>
            <a:off x="743706" y="6250219"/>
            <a:ext cx="1960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AC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created by</a:t>
            </a:r>
          </a:p>
        </p:txBody>
      </p:sp>
    </p:spTree>
    <p:extLst>
      <p:ext uri="{BB962C8B-B14F-4D97-AF65-F5344CB8AC3E}">
        <p14:creationId xmlns:p14="http://schemas.microsoft.com/office/powerpoint/2010/main" val="356556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6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7.gif"/><Relationship Id="rId5" Type="http://schemas.openxmlformats.org/officeDocument/2006/relationships/image" Target="../media/image7.png"/><Relationship Id="rId10" Type="http://schemas.openxmlformats.org/officeDocument/2006/relationships/image" Target="../media/image16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8.emf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9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20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2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2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4.pn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11" Type="http://schemas.openxmlformats.org/officeDocument/2006/relationships/oleObject" Target="../embeddings/oleObject1.bin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jpg"/><Relationship Id="rId1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6.pn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pn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oleObject" Target="../embeddings/oleObject5.bin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12" Type="http://schemas.openxmlformats.org/officeDocument/2006/relationships/image" Target="../media/image24.wmf"/><Relationship Id="rId17" Type="http://schemas.openxmlformats.org/officeDocument/2006/relationships/image" Target="../media/image26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png"/><Relationship Id="rId11" Type="http://schemas.openxmlformats.org/officeDocument/2006/relationships/oleObject" Target="../embeddings/oleObject4.bin"/><Relationship Id="rId5" Type="http://schemas.openxmlformats.org/officeDocument/2006/relationships/image" Target="../media/image5.jpeg"/><Relationship Id="rId15" Type="http://schemas.openxmlformats.org/officeDocument/2006/relationships/image" Target="../media/image25.wmf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jpg"/><Relationship Id="rId14" Type="http://schemas.openxmlformats.org/officeDocument/2006/relationships/oleObject" Target="../embeddings/oleObject6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oleObject" Target="../embeddings/oleObject9.bin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png"/><Relationship Id="rId11" Type="http://schemas.openxmlformats.org/officeDocument/2006/relationships/oleObject" Target="../embeddings/oleObject8.bin"/><Relationship Id="rId5" Type="http://schemas.openxmlformats.org/officeDocument/2006/relationships/image" Target="../media/image5.jpeg"/><Relationship Id="rId15" Type="http://schemas.openxmlformats.org/officeDocument/2006/relationships/image" Target="../media/image25.wmf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jpg"/><Relationship Id="rId14" Type="http://schemas.openxmlformats.org/officeDocument/2006/relationships/oleObject" Target="../embeddings/oleObject10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8.png"/><Relationship Id="rId5" Type="http://schemas.openxmlformats.org/officeDocument/2006/relationships/image" Target="../media/image7.png"/><Relationship Id="rId10" Type="http://schemas.openxmlformats.org/officeDocument/2006/relationships/image" Target="../media/image2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4.jpeg"/><Relationship Id="rId5" Type="http://schemas.openxmlformats.org/officeDocument/2006/relationships/image" Target="../media/image7.png"/><Relationship Id="rId10" Type="http://schemas.openxmlformats.org/officeDocument/2006/relationships/image" Target="../media/image13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5.emf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1BAC356-1C44-F44B-B830-43C409DA0D87}"/>
              </a:ext>
            </a:extLst>
          </p:cNvPr>
          <p:cNvSpPr txBox="1">
            <a:spLocks/>
          </p:cNvSpPr>
          <p:nvPr/>
        </p:nvSpPr>
        <p:spPr>
          <a:xfrm>
            <a:off x="2600634" y="6260486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rgbClr val="00ACA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&lt;Partner logo&gt;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4EB3AC-D2CD-9040-93EF-FB25EB2C1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74E6FDB-7A33-184B-BFA9-D72881DB13F0}"/>
              </a:ext>
            </a:extLst>
          </p:cNvPr>
          <p:cNvSpPr txBox="1">
            <a:spLocks/>
          </p:cNvSpPr>
          <p:nvPr/>
        </p:nvSpPr>
        <p:spPr>
          <a:xfrm>
            <a:off x="779208" y="1980148"/>
            <a:ext cx="6064044" cy="7557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ACA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b="1" dirty="0" smtClean="0"/>
              <a:t>Principles</a:t>
            </a:r>
            <a:endParaRPr lang="en-US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553EABC-DF2E-8044-9EB9-8629F76FF197}"/>
              </a:ext>
            </a:extLst>
          </p:cNvPr>
          <p:cNvSpPr txBox="1">
            <a:spLocks/>
          </p:cNvSpPr>
          <p:nvPr/>
        </p:nvSpPr>
        <p:spPr>
          <a:xfrm>
            <a:off x="838199" y="2879027"/>
            <a:ext cx="4516315" cy="18287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Extra Information For Teachers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85300E-B0BF-4E44-9488-125A96BBBF49}"/>
              </a:ext>
            </a:extLst>
          </p:cNvPr>
          <p:cNvSpPr txBox="1"/>
          <p:nvPr/>
        </p:nvSpPr>
        <p:spPr>
          <a:xfrm>
            <a:off x="743706" y="6250219"/>
            <a:ext cx="1960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AC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created by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9" name="TextBox 1"/>
          <p:cNvSpPr txBox="1"/>
          <p:nvPr/>
        </p:nvSpPr>
        <p:spPr>
          <a:xfrm>
            <a:off x="10498961" y="6470857"/>
            <a:ext cx="16205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 smtClean="0"/>
              <a:t>Last updated 18</a:t>
            </a:r>
            <a:r>
              <a:rPr lang="en-GB" sz="800" baseline="30000" dirty="0" smtClean="0"/>
              <a:t>th</a:t>
            </a:r>
            <a:r>
              <a:rPr lang="en-GB" sz="800" dirty="0" smtClean="0"/>
              <a:t> October 2019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915654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Rettangolo 10"/>
          <p:cNvSpPr/>
          <p:nvPr/>
        </p:nvSpPr>
        <p:spPr>
          <a:xfrm>
            <a:off x="968605" y="320837"/>
            <a:ext cx="7152294" cy="7920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smtClean="0"/>
              <a:t>Ideal reaction potential in a battery</a:t>
            </a:r>
            <a:endParaRPr lang="en-US" sz="3000" b="1" dirty="0"/>
          </a:p>
        </p:txBody>
      </p:sp>
      <p:sp>
        <p:nvSpPr>
          <p:cNvPr id="16" name="AutoShape 8" descr="data:image/png;base64,iVBORw0KGgoAAAANSUhEUgAAAOwAAADWCAMAAADl7J7tAAAAkFBMVEX////+/v4AAAD9/f36+vr39/fw8PD19fVpaWnNzc3k5OTd3d3ExMTv7++pqakvLy+8vLyKiopQUFDo6OihoaHb29taWlq2traTk5PS0tK6urrKysp8fHywsLCkpKSbm5uPj49kZGRubm57e3uEhIQyMjJMTExYWFg7OztEREQkJCQTExNOTk4YGBggICAMDAzUHdNWAAAgAElEQVR4nO1dCV/bONMfWVd8KMQ4xnYcx7mg0G673//bvfOXnQMCtAGcdH/PO9uFhCi2RyPNPSOi80ApioPrwplP/AlQWsVBEV4N6uRJXQ5bEvEF5/YVWJO81K20YMpecm6fgxU0uhyyhD2rSFwJSF8c2cvd7QSA7MWAJ/eqyMpLIkv/S8gK+T+E7P8UZekNymopjt4JxeOUFM143FAtSQqpJAO5GD8JXJUBf+PX/eXUc4mm+P2pjLs+ZZU0Sh0jq4TWUip9m+c5rUgZTVKTVaZqGAF+o6SVWkEhy0jK/iJS26NrGG2VPcH2L6Cs0vLZcxmyjI0Sc0YLTxdNYy2aqaZ0ldAsmYl4mkhZjKespExK031J0HMJqqxRJ3f6CyjrpBaR2YOzkeRVKPWv1VSxfrd5mH1344f5P+GkjfWPm4y+zx6/0d3mbqxmD4u1v4jOjMsO1zARk/rZcvHwF3BjrWarF6YJ4yrMmqwVK/q2aO6ybcbbuioMI+81gzX/MHNql+OJv0b90rpJx1b8bZTF6ovv739V2RFEQFaJDQas6C6OQl3m0plwQZL3sLoj+saPbbcURdmdv47No/j4Em4UfJ96XndM3t8gK/r/+Yegk2VxNq4vKeuEkaugNSeck/mO/d62U0Z2+lB+d+HPcVBnyzJf8Ya+HY02+o6yDbXb6dOrd1KUp0HLzE0cX/l9ZMHimFdq7AD+KT5rsbygrGOOuQ4qtoXsy5HMoZhsuayUzCPLkxRlQrhIR8KSjSJNOamMMv7zqzeKnKJxMJVO/zllwSk0s3oFPC1ln1QIXlKW5UcRVCRPUMVzaRa2mv9ZJpPlR2ALTfPky+6pGGUFcG8tNxZYDdPWPr/ou8uYr6ogBvmqRmqtz8bvObygLE9j8MDPI9zLWRTSioy5dMZYMlbSWEbcsPyFCDbS8vIEEQR/8vpzG16Vovxpn0nf3yBbYVLtOmUZrbNIfzFlmURPIJw5sTKhODDhmbK8e1ie8jQz2k4oA62Jd5XgdW54Yb+xsZiZ8zWrH+05DGrdCL7Z3ZanP/8RnjLzM+GEG6+X5FW+VxajJNr9uWORHbPcvxbiMOAVkOBS921PH4W9ouCp4JeOubQQvRjWml+5nGdWrDdQ1e5S/u70O8+tdBlBgNmPoX0iZ7+lH7rOn4GRTbpH1vqZ6VQQxowR6BYFSwJJm5+s1dDoMdMeWWLmho+n97zEtP0gXz6h7N2QyEqqN7IXnIubnz9+/vwZ4OePn79ibBQ/iCUNDwy2xLs/CJkP4pFcUFltsmANMfTquvuj218W2cegk0yKgvm4WRTFU1OMx8U0yKG3dB/x5ldUBlDEg4QZGx5JByy7RBmYjE0OOlWy/wguS1lS8yDrKRtMvGHYLWMVxNjC/rWtoK7FP7ZayAUW77ctUf5vrNw4KJjuKp/IDyF7qhsPjKztKcvIzsD7WSGTkFdBvLehYxbGTNTtLzY/ZgHPSF0R3ZSsSz08MuoqCUbdWj4bLk3ZbL5TRJmyHTdmPkxAlnpkVcHYUkZPgd++/RdZ4BW81qVNglSw0FfnU/fClFUUlztGCmStFmsvsoCs6JGVtAgWjGUVMF8qttvNfL7dbmui7ytpdRhsmKlrxxrM2be/MDc2aq85A9mMJcrK0nNkmSWxWsk6jMpHwT+rO7av09Xq/mfFug6vYRa6Du6f85G9/J41OwXXL2NiQzek58uYyW2ZtsRaejBx/hkZqiYYhWQDxIZYIV1Xr3i0fgeXpaztdAkPQFYeISt3Fqtkyqlxa1JGWArpp4B3qZo8BAm1rG3ZrAlWlTzbLLg0ZY/A71mTPBamR5bNCf+BZDQ0LW/ukyPVgTVvq2/ZIGMU3U2AhzyfHV+YGx9Bx6A01PB+z3r3rITWmId3wYqOSQeDVtGcl8FkHawU68/mfGSvS1lmWE51yOb7D+xkfRNsmIbPWBDby2xL3j4prHs2cs0HFIsrU5Zpqzo5ewTr9Zopmbljw5hVRN5ymv5tsM696+58U/66yLKlzzqhR7atJmHtMw9YXyLvdD9Wkngfe1fs7EZ7JhevVvmbl34DrsugOgYkPLLRH3xFWZ39cnISMvU3m/rsW16VssfIHpSKd4Bp3W5ZXCUhfYAb/z2U/RNkBZvt6UPnDZF/vVJxDB9AVjODjlfCOzXEaSzlt/CfoqyCoPp3gVdE/zXR8xxZ+oM9y8T5Mc7uVqMV/zv7lv8pykLa0o/iw1GQ/xZl2Ygw3jXzn3DLHMFHKMsKZHlLCC596JZ/E2V/z141y9l/1Ld/4g+5Uv8mygIVGLVsu0ofnzzFSFF2N6X2MVg1zfkK1N9D2dpkxlhrHQx8p2DuqZPFqlQVaEEuz3/++H42tn8PZfewmjbjTLAtpF/JraEft8ySDT6Jq7Nv+ddQNsniLIqqPIvqH9+f7ieOtDkJfrrmkW4bNoAyifTdM+FvoGxnvFcKIVAEeNlOTebB/dhlJ+i0wYLGTz8XyqcdnH3Lr6Oszx8+A4IZfmbOdcZ7hURveCeU4lUqzVMwV6BFl5fs0+hoEbS8iO1TsHbwmp/9iC/TDOhu+QEXAH1AVWXlAD+PXan9M2jGtp5VwTpR2mmlNVLO+NM2WNIMo6oN2/qft3qkWi8/FuAWevMwOgPWwe0aP3/skd07yVnw1MGc3DaYaZ8DiZRBm3+/X0jxa8wrgET5q/7AU75MM9D0wXigotX2rC8ECe4+D56yF8hKI6pgBYdqe/N9mvLOZUJP74JvjhWnZTAlJrcQ6gMm3kvKAj6mntAq5Un/U5DMoCQzVMRbX+jGgsJgw/u3Ckgl9483v74/rb89trmatMrQlHmUNs7q81XGl9xYIID4wVSysygrBBR6ZkfOZ2Uc71nGcs1ShjYb/6dkMfZOGCsXQcRETvmLmU8XOvsJvzC5+iw+LrtgtJ9XJ7T2y7ijVRRsrNVWBbWm5Cfz4yzT9K2V2gZIFbKLYGrVR7L7vjJt/kyhFSQ70mD3BfmeVq5FbnJ081QpGQa8NR7mRE3Jtk7J2LI6WUw/+ITXoiypYFFVMSCv8rxGRKBP+GE7wAmaBYZ3ZfAEzpeS0UFuFd0H2Sd46BUpu3meoRvuJTXEqhYse7SmoGKVETkVJuB9qsZBiw/VW5llv4GrUVZTprVPdmS1QdkMKTLdnlVIFEwfELmKR1ZrcZdqUu09sRAq78ln8P/HKGt8wlsH/vc+MxGJn7IKEVofrZEaCjavm++YmjhBCsnLYos/hatR9o9g3SJQyXvWyeLGRZ990Ovt2T+BlWR7np7m4MEP+Rv5rn8OfzdljfWp1chktp/ONv7LKSuYM7PZCgmsjBEfy2t7dr2/GFkkq/tMbgjWV1xSZ8IV5ewV4K+m7FfD/xKy/7+MPwiXRxZMGrUoWsJrALWT3s2OuixlfZnM5+XlDpwzCBzAny60Y1ycejfT4rKUlTzzH0x5fw3Wm3lQFGuUULBmrTP1vvF34T2rfMnT19yOMHf5mMLIqgxIKl898/dQ1iJ0/ulqyT0oKmOn1urhx62RkxUSdt/TPL6yT8WfMKi8KZqvuZuHZU5Oz+Uo2lb0rarWKGo+GSQ0SeFzATXlfW8ZOBbPRRuh1L5g3Jff+LL3d2xN828R3hSgLXoGSGRi+hhHn7l3rpUalcyW3FxvaRH7MhL1CkdQvsAAHyjSO8oiNfBc5qGgp/dfh9kpIA3e4bZuyZRIVD4uKSuaRa6TppkpmixmlIzHZ1vk88w4ozZmTtOEbpv40ZA58Z1LKaQzlk0KbXQVdKWgbE6dn0ilrTS9c0XcbaUFvF4/6yFLUQEQ/RvO5/RQjxsaJdWKkiB/HN+tY3eupp+m83UhJ6KgSWbtdh7aV+IE4IjTk5ZbjfiDfJUXoJ4nz3q4eXu422IlxFMhV7zssh8oO7wNZ+ttWa1qrc42zjE7GoWIjFLGO1LL02R6VIaOb7wnM4rj0Ds0syCR6txgAIKpQRnh+1UURbhUVN6/Pd4FMVXjqCV7J1ZU/atGQv6qFjWZ8Vpoc+5Ugzaqq2HsEpCxM5vMlzXTTsbBIB7fgCepgygIwr4o9CxQFPS5DZ4D8L/xCWUVCkbh/lcU/7pbVfpxdV9QsGbM5zf8Kvq5vg1HQn+NULr/lWmkZpgdY2ac+Zmexyb5oc/HlecW0Tj/EpyAr3CKLJqzWFT0WElVjB55udG0ymKr1lnFi6OKtUzolSX4IQiDDbiQzHops0P2GLlPIouQuQ/enCArBTihosiX2PkSCHDsFRbCqiM4PjbiA+HlV0DLIthkzJZ3SRcDIAsRZOk1yrIoZgxdHjx2REZ8Q0mZY3pikFP4Wnlm7F+i3SBsvw4mtFMAhqAsszxUc7+CrE+SmAXz0nV+QjbIfNMJh5z/DBYLogEsIj8WGD55JOC4RBS3L/baI3tUwv4pZPHFVVeis0O2S1bz/n2V/bwpscQlIs9Sef3NazuQ0Eh4Eq/pPp+BdcBKlZIOLPoFZbGHPoOs16NWJI72LBOQlyirGZoSvvM7msYgoO2/P3NnURu058bFajQarVqYR59Alr89Xa1v1igP3SHLFHRCZI7s9+Ax+Rre8+cgrIjugw0yb15SVrpPUZZlKGKIa8jyPbLYOsgLbr/fT+k1Y2RYME5kT8FWHlF2l86hKfsEsjJD6g5kiTjsWWSWkm1+PCbOByS/HJ33n0s5luthsK5fih6JcorPIAvGI1UCneVozxItHr83vkGMPFsT/DQgS0yYbTCD6XG8jP2vz4meQyMSvjAroWxnFkHwlKFzyxf6Js58OKk3QWml/mo520GPLO9QZECHktzHkgO/BODJVOlNsKXpgMi6Kt8G32JC4efFWdMRsHEtRXYTpMVgyH6nkq3agqSGffpK47ZLgTUa0d3lY/DjcTDKtrxZBeSQEUj7v9461p3uGI2DwZANgjJJ0CDKZwl/uvHaZwH7aHs/FLLeU3E9cr4EtCtphmNQSOq5Nj0PAA19MaTo+UArlMEA+uGQoocVMn05RcLfyXvcBRRWKV7Ee6T6cuO9v7EXPb4hygFAZtl1hpM+D5O+VBwJ5et80M/BIdSDEpLjFOoBPBX9lV/xVAi0LJSEmDFypjHVH+iC8yagY22VzJqmSYokSWYF2yTPHDwXRRbIRZOE/2smCT/QWFvxhaSVVomHUcLXDkdtnSQr780+HnBRZJm0xbYu7jDvSR30OcNfCOqhhYtnWkMXH/noztHdL4osfKxF5ZBHy7O8rQJDXyqaeM3+U/LanSQSO2XEBoC42jKGw3oWpt3aTaMocPK0ye4ngO95u2TjuUAgUi3vXnSwuCxlEXZKnshqXl5pRlnwxRYukN1SMUHfO0r1+iWvvyw35tXb1CwZpE1zUjkje2bZ3vsAZNtZgp7EOkXPdHFFyiKm1dRsbrnSsQCOB0D2233jsylSJ06QvSxlEeEoQkMuzZhVmUEoW5KRmU61vDZlfdC0ptkmgpKTr4dBVoOuaHRwXcoiONtUycTrdVEZDbJnWXSn2llD4eqqlIWzfDKf+fz3KPXceADKyiXT1VE+vS5lIWknjWYGouJW20GQbSlFn3CqFtfes9rSuGZrgPKtzMQgDGpZOuyWSUvX5sZKiXGI5qeswSrjhhA9T+iVznSV8tpyFn3meFDOG8ug2neIZZwpw5Mp6RTZS8tZZYtQZaXwToPxMHtWy7qlSJ2KngtzY1g9Ybz1xy2Mq0FET6mYDyuEJRd315WzPKgYt4oyKaYVDYMsJS2iLbSMXhoCF7ZnWV1MApSCRtOa7DCGQFQicZva6sp7Fh7zpmAN2S1q9PMdghvfTr2FzLjq62pQXjcOGeNFjRu0Q1A2pUg6Oc3p2rpxZ/VolrVo5TSeDLNn2Wpua2WNuLY9a2H1LEI4aBbVEMv4dsn62TImHLNybauHZBNOK2UdtbkYxhCQ2K+GtePZSx/UW8ie7xr6Qx+UTW5DaDeM8TCip2WZgx5R2WoyYv3iOF8Fmf2vIXu2yw+85w/krKLJPQjMDITUIJSdTitprXIpjpwwzxoAIGvpNIqXCH1uAgTOMOyaWB1u/IrVo1TBGxa48g2GkLPfbjIEkrIljpwwyG84Os/XCDs9CUYnSAb/47Y//kJMNPUKZZ8P6kQPr+Gc76yyQdwyrbDGmTXjKUYnJTPyFcpOPuLNfWUZv1IjICYh71ec/WnSodwyFG1x2hk9rker5322Vuunk5yKu3Made36da02pzkV65ejVqPHfJGjdX42kFtmiTWMw1Np9u2VHIdTyoYfu9fvKcu8f/YNZ2ZZODsHoeySornnS7N6zRgnO8Ldlaf5xv6hWc5Su+pJseoaoqss71e3NC2JLms43Q9C56o3uHG86lfTasrsf9Yw15Cibqwcwkl+W+oUedpwEqzo0AOMjb63kd29V/ulIA+HKiIN/PgmGCTeRFYfZDvuVktjdTHmew6C7HqLfEzvEBkRTunz95XIUP8dslYLp/tHNlmHraQXzf+Mkr5l4lvIOuqP+2OFWM5Cq3U9RqcgMwSyIxayEc0m/IgjrfpTRFCJIX6nG2tmJD1iIrPUd/jPjDlODrDIPH0HWdjqXcwZwhs9aycNGu/RfBhDgCeWcfXhj13/IX+T95axnwkrd43rNaJSPgdbCr0vxD0Meg9ZtAzxBW+MM5t4k8LgeOZ0oFiPpMkEyYr+VMGuuAIlGfbtZczP5cup1SGTCeUaHllAh630bQ+7yo23kZV9ZbYvXW2qauzTo9J4EKun5IXDa1hru1kdUnWEFvb9ZWwFTh7ty50U9Oi+gO+oWl36QXyltw0BFO9oKWyXdTUpxyjdkWU0jG5c9rjS1qwJx3X7h/eNkt+mrMLZisj2s3aHrO22QFdW1v1xN4jVzjeR5SXlVUUy6Bs4CfyWKPOBIgLTZAY54+YKJx3vDvTFcSlvU5Y3qMMxe36te7yOyIlkqu6FMP2gdykrfKdavh48Fb5jYlqRMENQ9tsNFHtBmwjlRUoldffAWi/fNt5pyQYDNBEx7niwpPx2p/OVsi9nT1U3iFr3NmXzAlE7HmiXPDts9Vg2OcmYgexZdJO1KVp8j66bQKJg4jFvymAARcNYPVYYm0bqlcj7hd0yrMYUNZUZZFFWVgPJWZlmvpD82uEPSUWY5mi0l5c0lOhJTWaZ7185/IEM+sljxtzC5KUy4TD27IjVWsZymV83/AEeX6wQ1kqg6AxD2dJA06Nx4pdx715CsPS3hgByC3ezo3Q3UQKHZh+PF2ib947oOeQn8ssmZP0rXqLme5A8qKcMbWTlgpn+CCd5U6f04dZvU9YDNJA+bxSZj532BW9crxwfDXrH6mHlEr0guobaTS1VtESDl3gzUB6Upug277JS3ZGr4veUdbs/Qi736j/KE5+1CPF50u8t4/1VnGBuHJWsqYh4OpC6qKlq4UlUIxzPOwW0/H/yjqdi4kdNF9O2c0rIOKt6VcI0WnWP3+wHvaMuRi0P8DDhd+OQ+TCb1PV0MB9U3PqOCm7EUiiLe6jyd3Tj/ai8WwnSmKzv26lC3b+K9oPesXpsvhuVsYI9mbY41i9q3TDItlRNFYrpp+XqyJUqui4Lv3XL9C/3zedRWfHc1+rrHN5EVhzuaXDOs1c9W/7jMOpi1KJZk2xreeVgNCjb8lxFLZT1IZD9drvwtsu0urYGBbtpHApPV1ailkNQdovT4fUyV1fXjXtu3IJ/yEUyCDeG02iawJdyXWS9nA3j1ruGpsMEo0veJYsY3i6HnIoOMeGrEqBb8DPJZ/dEv/feFPTtX7oLvdYPS+wG+as+Q/aodcPhYry2mqb1hRFtLgeSs5TWsCANc+O9tigRB4f2A2SffSdIfAMpngG4nXYalNRypy7ufXBC7Qe9ED0ItvThDxQla7i7tA9G83w7qUyqh0F2ixghK2xuCQ1K+ZpsfzxM7ov0xjdxVMXRHhyieCLznlPe7JHu8dpXP+musxHhdHac86uMiAWrGcEii44g3z76QTZTtjsMOOPJakL+ZSN0NRvEnm0XFRkpzVLRyiiV+IN4jdVmhtOdUMD8socb/LuZ1YxLZurYX0jaeL7dph7GO+fz2Fn4+zM9iZQ/qf21Hm55aFhFZYyjhgVtUaMqcIP2W4PkQd3UODLFpD4rVelO6UPfJYcWVCrLLGP+DJRAsz1P/d3RZdJoZ5zxYKlvfQcdGWcdwDZg9Vu/gM5wYGuJFwja0iKQAB9UtmWjQqlB7Fk2BIRhXBWQlX1LRWSI+paDaCjpngdvYMwJ9F6Uer94lV+6QogdU/I/vXEHKwherhelYGqXqoCLCN/LsSuIsNuMp47CciBuzHRVO9Gzv7ygnS749g2PFcM3R4mjS7368Q4Y26KyW98wsF4MInpaVqBSNu14w5y4ZS4LWMbVNkMHm3Agq6cklzJBHU0mJ+VpFwXVRQTQs6IeazuMISBRwKQZ15N0vsuCRKxnie5tSSnNIG6Z202JsDlNm1cKIi4LPooH/0EDr9sge3YlqKOrlMf2LO1fH/e8tc+L0A/2rHrfnn0xiMS+bfCRPduJHlmP2TSxtB2oIMLRbMbSkOCpiJOaIUnqWd27Wag2fYOFZN8WvfKjMLAPxWZZ3Psn9GTnjtoNShK9G5R1TQ61ip3rsDX7K1U86UUtqjH0MVkOYvW0zOqLscahaows5RPAbDaZVN0jWh0ac0C2m4Fw0kPT+aBU5PJev7DJDtl6P8jsBsXdIK1zk3XIZk0/aFZ5blzzrrKaltEw3FhRUiiEF6MVM2X9UnJKp/oelv7IFHf8/X3jQHgXe1eqUog+H0A+G9R/YtQh/3E/gO2jIh3ze6VZAA3CoFoaj1F7TdV0JHGuT+833jeHhYxXPbL6uUvY7DIKoEXv/Mby2G9MftDOuSx2oX2zt694Ik3nN5aHgohlLPUgyE6Z+eFpoi1ClvQsIuCRPeQemJc3lwfuozQdIgJvDuo7I8vDSVl0OL+ArUqUp2lXwroYxBC4L/AwMku1uq7o6SICLHqWMRsWNEhEAMVaRo9LZpEvqz8uC1JYMQu1LCPNFm4+UPgDEbwaQuW6lO0K/Lu8dpFtB9mzSzYl57zP2IS8tgZFqqhTpqujaDlIERMKItII5qVt7uj4QISj9Jcd0MlnBz/bftDpBfYvxOmlDuiA7Sc3EfQvV9qhCiLmBhZ2ta5G/MR1ny1jddmP0elmvpl7cNSrSThywSfCNH22jIxXm27Qut1ly5TwgCDHre2VCgr7QZvNXdTPal7A+2bIaRb4OrkF847mNFAZeFlGrLIguEUr38y0e3q904LVkZqxizhDenpfg9T74ftRYtd5H7lqILTsr3Dch1mI3Te7Vs3k20zKprbWuq3lGwySB/Xou/RUrS8W1ocMN9OjrfaKPRSI/nkZDbRKlLrPcNOHDDffNawbZLtBVr8cJKFK9dooeslA0Bu0+W8S38kAcj8dxp7luYy2mqd6dMit9rmL3SPDL9WTxO1PkfBZqMrKXYbb89xFcbiKPGiPh0Ee2d5Vh8bj8KSKrhZPZaVmUSjHxVAFEVWJ6hKflSp7hxvt8Og8Yp0+h8bo3SNiCrwb/ZCV2qfgyr3n3GelyueD+tTVA9vvs1KFD/Ag/JF25UTDVEYvSWAN8wMt7uiQgigl7R55d/wMv9KHg2eQSqx22R/eX9qpi8zarDgeJJ8N6tRF5SPCHlkww46ps7rYFEsclotslkEYVMp09Q0NpvFa6T6nFgbKjrCGsg4PXu7qWBDzLOw69eL4kN5mc/aZhc+r3YndIIWDcP0rsr09q8n1bek6Q8DBLz2e0EBWTzT19WaL3BvvuxoBsXNQaKqoT1WNfX3iAZi3uN2RQ2/XCBwNylxvLFK027OHGgHcs1hgOliPcsMEo78tfUHEooLoOXAouRP8eNHfUkv5wl9+7LvZjWILX7496GT0wS3juxlgiSWIRQySbzznHRkJpiszKNT17Gq2Vu2OiKXrl/TUuJ7Gr9b1eEBdT5/sc1zX4wdFVb27cxH354vEq1U/rIVbJiSfC+WUGahFkvV05a0yerX336HyRtGLYr1jCh4410k9387Ldhh0GCOO6np8vjGLWmGV3Q7TzYA3y6LC+SEn+cYXBu9KLRJfZrF1QwWjQVdj1ZXDH5B+k3WCYJleOj0QsrxfcVJO2Fw7/CFp8h3S3KYuG6RY+HbahL4D7qzxPqgrAvP6ArzDsMkp3DDB6NiXZk0KQ6tniQCXhziaVoR6UmEM1YMwKOi+iDno00yAy8NMERt4zKzDYcIf0MTDMTzCbp05k8lkqTKXmbbSkXXVJnPaycUsU5HORsZlNo5TmZnMbHL+XOdbZzND5UxnJjZrxR+YYhqxbqnncWYzFW515pwbT1Rks3jkMr7cbJypzNp1ZPhy2Vzy/fS20K5imeOTWKpmmLZmrD6FjRenZQ7lLUZAxNAiVEY4NYdeZ5PCQjYtI1gCMVuFPDUt64XC2iXORVGTCRtylraRNtJ4w0KqacVv2GTzCchFIhFO2KAu01Q8t0bINkfxk1v6g8TGtbf25xmx1pyMh0mbX1K2GcPfZlJW+K1isqFCbFkZtvKyLelMyLqBwZKl3hNTtQ754mVOkZAuZbXf6kmBsjKzYVte6mrK1gBwxeWiVMGEnyaOL+fmQvKX8qlmA9G1MQJ3+dJItqWndVf/jRSWjHEdpiBiaVPtS8jg19MqLr05Ok5wjAGSOdh0SwqCxoighIAjAeGCNoSFZ1LW7JSazHw0Yxv5LQEnlKI2l7ABlqhzI0wGD9hEsDl4MjJksVUYbXAwkKRF4luAbI2S2kwWQxVEzEvkASmVOoj1aCl9D5AEx045JHMg7kUg7DbD+LgE/kAFB5ttfbLaDGfFKr2NkOSTt7wHNJUxEr6y1FcaNIWBLbxBaaZgXBFk55XBuESpvxzbr1poO/dB2noBF9UgomflFIzYMoKXJVuyXepoMcmQ69Qlc9QFoV56WVGGRY6MNLmokaKsUu0J3+4riBYAAAJBSURBVAhtHG0rxwuRVwa+hKw5C+2AmHkVTYb2WtsY5fD5lARfjleGszrbwv2vignOTaatw69qiny7YXxQKdyjpiuUikuPF+8fnBq0hQ+JeE2hdHnLVraU0dLHKVkc8rNlLCSMQFU1r0DFb3jH4gpgdTWumqXIRKRiBmvdzP2hJiFuQbTEWYNoRwF21PizxswcZ96xYPBnbi0HCUanCMAtY6akyUtmSUqNQ79FNwa7clJIMK9tZhzIRjiVsESQnPcrBrhioqzRvOORqpWXiL0qbEdro1SzIFM8GSi7Zj7MlwungvF3yxiXc0u2PzTWMNbJNmNrxyVj5mOky3ygFFwpN/DamrDEqcEsUny0lfcr/CQFanaqpYHhzqjABcwSgxXYDD0DZTSbwKdj596lzPvV8yacxmjDpXffNRMwIM1mM29U3q88MG8jsGNmdUhXbRK4pNwGyjHzYeWTDOJhWjewrY14qJVRCT9Ctqq9zN16n4UXwBID+LPN0pf6sN0Az/CWsdNg1DDNthF8q9GUqBvAnAhptOjt3vFh9BT2ZSbIy+XZAufb+tNZi7q7nEHQtlp4FsUifJhsmXW1niXJrE5u8yQpwttJNQuT6qFOwrou1lXSVJP1pCpm4V2S1EkdttNJGNbhUz7B0QYb/lJYPzT+S7cJPtkuar5O8k8eTupquaomYV2tMAq3mPDl0nHFbyePCe7RpP5yDxVfLUnuctziruGvzAZA9m6vlv7wP7+/qbb+Ok/L/fER1fjf4zdfhez/AXw70zWVXlw3AAAAAElFTkSuQmCC"/>
          <p:cNvSpPr>
            <a:spLocks noChangeAspect="1" noChangeArrowheads="1"/>
          </p:cNvSpPr>
          <p:nvPr/>
        </p:nvSpPr>
        <p:spPr bwMode="auto">
          <a:xfrm>
            <a:off x="155575" y="-1477963"/>
            <a:ext cx="340995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" name="AutoShape 10" descr="data:image/png;base64,iVBORw0KGgoAAAANSUhEUgAAAOwAAADWCAMAAADl7J7tAAAAkFBMVEX////+/v4AAAD9/f36+vr39/fw8PD19fVpaWnNzc3k5OTd3d3ExMTv7++pqakvLy+8vLyKiopQUFDo6OihoaHb29taWlq2traTk5PS0tK6urrKysp8fHywsLCkpKSbm5uPj49kZGRubm57e3uEhIQyMjJMTExYWFg7OztEREQkJCQTExNOTk4YGBggICAMDAzUHdNWAAAgAElEQVR4nO1dCV/bONMfWVd8KMQ4xnYcx7mg0G673//bvfOXnQMCtAGcdH/PO9uFhCi2RyPNPSOi80ApioPrwplP/AlQWsVBEV4N6uRJXQ5bEvEF5/YVWJO81K20YMpecm6fgxU0uhyyhD2rSFwJSF8c2cvd7QSA7MWAJ/eqyMpLIkv/S8gK+T+E7P8UZekNymopjt4JxeOUFM143FAtSQqpJAO5GD8JXJUBf+PX/eXUc4mm+P2pjLs+ZZU0Sh0jq4TWUip9m+c5rUgZTVKTVaZqGAF+o6SVWkEhy0jK/iJS26NrGG2VPcH2L6Cs0vLZcxmyjI0Sc0YLTxdNYy2aqaZ0ldAsmYl4mkhZjKespExK031J0HMJqqxRJ3f6CyjrpBaR2YOzkeRVKPWv1VSxfrd5mH1344f5P+GkjfWPm4y+zx6/0d3mbqxmD4u1v4jOjMsO1zARk/rZcvHwF3BjrWarF6YJ4yrMmqwVK/q2aO6ybcbbuioMI+81gzX/MHNql+OJv0b90rpJx1b8bZTF6ovv739V2RFEQFaJDQas6C6OQl3m0plwQZL3sLoj+saPbbcURdmdv47No/j4Em4UfJ96XndM3t8gK/r/+Yegk2VxNq4vKeuEkaugNSeck/mO/d62U0Z2+lB+d+HPcVBnyzJf8Ya+HY02+o6yDbXb6dOrd1KUp0HLzE0cX/l9ZMHimFdq7AD+KT5rsbygrGOOuQ4qtoXsy5HMoZhsuayUzCPLkxRlQrhIR8KSjSJNOamMMv7zqzeKnKJxMJVO/zllwSk0s3oFPC1ln1QIXlKW5UcRVCRPUMVzaRa2mv9ZJpPlR2ALTfPky+6pGGUFcG8tNxZYDdPWPr/ou8uYr6ogBvmqRmqtz8bvObygLE9j8MDPI9zLWRTSioy5dMZYMlbSWEbcsPyFCDbS8vIEEQR/8vpzG16Vovxpn0nf3yBbYVLtOmUZrbNIfzFlmURPIJw5sTKhODDhmbK8e1ie8jQz2k4oA62Jd5XgdW54Yb+xsZiZ8zWrH+05DGrdCL7Z3ZanP/8RnjLzM+GEG6+X5FW+VxajJNr9uWORHbPcvxbiMOAVkOBS921PH4W9ouCp4JeOubQQvRjWml+5nGdWrDdQ1e5S/u70O8+tdBlBgNmPoX0iZ7+lH7rOn4GRTbpH1vqZ6VQQxowR6BYFSwJJm5+s1dDoMdMeWWLmho+n97zEtP0gXz6h7N2QyEqqN7IXnIubnz9+/vwZ4OePn79ibBQ/iCUNDwy2xLs/CJkP4pFcUFltsmANMfTquvuj218W2cegk0yKgvm4WRTFU1OMx8U0yKG3dB/x5ldUBlDEg4QZGx5JByy7RBmYjE0OOlWy/wguS1lS8yDrKRtMvGHYLWMVxNjC/rWtoK7FP7ZayAUW77ctUf5vrNw4KJjuKp/IDyF7qhsPjKztKcvIzsD7WSGTkFdBvLehYxbGTNTtLzY/ZgHPSF0R3ZSsSz08MuoqCUbdWj4bLk3ZbL5TRJmyHTdmPkxAlnpkVcHYUkZPgd++/RdZ4BW81qVNglSw0FfnU/fClFUUlztGCmStFmsvsoCs6JGVtAgWjGUVMF8qttvNfL7dbmui7ytpdRhsmKlrxxrM2be/MDc2aq85A9mMJcrK0nNkmSWxWsk6jMpHwT+rO7av09Xq/mfFug6vYRa6Du6f85G9/J41OwXXL2NiQzek58uYyW2ZtsRaejBx/hkZqiYYhWQDxIZYIV1Xr3i0fgeXpaztdAkPQFYeISt3Fqtkyqlxa1JGWArpp4B3qZo8BAm1rG3ZrAlWlTzbLLg0ZY/A71mTPBamR5bNCf+BZDQ0LW/ukyPVgTVvq2/ZIGMU3U2AhzyfHV+YGx9Bx6A01PB+z3r3rITWmId3wYqOSQeDVtGcl8FkHawU68/mfGSvS1lmWE51yOb7D+xkfRNsmIbPWBDby2xL3j4prHs2cs0HFIsrU5Zpqzo5ewTr9Zopmbljw5hVRN5ymv5tsM696+58U/66yLKlzzqhR7atJmHtMw9YXyLvdD9Wkngfe1fs7EZ7JhevVvmbl34DrsugOgYkPLLRH3xFWZ39cnISMvU3m/rsW16VssfIHpSKd4Bp3W5ZXCUhfYAb/z2U/RNkBZvt6UPnDZF/vVJxDB9AVjODjlfCOzXEaSzlt/CfoqyCoPp3gVdE/zXR8xxZ+oM9y8T5Mc7uVqMV/zv7lv8pykLa0o/iw1GQ/xZl2Ygw3jXzn3DLHMFHKMsKZHlLCC596JZ/E2V/z141y9l/1Ld/4g+5Uv8mygIVGLVsu0ofnzzFSFF2N6X2MVg1zfkK1N9D2dpkxlhrHQx8p2DuqZPFqlQVaEEuz3/++H42tn8PZfewmjbjTLAtpF/JraEft8ySDT6Jq7Nv+ddQNsniLIqqPIvqH9+f7ieOtDkJfrrmkW4bNoAyifTdM+FvoGxnvFcKIVAEeNlOTebB/dhlJ+i0wYLGTz8XyqcdnH3Lr6Oszx8+A4IZfmbOdcZ7hURveCeU4lUqzVMwV6BFl5fs0+hoEbS8iO1TsHbwmp/9iC/TDOhu+QEXAH1AVWXlAD+PXan9M2jGtp5VwTpR2mmlNVLO+NM2WNIMo6oN2/qft3qkWi8/FuAWevMwOgPWwe0aP3/skd07yVnw1MGc3DaYaZ8DiZRBm3+/X0jxa8wrgET5q/7AU75MM9D0wXigotX2rC8ECe4+D56yF8hKI6pgBYdqe/N9mvLOZUJP74JvjhWnZTAlJrcQ6gMm3kvKAj6mntAq5Un/U5DMoCQzVMRbX+jGgsJgw/u3Ckgl9483v74/rb89trmatMrQlHmUNs7q81XGl9xYIID4wVSysygrBBR6ZkfOZ2Uc71nGcs1ShjYb/6dkMfZOGCsXQcRETvmLmU8XOvsJvzC5+iw+LrtgtJ9XJ7T2y7ijVRRsrNVWBbWm5Cfz4yzT9K2V2gZIFbKLYGrVR7L7vjJt/kyhFSQ70mD3BfmeVq5FbnJ081QpGQa8NR7mRE3Jtk7J2LI6WUw/+ITXoiypYFFVMSCv8rxGRKBP+GE7wAmaBYZ3ZfAEzpeS0UFuFd0H2Sd46BUpu3meoRvuJTXEqhYse7SmoGKVETkVJuB9qsZBiw/VW5llv4GrUVZTprVPdmS1QdkMKTLdnlVIFEwfELmKR1ZrcZdqUu09sRAq78ln8P/HKGt8wlsH/vc+MxGJn7IKEVofrZEaCjavm++YmjhBCsnLYos/hatR9o9g3SJQyXvWyeLGRZ990Ovt2T+BlWR7np7m4MEP+Rv5rn8OfzdljfWp1chktp/ONv7LKSuYM7PZCgmsjBEfy2t7dr2/GFkkq/tMbgjWV1xSZ8IV5ewV4K+m7FfD/xKy/7+MPwiXRxZMGrUoWsJrALWT3s2OuixlfZnM5+XlDpwzCBzAny60Y1ycejfT4rKUlTzzH0x5fw3Wm3lQFGuUULBmrTP1vvF34T2rfMnT19yOMHf5mMLIqgxIKl898/dQ1iJ0/ulqyT0oKmOn1urhx62RkxUSdt/TPL6yT8WfMKi8KZqvuZuHZU5Oz+Uo2lb0rarWKGo+GSQ0SeFzATXlfW8ZOBbPRRuh1L5g3Jff+LL3d2xN828R3hSgLXoGSGRi+hhHn7l3rpUalcyW3FxvaRH7MhL1CkdQvsAAHyjSO8oiNfBc5qGgp/dfh9kpIA3e4bZuyZRIVD4uKSuaRa6TppkpmixmlIzHZ1vk88w4ozZmTtOEbpv40ZA58Z1LKaQzlk0KbXQVdKWgbE6dn0ilrTS9c0XcbaUFvF4/6yFLUQEQ/RvO5/RQjxsaJdWKkiB/HN+tY3eupp+m83UhJ6KgSWbtdh7aV+IE4IjTk5ZbjfiDfJUXoJ4nz3q4eXu422IlxFMhV7zssh8oO7wNZ+ttWa1qrc42zjE7GoWIjFLGO1LL02R6VIaOb7wnM4rj0Ds0syCR6txgAIKpQRnh+1UURbhUVN6/Pd4FMVXjqCV7J1ZU/atGQv6qFjWZ8Vpoc+5Ugzaqq2HsEpCxM5vMlzXTTsbBIB7fgCepgygIwr4o9CxQFPS5DZ4D8L/xCWUVCkbh/lcU/7pbVfpxdV9QsGbM5zf8Kvq5vg1HQn+NULr/lWmkZpgdY2ac+Zmexyb5oc/HlecW0Tj/EpyAr3CKLJqzWFT0WElVjB55udG0ymKr1lnFi6OKtUzolSX4IQiDDbiQzHops0P2GLlPIouQuQ/enCArBTihosiX2PkSCHDsFRbCqiM4PjbiA+HlV0DLIthkzJZ3SRcDIAsRZOk1yrIoZgxdHjx2REZ8Q0mZY3pikFP4Wnlm7F+i3SBsvw4mtFMAhqAsszxUc7+CrE+SmAXz0nV+QjbIfNMJh5z/DBYLogEsIj8WGD55JOC4RBS3L/baI3tUwv4pZPHFVVeis0O2S1bz/n2V/bwpscQlIs9Sef3NazuQ0Eh4Eq/pPp+BdcBKlZIOLPoFZbGHPoOs16NWJI72LBOQlyirGZoSvvM7msYgoO2/P3NnURu058bFajQarVqYR59Alr89Xa1v1igP3SHLFHRCZI7s9+Ax+Rre8+cgrIjugw0yb15SVrpPUZZlKGKIa8jyPbLYOsgLbr/fT+k1Y2RYME5kT8FWHlF2l86hKfsEsjJD6g5kiTjsWWSWkm1+PCbOByS/HJ33n0s5luthsK5fih6JcorPIAvGI1UCneVozxItHr83vkGMPFsT/DQgS0yYbTCD6XG8jP2vz4meQyMSvjAroWxnFkHwlKFzyxf6Js58OKk3QWml/mo520GPLO9QZECHktzHkgO/BODJVOlNsKXpgMi6Kt8G32JC4efFWdMRsHEtRXYTpMVgyH6nkq3agqSGffpK47ZLgTUa0d3lY/DjcTDKtrxZBeSQEUj7v9461p3uGI2DwZANgjJJ0CDKZwl/uvHaZwH7aHs/FLLeU3E9cr4EtCtphmNQSOq5Nj0PAA19MaTo+UArlMEA+uGQoocVMn05RcLfyXvcBRRWKV7Ee6T6cuO9v7EXPb4hygFAZtl1hpM+D5O+VBwJ5et80M/BIdSDEpLjFOoBPBX9lV/xVAi0LJSEmDFypjHVH+iC8yagY22VzJqmSYokSWYF2yTPHDwXRRbIRZOE/2smCT/QWFvxhaSVVomHUcLXDkdtnSQr780+HnBRZJm0xbYu7jDvSR30OcNfCOqhhYtnWkMXH/noztHdL4osfKxF5ZBHy7O8rQJDXyqaeM3+U/LanSQSO2XEBoC42jKGw3oWpt3aTaMocPK0ye4ngO95u2TjuUAgUi3vXnSwuCxlEXZKnshqXl5pRlnwxRYukN1SMUHfO0r1+iWvvyw35tXb1CwZpE1zUjkje2bZ3vsAZNtZgp7EOkXPdHFFyiKm1dRsbrnSsQCOB0D2233jsylSJ06QvSxlEeEoQkMuzZhVmUEoW5KRmU61vDZlfdC0ptkmgpKTr4dBVoOuaHRwXcoiONtUycTrdVEZDbJnWXSn2llD4eqqlIWzfDKf+fz3KPXceADKyiXT1VE+vS5lIWknjWYGouJW20GQbSlFn3CqFtfes9rSuGZrgPKtzMQgDGpZOuyWSUvX5sZKiXGI5qeswSrjhhA9T+iVznSV8tpyFn3meFDOG8ug2neIZZwpw5Mp6RTZS8tZZYtQZaXwToPxMHtWy7qlSJ2KngtzY1g9Ybz1xy2Mq0FET6mYDyuEJRd315WzPKgYt4oyKaYVDYMsJS2iLbSMXhoCF7ZnWV1MApSCRtOa7DCGQFQicZva6sp7Fh7zpmAN2S1q9PMdghvfTr2FzLjq62pQXjcOGeNFjRu0Q1A2pUg6Oc3p2rpxZ/VolrVo5TSeDLNn2Wpua2WNuLY9a2H1LEI4aBbVEMv4dsn62TImHLNybauHZBNOK2UdtbkYxhCQ2K+GtePZSx/UW8ie7xr6Qx+UTW5DaDeM8TCip2WZgx5R2WoyYv3iOF8Fmf2vIXu2yw+85w/krKLJPQjMDITUIJSdTitprXIpjpwwzxoAIGvpNIqXCH1uAgTOMOyaWB1u/IrVo1TBGxa48g2GkLPfbjIEkrIljpwwyG84Os/XCDs9CUYnSAb/47Y//kJMNPUKZZ8P6kQPr+Gc76yyQdwyrbDGmTXjKUYnJTPyFcpOPuLNfWUZv1IjICYh71ec/WnSodwyFG1x2hk9rker5322Vuunk5yKu3Made36da02pzkV65ejVqPHfJGjdX42kFtmiTWMw1Np9u2VHIdTyoYfu9fvKcu8f/YNZ2ZZODsHoeySornnS7N6zRgnO8Ldlaf5xv6hWc5Su+pJseoaoqss71e3NC2JLms43Q9C56o3uHG86lfTasrsf9Yw15Cibqwcwkl+W+oUedpwEqzo0AOMjb63kd29V/ulIA+HKiIN/PgmGCTeRFYfZDvuVktjdTHmew6C7HqLfEzvEBkRTunz95XIUP8dslYLp/tHNlmHraQXzf+Mkr5l4lvIOuqP+2OFWM5Cq3U9RqcgMwSyIxayEc0m/IgjrfpTRFCJIX6nG2tmJD1iIrPUd/jPjDlODrDIPH0HWdjqXcwZwhs9aycNGu/RfBhDgCeWcfXhj13/IX+T95axnwkrd43rNaJSPgdbCr0vxD0Meg9ZtAzxBW+MM5t4k8LgeOZ0oFiPpMkEyYr+VMGuuAIlGfbtZczP5cup1SGTCeUaHllAh630bQ+7yo23kZV9ZbYvXW2qauzTo9J4EKun5IXDa1hru1kdUnWEFvb9ZWwFTh7ty50U9Oi+gO+oWl36QXyltw0BFO9oKWyXdTUpxyjdkWU0jG5c9rjS1qwJx3X7h/eNkt+mrMLZisj2s3aHrO22QFdW1v1xN4jVzjeR5SXlVUUy6Bs4CfyWKPOBIgLTZAY54+YKJx3vDvTFcSlvU5Y3qMMxe36te7yOyIlkqu6FMP2gdykrfKdavh48Fb5jYlqRMENQ9tsNFHtBmwjlRUoldffAWi/fNt5pyQYDNBEx7niwpPx2p/OVsi9nT1U3iFr3NmXzAlE7HmiXPDts9Vg2OcmYgexZdJO1KVp8j66bQKJg4jFvymAARcNYPVYYm0bqlcj7hd0yrMYUNZUZZFFWVgPJWZlmvpD82uEPSUWY5mi0l5c0lOhJTWaZ7185/IEM+sljxtzC5KUy4TD27IjVWsZymV83/AEeX6wQ1kqg6AxD2dJA06Nx4pdx715CsPS3hgByC3ezo3Q3UQKHZh+PF2ib947oOeQn8ssmZP0rXqLme5A8qKcMbWTlgpn+CCd5U6f04dZvU9YDNJA+bxSZj532BW9crxwfDXrH6mHlEr0guobaTS1VtESDl3gzUB6Upug277JS3ZGr4veUdbs/Qi736j/KE5+1CPF50u8t4/1VnGBuHJWsqYh4OpC6qKlq4UlUIxzPOwW0/H/yjqdi4kdNF9O2c0rIOKt6VcI0WnWP3+wHvaMuRi0P8DDhd+OQ+TCb1PV0MB9U3PqOCm7EUiiLe6jyd3Tj/ai8WwnSmKzv26lC3b+K9oPesXpsvhuVsYI9mbY41i9q3TDItlRNFYrpp+XqyJUqui4Lv3XL9C/3zedRWfHc1+rrHN5EVhzuaXDOs1c9W/7jMOpi1KJZk2xreeVgNCjb8lxFLZT1IZD9drvwtsu0urYGBbtpHApPV1ailkNQdovT4fUyV1fXjXtu3IJ/yEUyCDeG02iawJdyXWS9nA3j1ruGpsMEo0veJYsY3i6HnIoOMeGrEqBb8DPJZ/dEv/feFPTtX7oLvdYPS+wG+as+Q/aodcPhYry2mqb1hRFtLgeSs5TWsCANc+O9tigRB4f2A2SffSdIfAMpngG4nXYalNRypy7ufXBC7Qe9ED0ItvThDxQla7i7tA9G83w7qUyqh0F2ixghK2xuCQ1K+ZpsfzxM7ov0xjdxVMXRHhyieCLznlPe7JHu8dpXP+musxHhdHac86uMiAWrGcEii44g3z76QTZTtjsMOOPJakL+ZSN0NRvEnm0XFRkpzVLRyiiV+IN4jdVmhtOdUMD8socb/LuZ1YxLZurYX0jaeL7dph7GO+fz2Fn4+zM9iZQ/qf21Hm55aFhFZYyjhgVtUaMqcIP2W4PkQd3UODLFpD4rVelO6UPfJYcWVCrLLGP+DJRAsz1P/d3RZdJoZ5zxYKlvfQcdGWcdwDZg9Vu/gM5wYGuJFwja0iKQAB9UtmWjQqlB7Fk2BIRhXBWQlX1LRWSI+paDaCjpngdvYMwJ9F6Uer94lV+6QogdU/I/vXEHKwherhelYGqXqoCLCN/LsSuIsNuMp47CciBuzHRVO9Gzv7ygnS749g2PFcM3R4mjS7368Q4Y26KyW98wsF4MInpaVqBSNu14w5y4ZS4LWMbVNkMHm3Agq6cklzJBHU0mJ+VpFwXVRQTQs6IeazuMISBRwKQZ15N0vsuCRKxnie5tSSnNIG6Z202JsDlNm1cKIi4LPooH/0EDr9sge3YlqKOrlMf2LO1fH/e8tc+L0A/2rHrfnn0xiMS+bfCRPduJHlmP2TSxtB2oIMLRbMbSkOCpiJOaIUnqWd27Wag2fYOFZN8WvfKjMLAPxWZZ3Psn9GTnjtoNShK9G5R1TQ61ip3rsDX7K1U86UUtqjH0MVkOYvW0zOqLscahaows5RPAbDaZVN0jWh0ac0C2m4Fw0kPT+aBU5PJev7DJDtl6P8jsBsXdIK1zk3XIZk0/aFZ5blzzrrKaltEw3FhRUiiEF6MVM2X9UnJKp/oelv7IFHf8/X3jQHgXe1eqUog+H0A+G9R/YtQh/3E/gO2jIh3ze6VZAA3CoFoaj1F7TdV0JHGuT+833jeHhYxXPbL6uUvY7DIKoEXv/Mby2G9MftDOuSx2oX2zt694Ik3nN5aHgohlLPUgyE6Z+eFpoi1ClvQsIuCRPeQemJc3lwfuozQdIgJvDuo7I8vDSVl0OL+ArUqUp2lXwroYxBC4L/AwMku1uq7o6SICLHqWMRsWNEhEAMVaRo9LZpEvqz8uC1JYMQu1LCPNFm4+UPgDEbwaQuW6lO0K/Lu8dpFtB9mzSzYl57zP2IS8tgZFqqhTpqujaDlIERMKItII5qVt7uj4QISj9Jcd0MlnBz/bftDpBfYvxOmlDuiA7Sc3EfQvV9qhCiLmBhZ2ta5G/MR1ny1jddmP0elmvpl7cNSrSThywSfCNH22jIxXm27Qut1ly5TwgCDHre2VCgr7QZvNXdTPal7A+2bIaRb4OrkF847mNFAZeFlGrLIguEUr38y0e3q904LVkZqxizhDenpfg9T74ftRYtd5H7lqILTsr3Dch1mI3Te7Vs3k20zKprbWuq3lGwySB/Xou/RUrS8W1ocMN9OjrfaKPRSI/nkZDbRKlLrPcNOHDDffNawbZLtBVr8cJKFK9dooeslA0Bu0+W8S38kAcj8dxp7luYy2mqd6dMit9rmL3SPDL9WTxO1PkfBZqMrKXYbb89xFcbiKPGiPh0Ee2d5Vh8bj8KSKrhZPZaVmUSjHxVAFEVWJ6hKflSp7hxvt8Og8Yp0+h8bo3SNiCrwb/ZCV2qfgyr3n3GelyueD+tTVA9vvs1KFD/Ag/JF25UTDVEYvSWAN8wMt7uiQgigl7R55d/wMv9KHg2eQSqx22R/eX9qpi8zarDgeJJ8N6tRF5SPCHlkww46ps7rYFEsclotslkEYVMp09Q0NpvFa6T6nFgbKjrCGsg4PXu7qWBDzLOw69eL4kN5mc/aZhc+r3YndIIWDcP0rsr09q8n1bek6Q8DBLz2e0EBWTzT19WaL3BvvuxoBsXNQaKqoT1WNfX3iAZi3uN2RQ2/XCBwNylxvLFK027OHGgHcs1hgOliPcsMEo78tfUHEooLoOXAouRP8eNHfUkv5wl9+7LvZjWILX7496GT0wS3juxlgiSWIRQySbzznHRkJpiszKNT17Gq2Vu2OiKXrl/TUuJ7Gr9b1eEBdT5/sc1zX4wdFVb27cxH354vEq1U/rIVbJiSfC+WUGahFkvV05a0yerX336HyRtGLYr1jCh4410k9387Ldhh0GCOO6np8vjGLWmGV3Q7TzYA3y6LC+SEn+cYXBu9KLRJfZrF1QwWjQVdj1ZXDH5B+k3WCYJleOj0QsrxfcVJO2Fw7/CFp8h3S3KYuG6RY+HbahL4D7qzxPqgrAvP6ArzDsMkp3DDB6NiXZk0KQ6tniQCXhziaVoR6UmEM1YMwKOi+iDno00yAy8NMERt4zKzDYcIf0MTDMTzCbp05k8lkqTKXmbbSkXXVJnPaycUsU5HORsZlNo5TmZnMbHL+XOdbZzND5UxnJjZrxR+YYhqxbqnncWYzFW515pwbT1Rks3jkMr7cbJypzNp1ZPhy2Vzy/fS20K5imeOTWKpmmLZmrD6FjRenZQ7lLUZAxNAiVEY4NYdeZ5PCQjYtI1gCMVuFPDUt64XC2iXORVGTCRtylraRNtJ4w0KqacVv2GTzCchFIhFO2KAu01Q8t0bINkfxk1v6g8TGtbf25xmx1pyMh0mbX1K2GcPfZlJW+K1isqFCbFkZtvKyLelMyLqBwZKl3hNTtQ754mVOkZAuZbXf6kmBsjKzYVte6mrK1gBwxeWiVMGEnyaOL+fmQvKX8qlmA9G1MQJ3+dJItqWndVf/jRSWjHEdpiBiaVPtS8jg19MqLr05Ok5wjAGSOdh0SwqCxoighIAjAeGCNoSFZ1LW7JSazHw0Yxv5LQEnlKI2l7ABlqhzI0wGD9hEsDl4MjJksVUYbXAwkKRF4luAbI2S2kwWQxVEzEvkASmVOoj1aCl9D5AEx045JHMg7kUg7DbD+LgE/kAFB5ttfbLaDGfFKr2NkOSTt7wHNJUxEr6y1FcaNIWBLbxBaaZgXBFk55XBuESpvxzbr1poO/dB2noBF9UgomflFIzYMoKXJVuyXepoMcmQ69Qlc9QFoV56WVGGRY6MNLmokaKsUu0J3+4riBYAAAJBSURBVAhtHG0rxwuRVwa+hKw5C+2AmHkVTYb2WtsY5fD5lARfjleGszrbwv2vignOTaatw69qiny7YXxQKdyjpiuUikuPF+8fnBq0hQ+JeE2hdHnLVraU0dLHKVkc8rNlLCSMQFU1r0DFb3jH4gpgdTWumqXIRKRiBmvdzP2hJiFuQbTEWYNoRwF21PizxswcZ96xYPBnbi0HCUanCMAtY6akyUtmSUqNQ79FNwa7clJIMK9tZhzIRjiVsESQnPcrBrhioqzRvOORqpWXiL0qbEdro1SzIFM8GSi7Zj7MlwungvF3yxiXc0u2PzTWMNbJNmNrxyVj5mOky3ygFFwpN/DamrDEqcEsUny0lfcr/CQFanaqpYHhzqjABcwSgxXYDD0DZTSbwKdj596lzPvV8yacxmjDpXffNRMwIM1mM29U3q88MG8jsGNmdUhXbRK4pNwGyjHzYeWTDOJhWjewrY14qJVRCT9Ctqq9zN16n4UXwBID+LPN0pf6sN0Az/CWsdNg1DDNthF8q9GUqBvAnAhptOjt3vFh9BT2ZSbIy+XZAufb+tNZi7q7nEHQtlp4FsUifJhsmXW1niXJrE5u8yQpwttJNQuT6qFOwrou1lXSVJP1pCpm4V2S1EkdttNJGNbhUz7B0QYb/lJYPzT+S7cJPtkuar5O8k8eTupquaomYV2tMAq3mPDl0nHFbyePCe7RpP5yDxVfLUnuctziruGvzAZA9m6vlv7wP7+/qbb+Ok/L/fER1fjf4zdfhez/AXw70zWVXlw3AAAAAElFTkSuQmCC"/>
          <p:cNvSpPr>
            <a:spLocks noChangeAspect="1" noChangeArrowheads="1"/>
          </p:cNvSpPr>
          <p:nvPr/>
        </p:nvSpPr>
        <p:spPr bwMode="auto">
          <a:xfrm>
            <a:off x="307975" y="-1325563"/>
            <a:ext cx="340995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8" name="Picture 12" descr="http://nuclearpowertraining.tpub.com/h1011v2/img/h1011v2_53_2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08138"/>
            <a:ext cx="3151220" cy="285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asellaDiTesto 14"/>
          <p:cNvSpPr txBox="1"/>
          <p:nvPr/>
        </p:nvSpPr>
        <p:spPr>
          <a:xfrm>
            <a:off x="5152787" y="1916832"/>
            <a:ext cx="263565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200" dirty="0"/>
              <a:t>Cu</a:t>
            </a:r>
            <a:r>
              <a:rPr lang="it-IT" sz="2200" baseline="30000" dirty="0"/>
              <a:t>2+</a:t>
            </a:r>
            <a:r>
              <a:rPr lang="it-IT" sz="2200" dirty="0"/>
              <a:t> + 2e</a:t>
            </a:r>
            <a:r>
              <a:rPr lang="it-IT" sz="2200" baseline="30000" dirty="0"/>
              <a:t>−</a:t>
            </a:r>
            <a:r>
              <a:rPr lang="it-IT" sz="2200" dirty="0"/>
              <a:t> → </a:t>
            </a:r>
            <a:r>
              <a:rPr lang="it-IT" sz="2200" dirty="0" smtClean="0"/>
              <a:t>Cu</a:t>
            </a:r>
          </a:p>
          <a:p>
            <a:pPr algn="ctr"/>
            <a:r>
              <a:rPr lang="it-IT" sz="2200" dirty="0" smtClean="0"/>
              <a:t> </a:t>
            </a:r>
            <a:r>
              <a:rPr lang="it-IT" sz="2200" dirty="0"/>
              <a:t>Zn → Zn</a:t>
            </a:r>
            <a:r>
              <a:rPr lang="it-IT" sz="2200" baseline="30000" dirty="0"/>
              <a:t>2+</a:t>
            </a:r>
            <a:r>
              <a:rPr lang="it-IT" sz="2200" dirty="0"/>
              <a:t> + 2e</a:t>
            </a:r>
            <a:r>
              <a:rPr lang="it-IT" sz="2200" baseline="30000" dirty="0"/>
              <a:t>−</a:t>
            </a:r>
            <a:r>
              <a:rPr lang="it-IT" sz="2200" dirty="0"/>
              <a:t> </a:t>
            </a:r>
            <a:endParaRPr lang="it-IT" sz="2200" dirty="0" smtClean="0"/>
          </a:p>
          <a:p>
            <a:pPr algn="ctr"/>
            <a:endParaRPr lang="it-IT" sz="2200" dirty="0"/>
          </a:p>
          <a:p>
            <a:pPr algn="ctr"/>
            <a:r>
              <a:rPr lang="it-IT" sz="2200" dirty="0" smtClean="0"/>
              <a:t>Cu</a:t>
            </a:r>
            <a:r>
              <a:rPr lang="it-IT" sz="2200" baseline="30000" dirty="0" smtClean="0"/>
              <a:t>2</a:t>
            </a:r>
            <a:r>
              <a:rPr lang="it-IT" sz="2200" baseline="30000" dirty="0"/>
              <a:t>+</a:t>
            </a:r>
            <a:r>
              <a:rPr lang="it-IT" sz="2200" dirty="0"/>
              <a:t> + Zn → Cu + Zn</a:t>
            </a:r>
            <a:r>
              <a:rPr lang="it-IT" sz="2200" baseline="30000" dirty="0"/>
              <a:t>2</a:t>
            </a:r>
            <a:r>
              <a:rPr lang="it-IT" sz="2200" baseline="30000" dirty="0" smtClean="0"/>
              <a:t>+</a:t>
            </a:r>
            <a:endParaRPr lang="it-IT" sz="2200" dirty="0"/>
          </a:p>
        </p:txBody>
      </p:sp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580112" y="3645024"/>
            <a:ext cx="2349367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150000"/>
              </a:lnSpc>
            </a:pPr>
            <a:r>
              <a:rPr lang="en-US" sz="2000" b="1" dirty="0" smtClean="0">
                <a:effectLst/>
                <a:latin typeface="+mj-lt"/>
              </a:rPr>
              <a:t>Redox reactions</a:t>
            </a:r>
            <a:endParaRPr lang="en-US" sz="2000" baseline="3000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92511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Rettangolo 10"/>
          <p:cNvSpPr/>
          <p:nvPr/>
        </p:nvSpPr>
        <p:spPr>
          <a:xfrm>
            <a:off x="968605" y="320837"/>
            <a:ext cx="7152294" cy="7920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smtClean="0"/>
              <a:t>Ideal reaction potential in a battery</a:t>
            </a:r>
            <a:endParaRPr lang="en-US" sz="3000" b="1" dirty="0"/>
          </a:p>
        </p:txBody>
      </p:sp>
      <p:sp>
        <p:nvSpPr>
          <p:cNvPr id="16" name="AutoShape 8" descr="data:image/png;base64,iVBORw0KGgoAAAANSUhEUgAAAOwAAADWCAMAAADl7J7tAAAAkFBMVEX////+/v4AAAD9/f36+vr39/fw8PD19fVpaWnNzc3k5OTd3d3ExMTv7++pqakvLy+8vLyKiopQUFDo6OihoaHb29taWlq2traTk5PS0tK6urrKysp8fHywsLCkpKSbm5uPj49kZGRubm57e3uEhIQyMjJMTExYWFg7OztEREQkJCQTExNOTk4YGBggICAMDAzUHdNWAAAgAElEQVR4nO1dCV/bONMfWVd8KMQ4xnYcx7mg0G673//bvfOXnQMCtAGcdH/PO9uFhCi2RyPNPSOi80ApioPrwplP/AlQWsVBEV4N6uRJXQ5bEvEF5/YVWJO81K20YMpecm6fgxU0uhyyhD2rSFwJSF8c2cvd7QSA7MWAJ/eqyMpLIkv/S8gK+T+E7P8UZekNymopjt4JxeOUFM143FAtSQqpJAO5GD8JXJUBf+PX/eXUc4mm+P2pjLs+ZZU0Sh0jq4TWUip9m+c5rUgZTVKTVaZqGAF+o6SVWkEhy0jK/iJS26NrGG2VPcH2L6Cs0vLZcxmyjI0Sc0YLTxdNYy2aqaZ0ldAsmYl4mkhZjKespExK031J0HMJqqxRJ3f6CyjrpBaR2YOzkeRVKPWv1VSxfrd5mH1344f5P+GkjfWPm4y+zx6/0d3mbqxmD4u1v4jOjMsO1zARk/rZcvHwF3BjrWarF6YJ4yrMmqwVK/q2aO6ybcbbuioMI+81gzX/MHNql+OJv0b90rpJx1b8bZTF6ovv739V2RFEQFaJDQas6C6OQl3m0plwQZL3sLoj+saPbbcURdmdv47No/j4Em4UfJ96XndM3t8gK/r/+Yegk2VxNq4vKeuEkaugNSeck/mO/d62U0Z2+lB+d+HPcVBnyzJf8Ya+HY02+o6yDbXb6dOrd1KUp0HLzE0cX/l9ZMHimFdq7AD+KT5rsbygrGOOuQ4qtoXsy5HMoZhsuayUzCPLkxRlQrhIR8KSjSJNOamMMv7zqzeKnKJxMJVO/zllwSk0s3oFPC1ln1QIXlKW5UcRVCRPUMVzaRa2mv9ZJpPlR2ALTfPky+6pGGUFcG8tNxZYDdPWPr/ou8uYr6ogBvmqRmqtz8bvObygLE9j8MDPI9zLWRTSioy5dMZYMlbSWEbcsPyFCDbS8vIEEQR/8vpzG16Vovxpn0nf3yBbYVLtOmUZrbNIfzFlmURPIJw5sTKhODDhmbK8e1ie8jQz2k4oA62Jd5XgdW54Yb+xsZiZ8zWrH+05DGrdCL7Z3ZanP/8RnjLzM+GEG6+X5FW+VxajJNr9uWORHbPcvxbiMOAVkOBS921PH4W9ouCp4JeOubQQvRjWml+5nGdWrDdQ1e5S/u70O8+tdBlBgNmPoX0iZ7+lH7rOn4GRTbpH1vqZ6VQQxowR6BYFSwJJm5+s1dDoMdMeWWLmho+n97zEtP0gXz6h7N2QyEqqN7IXnIubnz9+/vwZ4OePn79ibBQ/iCUNDwy2xLs/CJkP4pFcUFltsmANMfTquvuj218W2cegk0yKgvm4WRTFU1OMx8U0yKG3dB/x5ldUBlDEg4QZGx5JByy7RBmYjE0OOlWy/wguS1lS8yDrKRtMvGHYLWMVxNjC/rWtoK7FP7ZayAUW77ctUf5vrNw4KJjuKp/IDyF7qhsPjKztKcvIzsD7WSGTkFdBvLehYxbGTNTtLzY/ZgHPSF0R3ZSsSz08MuoqCUbdWj4bLk3ZbL5TRJmyHTdmPkxAlnpkVcHYUkZPgd++/RdZ4BW81qVNglSw0FfnU/fClFUUlztGCmStFmsvsoCs6JGVtAgWjGUVMF8qttvNfL7dbmui7ytpdRhsmKlrxxrM2be/MDc2aq85A9mMJcrK0nNkmSWxWsk6jMpHwT+rO7av09Xq/mfFug6vYRa6Du6f85G9/J41OwXXL2NiQzek58uYyW2ZtsRaejBx/hkZqiYYhWQDxIZYIV1Xr3i0fgeXpaztdAkPQFYeISt3Fqtkyqlxa1JGWArpp4B3qZo8BAm1rG3ZrAlWlTzbLLg0ZY/A71mTPBamR5bNCf+BZDQ0LW/ukyPVgTVvq2/ZIGMU3U2AhzyfHV+YGx9Bx6A01PB+z3r3rITWmId3wYqOSQeDVtGcl8FkHawU68/mfGSvS1lmWE51yOb7D+xkfRNsmIbPWBDby2xL3j4prHs2cs0HFIsrU5Zpqzo5ewTr9Zopmbljw5hVRN5ymv5tsM696+58U/66yLKlzzqhR7atJmHtMw9YXyLvdD9Wkngfe1fs7EZ7JhevVvmbl34DrsugOgYkPLLRH3xFWZ39cnISMvU3m/rsW16VssfIHpSKd4Bp3W5ZXCUhfYAb/z2U/RNkBZvt6UPnDZF/vVJxDB9AVjODjlfCOzXEaSzlt/CfoqyCoPp3gVdE/zXR8xxZ+oM9y8T5Mc7uVqMV/zv7lv8pykLa0o/iw1GQ/xZl2Ygw3jXzn3DLHMFHKMsKZHlLCC596JZ/E2V/z141y9l/1Ld/4g+5Uv8mygIVGLVsu0ofnzzFSFF2N6X2MVg1zfkK1N9D2dpkxlhrHQx8p2DuqZPFqlQVaEEuz3/++H42tn8PZfewmjbjTLAtpF/JraEft8ySDT6Jq7Nv+ddQNsniLIqqPIvqH9+f7ieOtDkJfrrmkW4bNoAyifTdM+FvoGxnvFcKIVAEeNlOTebB/dhlJ+i0wYLGTz8XyqcdnH3Lr6Oszx8+A4IZfmbOdcZ7hURveCeU4lUqzVMwV6BFl5fs0+hoEbS8iO1TsHbwmp/9iC/TDOhu+QEXAH1AVWXlAD+PXan9M2jGtp5VwTpR2mmlNVLO+NM2WNIMo6oN2/qft3qkWi8/FuAWevMwOgPWwe0aP3/skd07yVnw1MGc3DaYaZ8DiZRBm3+/X0jxa8wrgET5q/7AU75MM9D0wXigotX2rC8ECe4+D56yF8hKI6pgBYdqe/N9mvLOZUJP74JvjhWnZTAlJrcQ6gMm3kvKAj6mntAq5Un/U5DMoCQzVMRbX+jGgsJgw/u3Ckgl9483v74/rb89trmatMrQlHmUNs7q81XGl9xYIID4wVSysygrBBR6ZkfOZ2Uc71nGcs1ShjYb/6dkMfZOGCsXQcRETvmLmU8XOvsJvzC5+iw+LrtgtJ9XJ7T2y7ijVRRsrNVWBbWm5Cfz4yzT9K2V2gZIFbKLYGrVR7L7vjJt/kyhFSQ70mD3BfmeVq5FbnJ081QpGQa8NR7mRE3Jtk7J2LI6WUw/+ITXoiypYFFVMSCv8rxGRKBP+GE7wAmaBYZ3ZfAEzpeS0UFuFd0H2Sd46BUpu3meoRvuJTXEqhYse7SmoGKVETkVJuB9qsZBiw/VW5llv4GrUVZTprVPdmS1QdkMKTLdnlVIFEwfELmKR1ZrcZdqUu09sRAq78ln8P/HKGt8wlsH/vc+MxGJn7IKEVofrZEaCjavm++YmjhBCsnLYos/hatR9o9g3SJQyXvWyeLGRZ990Ovt2T+BlWR7np7m4MEP+Rv5rn8OfzdljfWp1chktp/ONv7LKSuYM7PZCgmsjBEfy2t7dr2/GFkkq/tMbgjWV1xSZ8IV5ewV4K+m7FfD/xKy/7+MPwiXRxZMGrUoWsJrALWT3s2OuixlfZnM5+XlDpwzCBzAny60Y1ycejfT4rKUlTzzH0x5fw3Wm3lQFGuUULBmrTP1vvF34T2rfMnT19yOMHf5mMLIqgxIKl898/dQ1iJ0/ulqyT0oKmOn1urhx62RkxUSdt/TPL6yT8WfMKi8KZqvuZuHZU5Oz+Uo2lb0rarWKGo+GSQ0SeFzATXlfW8ZOBbPRRuh1L5g3Jff+LL3d2xN828R3hSgLXoGSGRi+hhHn7l3rpUalcyW3FxvaRH7MhL1CkdQvsAAHyjSO8oiNfBc5qGgp/dfh9kpIA3e4bZuyZRIVD4uKSuaRa6TppkpmixmlIzHZ1vk88w4ozZmTtOEbpv40ZA58Z1LKaQzlk0KbXQVdKWgbE6dn0ilrTS9c0XcbaUFvF4/6yFLUQEQ/RvO5/RQjxsaJdWKkiB/HN+tY3eupp+m83UhJ6KgSWbtdh7aV+IE4IjTk5ZbjfiDfJUXoJ4nz3q4eXu422IlxFMhV7zssh8oO7wNZ+ttWa1qrc42zjE7GoWIjFLGO1LL02R6VIaOb7wnM4rj0Ds0syCR6txgAIKpQRnh+1UURbhUVN6/Pd4FMVXjqCV7J1ZU/atGQv6qFjWZ8Vpoc+5Ugzaqq2HsEpCxM5vMlzXTTsbBIB7fgCepgygIwr4o9CxQFPS5DZ4D8L/xCWUVCkbh/lcU/7pbVfpxdV9QsGbM5zf8Kvq5vg1HQn+NULr/lWmkZpgdY2ac+Zmexyb5oc/HlecW0Tj/EpyAr3CKLJqzWFT0WElVjB55udG0ymKr1lnFi6OKtUzolSX4IQiDDbiQzHops0P2GLlPIouQuQ/enCArBTihosiX2PkSCHDsFRbCqiM4PjbiA+HlV0DLIthkzJZ3SRcDIAsRZOk1yrIoZgxdHjx2REZ8Q0mZY3pikFP4Wnlm7F+i3SBsvw4mtFMAhqAsszxUc7+CrE+SmAXz0nV+QjbIfNMJh5z/DBYLogEsIj8WGD55JOC4RBS3L/baI3tUwv4pZPHFVVeis0O2S1bz/n2V/bwpscQlIs9Sef3NazuQ0Eh4Eq/pPp+BdcBKlZIOLPoFZbGHPoOs16NWJI72LBOQlyirGZoSvvM7msYgoO2/P3NnURu058bFajQarVqYR59Alr89Xa1v1igP3SHLFHRCZI7s9+Ax+Rre8+cgrIjugw0yb15SVrpPUZZlKGKIa8jyPbLYOsgLbr/fT+k1Y2RYME5kT8FWHlF2l86hKfsEsjJD6g5kiTjsWWSWkm1+PCbOByS/HJ33n0s5luthsK5fih6JcorPIAvGI1UCneVozxItHr83vkGMPFsT/DQgS0yYbTCD6XG8jP2vz4meQyMSvjAroWxnFkHwlKFzyxf6Js58OKk3QWml/mo520GPLO9QZECHktzHkgO/BODJVOlNsKXpgMi6Kt8G32JC4efFWdMRsHEtRXYTpMVgyH6nkq3agqSGffpK47ZLgTUa0d3lY/DjcTDKtrxZBeSQEUj7v9461p3uGI2DwZANgjJJ0CDKZwl/uvHaZwH7aHs/FLLeU3E9cr4EtCtphmNQSOq5Nj0PAA19MaTo+UArlMEA+uGQoocVMn05RcLfyXvcBRRWKV7Ee6T6cuO9v7EXPb4hygFAZtl1hpM+D5O+VBwJ5et80M/BIdSDEpLjFOoBPBX9lV/xVAi0LJSEmDFypjHVH+iC8yagY22VzJqmSYokSWYF2yTPHDwXRRbIRZOE/2smCT/QWFvxhaSVVomHUcLXDkdtnSQr780+HnBRZJm0xbYu7jDvSR30OcNfCOqhhYtnWkMXH/noztHdL4osfKxF5ZBHy7O8rQJDXyqaeM3+U/LanSQSO2XEBoC42jKGw3oWpt3aTaMocPK0ye4ngO95u2TjuUAgUi3vXnSwuCxlEXZKnshqXl5pRlnwxRYukN1SMUHfO0r1+iWvvyw35tXb1CwZpE1zUjkje2bZ3vsAZNtZgp7EOkXPdHFFyiKm1dRsbrnSsQCOB0D2233jsylSJ06QvSxlEeEoQkMuzZhVmUEoW5KRmU61vDZlfdC0ptkmgpKTr4dBVoOuaHRwXcoiONtUycTrdVEZDbJnWXSn2llD4eqqlIWzfDKf+fz3KPXceADKyiXT1VE+vS5lIWknjWYGouJW20GQbSlFn3CqFtfes9rSuGZrgPKtzMQgDGpZOuyWSUvX5sZKiXGI5qeswSrjhhA9T+iVznSV8tpyFn3meFDOG8ug2neIZZwpw5Mp6RTZS8tZZYtQZaXwToPxMHtWy7qlSJ2KngtzY1g9Ybz1xy2Mq0FET6mYDyuEJRd315WzPKgYt4oyKaYVDYMsJS2iLbSMXhoCF7ZnWV1MApSCRtOa7DCGQFQicZva6sp7Fh7zpmAN2S1q9PMdghvfTr2FzLjq62pQXjcOGeNFjRu0Q1A2pUg6Oc3p2rpxZ/VolrVo5TSeDLNn2Wpua2WNuLY9a2H1LEI4aBbVEMv4dsn62TImHLNybauHZBNOK2UdtbkYxhCQ2K+GtePZSx/UW8ie7xr6Qx+UTW5DaDeM8TCip2WZgx5R2WoyYv3iOF8Fmf2vIXu2yw+85w/krKLJPQjMDITUIJSdTitprXIpjpwwzxoAIGvpNIqXCH1uAgTOMOyaWB1u/IrVo1TBGxa48g2GkLPfbjIEkrIljpwwyG84Os/XCDs9CUYnSAb/47Y//kJMNPUKZZ8P6kQPr+Gc76yyQdwyrbDGmTXjKUYnJTPyFcpOPuLNfWUZv1IjICYh71ec/WnSodwyFG1x2hk9rker5322Vuunk5yKu3Made36da02pzkV65ejVqPHfJGjdX42kFtmiTWMw1Np9u2VHIdTyoYfu9fvKcu8f/YNZ2ZZODsHoeySornnS7N6zRgnO8Ldlaf5xv6hWc5Su+pJseoaoqss71e3NC2JLms43Q9C56o3uHG86lfTasrsf9Yw15Cibqwcwkl+W+oUedpwEqzo0AOMjb63kd29V/ulIA+HKiIN/PgmGCTeRFYfZDvuVktjdTHmew6C7HqLfEzvEBkRTunz95XIUP8dslYLp/tHNlmHraQXzf+Mkr5l4lvIOuqP+2OFWM5Cq3U9RqcgMwSyIxayEc0m/IgjrfpTRFCJIX6nG2tmJD1iIrPUd/jPjDlODrDIPH0HWdjqXcwZwhs9aycNGu/RfBhDgCeWcfXhj13/IX+T95axnwkrd43rNaJSPgdbCr0vxD0Meg9ZtAzxBW+MM5t4k8LgeOZ0oFiPpMkEyYr+VMGuuAIlGfbtZczP5cup1SGTCeUaHllAh630bQ+7yo23kZV9ZbYvXW2qauzTo9J4EKun5IXDa1hru1kdUnWEFvb9ZWwFTh7ty50U9Oi+gO+oWl36QXyltw0BFO9oKWyXdTUpxyjdkWU0jG5c9rjS1qwJx3X7h/eNkt+mrMLZisj2s3aHrO22QFdW1v1xN4jVzjeR5SXlVUUy6Bs4CfyWKPOBIgLTZAY54+YKJx3vDvTFcSlvU5Y3qMMxe36te7yOyIlkqu6FMP2gdykrfKdavh48Fb5jYlqRMENQ9tsNFHtBmwjlRUoldffAWi/fNt5pyQYDNBEx7niwpPx2p/OVsi9nT1U3iFr3NmXzAlE7HmiXPDts9Vg2OcmYgexZdJO1KVp8j66bQKJg4jFvymAARcNYPVYYm0bqlcj7hd0yrMYUNZUZZFFWVgPJWZlmvpD82uEPSUWY5mi0l5c0lOhJTWaZ7185/IEM+sljxtzC5KUy4TD27IjVWsZymV83/AEeX6wQ1kqg6AxD2dJA06Nx4pdx715CsPS3hgByC3ezo3Q3UQKHZh+PF2ib947oOeQn8ssmZP0rXqLme5A8qKcMbWTlgpn+CCd5U6f04dZvU9YDNJA+bxSZj532BW9crxwfDXrH6mHlEr0guobaTS1VtESDl3gzUB6Upug277JS3ZGr4veUdbs/Qi736j/KE5+1CPF50u8t4/1VnGBuHJWsqYh4OpC6qKlq4UlUIxzPOwW0/H/yjqdi4kdNF9O2c0rIOKt6VcI0WnWP3+wHvaMuRi0P8DDhd+OQ+TCb1PV0MB9U3PqOCm7EUiiLe6jyd3Tj/ai8WwnSmKzv26lC3b+K9oPesXpsvhuVsYI9mbY41i9q3TDItlRNFYrpp+XqyJUqui4Lv3XL9C/3zedRWfHc1+rrHN5EVhzuaXDOs1c9W/7jMOpi1KJZk2xreeVgNCjb8lxFLZT1IZD9drvwtsu0urYGBbtpHApPV1ailkNQdovT4fUyV1fXjXtu3IJ/yEUyCDeG02iawJdyXWS9nA3j1ruGpsMEo0veJYsY3i6HnIoOMeGrEqBb8DPJZ/dEv/feFPTtX7oLvdYPS+wG+as+Q/aodcPhYry2mqb1hRFtLgeSs5TWsCANc+O9tigRB4f2A2SffSdIfAMpngG4nXYalNRypy7ufXBC7Qe9ED0ItvThDxQla7i7tA9G83w7qUyqh0F2ixghK2xuCQ1K+ZpsfzxM7ov0xjdxVMXRHhyieCLznlPe7JHu8dpXP+musxHhdHac86uMiAWrGcEii44g3z76QTZTtjsMOOPJakL+ZSN0NRvEnm0XFRkpzVLRyiiV+IN4jdVmhtOdUMD8socb/LuZ1YxLZurYX0jaeL7dph7GO+fz2Fn4+zM9iZQ/qf21Hm55aFhFZYyjhgVtUaMqcIP2W4PkQd3UODLFpD4rVelO6UPfJYcWVCrLLGP+DJRAsz1P/d3RZdJoZ5zxYKlvfQcdGWcdwDZg9Vu/gM5wYGuJFwja0iKQAB9UtmWjQqlB7Fk2BIRhXBWQlX1LRWSI+paDaCjpngdvYMwJ9F6Uer94lV+6QogdU/I/vXEHKwherhelYGqXqoCLCN/LsSuIsNuMp47CciBuzHRVO9Gzv7ygnS749g2PFcM3R4mjS7368Q4Y26KyW98wsF4MInpaVqBSNu14w5y4ZS4LWMbVNkMHm3Agq6cklzJBHU0mJ+VpFwXVRQTQs6IeazuMISBRwKQZ15N0vsuCRKxnie5tSSnNIG6Z202JsDlNm1cKIi4LPooH/0EDr9sge3YlqKOrlMf2LO1fH/e8tc+L0A/2rHrfnn0xiMS+bfCRPduJHlmP2TSxtB2oIMLRbMbSkOCpiJOaIUnqWd27Wag2fYOFZN8WvfKjMLAPxWZZ3Psn9GTnjtoNShK9G5R1TQ61ip3rsDX7K1U86UUtqjH0MVkOYvW0zOqLscahaows5RPAbDaZVN0jWh0ac0C2m4Fw0kPT+aBU5PJev7DJDtl6P8jsBsXdIK1zk3XIZk0/aFZ5blzzrrKaltEw3FhRUiiEF6MVM2X9UnJKp/oelv7IFHf8/X3jQHgXe1eqUog+H0A+G9R/YtQh/3E/gO2jIh3ze6VZAA3CoFoaj1F7TdV0JHGuT+833jeHhYxXPbL6uUvY7DIKoEXv/Mby2G9MftDOuSx2oX2zt694Ik3nN5aHgohlLPUgyE6Z+eFpoi1ClvQsIuCRPeQemJc3lwfuozQdIgJvDuo7I8vDSVl0OL+ArUqUp2lXwroYxBC4L/AwMku1uq7o6SICLHqWMRsWNEhEAMVaRo9LZpEvqz8uC1JYMQu1LCPNFm4+UPgDEbwaQuW6lO0K/Lu8dpFtB9mzSzYl57zP2IS8tgZFqqhTpqujaDlIERMKItII5qVt7uj4QISj9Jcd0MlnBz/bftDpBfYvxOmlDuiA7Sc3EfQvV9qhCiLmBhZ2ta5G/MR1ny1jddmP0elmvpl7cNSrSThywSfCNH22jIxXm27Qut1ly5TwgCDHre2VCgr7QZvNXdTPal7A+2bIaRb4OrkF847mNFAZeFlGrLIguEUr38y0e3q904LVkZqxizhDenpfg9T74ftRYtd5H7lqILTsr3Dch1mI3Te7Vs3k20zKprbWuq3lGwySB/Xou/RUrS8W1ocMN9OjrfaKPRSI/nkZDbRKlLrPcNOHDDffNawbZLtBVr8cJKFK9dooeslA0Bu0+W8S38kAcj8dxp7luYy2mqd6dMit9rmL3SPDL9WTxO1PkfBZqMrKXYbb89xFcbiKPGiPh0Ee2d5Vh8bj8KSKrhZPZaVmUSjHxVAFEVWJ6hKflSp7hxvt8Og8Yp0+h8bo3SNiCrwb/ZCV2qfgyr3n3GelyueD+tTVA9vvs1KFD/Ag/JF25UTDVEYvSWAN8wMt7uiQgigl7R55d/wMv9KHg2eQSqx22R/eX9qpi8zarDgeJJ8N6tRF5SPCHlkww46ps7rYFEsclotslkEYVMp09Q0NpvFa6T6nFgbKjrCGsg4PXu7qWBDzLOw69eL4kN5mc/aZhc+r3YndIIWDcP0rsr09q8n1bek6Q8DBLz2e0EBWTzT19WaL3BvvuxoBsXNQaKqoT1WNfX3iAZi3uN2RQ2/XCBwNylxvLFK027OHGgHcs1hgOliPcsMEo78tfUHEooLoOXAouRP8eNHfUkv5wl9+7LvZjWILX7496GT0wS3juxlgiSWIRQySbzznHRkJpiszKNT17Gq2Vu2OiKXrl/TUuJ7Gr9b1eEBdT5/sc1zX4wdFVb27cxH354vEq1U/rIVbJiSfC+WUGahFkvV05a0yerX336HyRtGLYr1jCh4410k9387Ldhh0GCOO6np8vjGLWmGV3Q7TzYA3y6LC+SEn+cYXBu9KLRJfZrF1QwWjQVdj1ZXDH5B+k3WCYJleOj0QsrxfcVJO2Fw7/CFp8h3S3KYuG6RY+HbahL4D7qzxPqgrAvP6ArzDsMkp3DDB6NiXZk0KQ6tniQCXhziaVoR6UmEM1YMwKOi+iDno00yAy8NMERt4zKzDYcIf0MTDMTzCbp05k8lkqTKXmbbSkXXVJnPaycUsU5HORsZlNo5TmZnMbHL+XOdbZzND5UxnJjZrxR+YYhqxbqnncWYzFW515pwbT1Rks3jkMr7cbJypzNp1ZPhy2Vzy/fS20K5imeOTWKpmmLZmrD6FjRenZQ7lLUZAxNAiVEY4NYdeZ5PCQjYtI1gCMVuFPDUt64XC2iXORVGTCRtylraRNtJ4w0KqacVv2GTzCchFIhFO2KAu01Q8t0bINkfxk1v6g8TGtbf25xmx1pyMh0mbX1K2GcPfZlJW+K1isqFCbFkZtvKyLelMyLqBwZKl3hNTtQ754mVOkZAuZbXf6kmBsjKzYVte6mrK1gBwxeWiVMGEnyaOL+fmQvKX8qlmA9G1MQJ3+dJItqWndVf/jRSWjHEdpiBiaVPtS8jg19MqLr05Ok5wjAGSOdh0SwqCxoighIAjAeGCNoSFZ1LW7JSazHw0Yxv5LQEnlKI2l7ABlqhzI0wGD9hEsDl4MjJksVUYbXAwkKRF4luAbI2S2kwWQxVEzEvkASmVOoj1aCl9D5AEx045JHMg7kUg7DbD+LgE/kAFB5ttfbLaDGfFKr2NkOSTt7wHNJUxEr6y1FcaNIWBLbxBaaZgXBFk55XBuESpvxzbr1poO/dB2noBF9UgomflFIzYMoKXJVuyXepoMcmQ69Qlc9QFoV56WVGGRY6MNLmokaKsUu0J3+4riBYAAAJBSURBVAhtHG0rxwuRVwa+hKw5C+2AmHkVTYb2WtsY5fD5lARfjleGszrbwv2vignOTaatw69qiny7YXxQKdyjpiuUikuPF+8fnBq0hQ+JeE2hdHnLVraU0dLHKVkc8rNlLCSMQFU1r0DFb3jH4gpgdTWumqXIRKRiBmvdzP2hJiFuQbTEWYNoRwF21PizxswcZ96xYPBnbi0HCUanCMAtY6akyUtmSUqNQ79FNwa7clJIMK9tZhzIRjiVsESQnPcrBrhioqzRvOORqpWXiL0qbEdro1SzIFM8GSi7Zj7MlwungvF3yxiXc0u2PzTWMNbJNmNrxyVj5mOky3ygFFwpN/DamrDEqcEsUny0lfcr/CQFanaqpYHhzqjABcwSgxXYDD0DZTSbwKdj596lzPvV8yacxmjDpXffNRMwIM1mM29U3q88MG8jsGNmdUhXbRK4pNwGyjHzYeWTDOJhWjewrY14qJVRCT9Ctqq9zN16n4UXwBID+LPN0pf6sN0Az/CWsdNg1DDNthF8q9GUqBvAnAhptOjt3vFh9BT2ZSbIy+XZAufb+tNZi7q7nEHQtlp4FsUifJhsmXW1niXJrE5u8yQpwttJNQuT6qFOwrou1lXSVJP1pCpm4V2S1EkdttNJGNbhUz7B0QYb/lJYPzT+S7cJPtkuar5O8k8eTupquaomYV2tMAq3mPDl0nHFbyePCe7RpP5yDxVfLUnuctziruGvzAZA9m6vlv7wP7+/qbb+Ok/L/fER1fjf4zdfhez/AXw70zWVXlw3AAAAAElFTkSuQmCC"/>
          <p:cNvSpPr>
            <a:spLocks noChangeAspect="1" noChangeArrowheads="1"/>
          </p:cNvSpPr>
          <p:nvPr/>
        </p:nvSpPr>
        <p:spPr bwMode="auto">
          <a:xfrm>
            <a:off x="155575" y="-1477963"/>
            <a:ext cx="340995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" name="AutoShape 10" descr="data:image/png;base64,iVBORw0KGgoAAAANSUhEUgAAAOwAAADWCAMAAADl7J7tAAAAkFBMVEX////+/v4AAAD9/f36+vr39/fw8PD19fVpaWnNzc3k5OTd3d3ExMTv7++pqakvLy+8vLyKiopQUFDo6OihoaHb29taWlq2traTk5PS0tK6urrKysp8fHywsLCkpKSbm5uPj49kZGRubm57e3uEhIQyMjJMTExYWFg7OztEREQkJCQTExNOTk4YGBggICAMDAzUHdNWAAAgAElEQVR4nO1dCV/bONMfWVd8KMQ4xnYcx7mg0G673//bvfOXnQMCtAGcdH/PO9uFhCi2RyPNPSOi80ApioPrwplP/AlQWsVBEV4N6uRJXQ5bEvEF5/YVWJO81K20YMpecm6fgxU0uhyyhD2rSFwJSF8c2cvd7QSA7MWAJ/eqyMpLIkv/S8gK+T+E7P8UZekNymopjt4JxeOUFM143FAtSQqpJAO5GD8JXJUBf+PX/eXUc4mm+P2pjLs+ZZU0Sh0jq4TWUip9m+c5rUgZTVKTVaZqGAF+o6SVWkEhy0jK/iJS26NrGG2VPcH2L6Cs0vLZcxmyjI0Sc0YLTxdNYy2aqaZ0ldAsmYl4mkhZjKespExK031J0HMJqqxRJ3f6CyjrpBaR2YOzkeRVKPWv1VSxfrd5mH1344f5P+GkjfWPm4y+zx6/0d3mbqxmD4u1v4jOjMsO1zARk/rZcvHwF3BjrWarF6YJ4yrMmqwVK/q2aO6ybcbbuioMI+81gzX/MHNql+OJv0b90rpJx1b8bZTF6ovv739V2RFEQFaJDQas6C6OQl3m0plwQZL3sLoj+saPbbcURdmdv47No/j4Em4UfJ96XndM3t8gK/r/+Yegk2VxNq4vKeuEkaugNSeck/mO/d62U0Z2+lB+d+HPcVBnyzJf8Ya+HY02+o6yDbXb6dOrd1KUp0HLzE0cX/l9ZMHimFdq7AD+KT5rsbygrGOOuQ4qtoXsy5HMoZhsuayUzCPLkxRlQrhIR8KSjSJNOamMMv7zqzeKnKJxMJVO/zllwSk0s3oFPC1ln1QIXlKW5UcRVCRPUMVzaRa2mv9ZJpPlR2ALTfPky+6pGGUFcG8tNxZYDdPWPr/ou8uYr6ogBvmqRmqtz8bvObygLE9j8MDPI9zLWRTSioy5dMZYMlbSWEbcsPyFCDbS8vIEEQR/8vpzG16Vovxpn0nf3yBbYVLtOmUZrbNIfzFlmURPIJw5sTKhODDhmbK8e1ie8jQz2k4oA62Jd5XgdW54Yb+xsZiZ8zWrH+05DGrdCL7Z3ZanP/8RnjLzM+GEG6+X5FW+VxajJNr9uWORHbPcvxbiMOAVkOBS921PH4W9ouCp4JeOubQQvRjWml+5nGdWrDdQ1e5S/u70O8+tdBlBgNmPoX0iZ7+lH7rOn4GRTbpH1vqZ6VQQxowR6BYFSwJJm5+s1dDoMdMeWWLmho+n97zEtP0gXz6h7N2QyEqqN7IXnIubnz9+/vwZ4OePn79ibBQ/iCUNDwy2xLs/CJkP4pFcUFltsmANMfTquvuj218W2cegk0yKgvm4WRTFU1OMx8U0yKG3dB/x5ldUBlDEg4QZGx5JByy7RBmYjE0OOlWy/wguS1lS8yDrKRtMvGHYLWMVxNjC/rWtoK7FP7ZayAUW77ctUf5vrNw4KJjuKp/IDyF7qhsPjKztKcvIzsD7WSGTkFdBvLehYxbGTNTtLzY/ZgHPSF0R3ZSsSz08MuoqCUbdWj4bLk3ZbL5TRJmyHTdmPkxAlnpkVcHYUkZPgd++/RdZ4BW81qVNglSw0FfnU/fClFUUlztGCmStFmsvsoCs6JGVtAgWjGUVMF8qttvNfL7dbmui7ytpdRhsmKlrxxrM2be/MDc2aq85A9mMJcrK0nNkmSWxWsk6jMpHwT+rO7av09Xq/mfFug6vYRa6Du6f85G9/J41OwXXL2NiQzek58uYyW2ZtsRaejBx/hkZqiYYhWQDxIZYIV1Xr3i0fgeXpaztdAkPQFYeISt3Fqtkyqlxa1JGWArpp4B3qZo8BAm1rG3ZrAlWlTzbLLg0ZY/A71mTPBamR5bNCf+BZDQ0LW/ukyPVgTVvq2/ZIGMU3U2AhzyfHV+YGx9Bx6A01PB+z3r3rITWmId3wYqOSQeDVtGcl8FkHawU68/mfGSvS1lmWE51yOb7D+xkfRNsmIbPWBDby2xL3j4prHs2cs0HFIsrU5Zpqzo5ewTr9Zopmbljw5hVRN5ymv5tsM696+58U/66yLKlzzqhR7atJmHtMw9YXyLvdD9Wkngfe1fs7EZ7JhevVvmbl34DrsugOgYkPLLRH3xFWZ39cnISMvU3m/rsW16VssfIHpSKd4Bp3W5ZXCUhfYAb/z2U/RNkBZvt6UPnDZF/vVJxDB9AVjODjlfCOzXEaSzlt/CfoqyCoPp3gVdE/zXR8xxZ+oM9y8T5Mc7uVqMV/zv7lv8pykLa0o/iw1GQ/xZl2Ygw3jXzn3DLHMFHKMsKZHlLCC596JZ/E2V/z141y9l/1Ld/4g+5Uv8mygIVGLVsu0ofnzzFSFF2N6X2MVg1zfkK1N9D2dpkxlhrHQx8p2DuqZPFqlQVaEEuz3/++H42tn8PZfewmjbjTLAtpF/JraEft8ySDT6Jq7Nv+ddQNsniLIqqPIvqH9+f7ieOtDkJfrrmkW4bNoAyifTdM+FvoGxnvFcKIVAEeNlOTebB/dhlJ+i0wYLGTz8XyqcdnH3Lr6Oszx8+A4IZfmbOdcZ7hURveCeU4lUqzVMwV6BFl5fs0+hoEbS8iO1TsHbwmp/9iC/TDOhu+QEXAH1AVWXlAD+PXan9M2jGtp5VwTpR2mmlNVLO+NM2WNIMo6oN2/qft3qkWi8/FuAWevMwOgPWwe0aP3/skd07yVnw1MGc3DaYaZ8DiZRBm3+/X0jxa8wrgET5q/7AU75MM9D0wXigotX2rC8ECe4+D56yF8hKI6pgBYdqe/N9mvLOZUJP74JvjhWnZTAlJrcQ6gMm3kvKAj6mntAq5Un/U5DMoCQzVMRbX+jGgsJgw/u3Ckgl9483v74/rb89trmatMrQlHmUNs7q81XGl9xYIID4wVSysygrBBR6ZkfOZ2Uc71nGcs1ShjYb/6dkMfZOGCsXQcRETvmLmU8XOvsJvzC5+iw+LrtgtJ9XJ7T2y7ijVRRsrNVWBbWm5Cfz4yzT9K2V2gZIFbKLYGrVR7L7vjJt/kyhFSQ70mD3BfmeVq5FbnJ081QpGQa8NR7mRE3Jtk7J2LI6WUw/+ITXoiypYFFVMSCv8rxGRKBP+GE7wAmaBYZ3ZfAEzpeS0UFuFd0H2Sd46BUpu3meoRvuJTXEqhYse7SmoGKVETkVJuB9qsZBiw/VW5llv4GrUVZTprVPdmS1QdkMKTLdnlVIFEwfELmKR1ZrcZdqUu09sRAq78ln8P/HKGt8wlsH/vc+MxGJn7IKEVofrZEaCjavm++YmjhBCsnLYos/hatR9o9g3SJQyXvWyeLGRZ990Ovt2T+BlWR7np7m4MEP+Rv5rn8OfzdljfWp1chktp/ONv7LKSuYM7PZCgmsjBEfy2t7dr2/GFkkq/tMbgjWV1xSZ8IV5ewV4K+m7FfD/xKy/7+MPwiXRxZMGrUoWsJrALWT3s2OuixlfZnM5+XlDpwzCBzAny60Y1ycejfT4rKUlTzzH0x5fw3Wm3lQFGuUULBmrTP1vvF34T2rfMnT19yOMHf5mMLIqgxIKl898/dQ1iJ0/ulqyT0oKmOn1urhx62RkxUSdt/TPL6yT8WfMKi8KZqvuZuHZU5Oz+Uo2lb0rarWKGo+GSQ0SeFzATXlfW8ZOBbPRRuh1L5g3Jff+LL3d2xN828R3hSgLXoGSGRi+hhHn7l3rpUalcyW3FxvaRH7MhL1CkdQvsAAHyjSO8oiNfBc5qGgp/dfh9kpIA3e4bZuyZRIVD4uKSuaRa6TppkpmixmlIzHZ1vk88w4ozZmTtOEbpv40ZA58Z1LKaQzlk0KbXQVdKWgbE6dn0ilrTS9c0XcbaUFvF4/6yFLUQEQ/RvO5/RQjxsaJdWKkiB/HN+tY3eupp+m83UhJ6KgSWbtdh7aV+IE4IjTk5ZbjfiDfJUXoJ4nz3q4eXu422IlxFMhV7zssh8oO7wNZ+ttWa1qrc42zjE7GoWIjFLGO1LL02R6VIaOb7wnM4rj0Ds0syCR6txgAIKpQRnh+1UURbhUVN6/Pd4FMVXjqCV7J1ZU/atGQv6qFjWZ8Vpoc+5Ugzaqq2HsEpCxM5vMlzXTTsbBIB7fgCepgygIwr4o9CxQFPS5DZ4D8L/xCWUVCkbh/lcU/7pbVfpxdV9QsGbM5zf8Kvq5vg1HQn+NULr/lWmkZpgdY2ac+Zmexyb5oc/HlecW0Tj/EpyAr3CKLJqzWFT0WElVjB55udG0ymKr1lnFi6OKtUzolSX4IQiDDbiQzHops0P2GLlPIouQuQ/enCArBTihosiX2PkSCHDsFRbCqiM4PjbiA+HlV0DLIthkzJZ3SRcDIAsRZOk1yrIoZgxdHjx2REZ8Q0mZY3pikFP4Wnlm7F+i3SBsvw4mtFMAhqAsszxUc7+CrE+SmAXz0nV+QjbIfNMJh5z/DBYLogEsIj8WGD55JOC4RBS3L/baI3tUwv4pZPHFVVeis0O2S1bz/n2V/bwpscQlIs9Sef3NazuQ0Eh4Eq/pPp+BdcBKlZIOLPoFZbGHPoOs16NWJI72LBOQlyirGZoSvvM7msYgoO2/P3NnURu058bFajQarVqYR59Alr89Xa1v1igP3SHLFHRCZI7s9+Ax+Rre8+cgrIjugw0yb15SVrpPUZZlKGKIa8jyPbLYOsgLbr/fT+k1Y2RYME5kT8FWHlF2l86hKfsEsjJD6g5kiTjsWWSWkm1+PCbOByS/HJ33n0s5luthsK5fih6JcorPIAvGI1UCneVozxItHr83vkGMPFsT/DQgS0yYbTCD6XG8jP2vz4meQyMSvjAroWxnFkHwlKFzyxf6Js58OKk3QWml/mo520GPLO9QZECHktzHkgO/BODJVOlNsKXpgMi6Kt8G32JC4efFWdMRsHEtRXYTpMVgyH6nkq3agqSGffpK47ZLgTUa0d3lY/DjcTDKtrxZBeSQEUj7v9461p3uGI2DwZANgjJJ0CDKZwl/uvHaZwH7aHs/FLLeU3E9cr4EtCtphmNQSOq5Nj0PAA19MaTo+UArlMEA+uGQoocVMn05RcLfyXvcBRRWKV7Ee6T6cuO9v7EXPb4hygFAZtl1hpM+D5O+VBwJ5et80M/BIdSDEpLjFOoBPBX9lV/xVAi0LJSEmDFypjHVH+iC8yagY22VzJqmSYokSWYF2yTPHDwXRRbIRZOE/2smCT/QWFvxhaSVVomHUcLXDkdtnSQr780+HnBRZJm0xbYu7jDvSR30OcNfCOqhhYtnWkMXH/noztHdL4osfKxF5ZBHy7O8rQJDXyqaeM3+U/LanSQSO2XEBoC42jKGw3oWpt3aTaMocPK0ye4ngO95u2TjuUAgUi3vXnSwuCxlEXZKnshqXl5pRlnwxRYukN1SMUHfO0r1+iWvvyw35tXb1CwZpE1zUjkje2bZ3vsAZNtZgp7EOkXPdHFFyiKm1dRsbrnSsQCOB0D2233jsylSJ06QvSxlEeEoQkMuzZhVmUEoW5KRmU61vDZlfdC0ptkmgpKTr4dBVoOuaHRwXcoiONtUycTrdVEZDbJnWXSn2llD4eqqlIWzfDKf+fz3KPXceADKyiXT1VE+vS5lIWknjWYGouJW20GQbSlFn3CqFtfes9rSuGZrgPKtzMQgDGpZOuyWSUvX5sZKiXGI5qeswSrjhhA9T+iVznSV8tpyFn3meFDOG8ug2neIZZwpw5Mp6RTZS8tZZYtQZaXwToPxMHtWy7qlSJ2KngtzY1g9Ybz1xy2Mq0FET6mYDyuEJRd315WzPKgYt4oyKaYVDYMsJS2iLbSMXhoCF7ZnWV1MApSCRtOa7DCGQFQicZva6sp7Fh7zpmAN2S1q9PMdghvfTr2FzLjq62pQXjcOGeNFjRu0Q1A2pUg6Oc3p2rpxZ/VolrVo5TSeDLNn2Wpua2WNuLY9a2H1LEI4aBbVEMv4dsn62TImHLNybauHZBNOK2UdtbkYxhCQ2K+GtePZSx/UW8ie7xr6Qx+UTW5DaDeM8TCip2WZgx5R2WoyYv3iOF8Fmf2vIXu2yw+85w/krKLJPQjMDITUIJSdTitprXIpjpwwzxoAIGvpNIqXCH1uAgTOMOyaWB1u/IrVo1TBGxa48g2GkLPfbjIEkrIljpwwyG84Os/XCDs9CUYnSAb/47Y//kJMNPUKZZ8P6kQPr+Gc76yyQdwyrbDGmTXjKUYnJTPyFcpOPuLNfWUZv1IjICYh71ec/WnSodwyFG1x2hk9rker5322Vuunk5yKu3Made36da02pzkV65ejVqPHfJGjdX42kFtmiTWMw1Np9u2VHIdTyoYfu9fvKcu8f/YNZ2ZZODsHoeySornnS7N6zRgnO8Ldlaf5xv6hWc5Su+pJseoaoqss71e3NC2JLms43Q9C56o3uHG86lfTasrsf9Yw15Cibqwcwkl+W+oUedpwEqzo0AOMjb63kd29V/ulIA+HKiIN/PgmGCTeRFYfZDvuVktjdTHmew6C7HqLfEzvEBkRTunz95XIUP8dslYLp/tHNlmHraQXzf+Mkr5l4lvIOuqP+2OFWM5Cq3U9RqcgMwSyIxayEc0m/IgjrfpTRFCJIX6nG2tmJD1iIrPUd/jPjDlODrDIPH0HWdjqXcwZwhs9aycNGu/RfBhDgCeWcfXhj13/IX+T95axnwkrd43rNaJSPgdbCr0vxD0Meg9ZtAzxBW+MM5t4k8LgeOZ0oFiPpMkEyYr+VMGuuAIlGfbtZczP5cup1SGTCeUaHllAh630bQ+7yo23kZV9ZbYvXW2qauzTo9J4EKun5IXDa1hru1kdUnWEFvb9ZWwFTh7ty50U9Oi+gO+oWl36QXyltw0BFO9oKWyXdTUpxyjdkWU0jG5c9rjS1qwJx3X7h/eNkt+mrMLZisj2s3aHrO22QFdW1v1xN4jVzjeR5SXlVUUy6Bs4CfyWKPOBIgLTZAY54+YKJx3vDvTFcSlvU5Y3qMMxe36te7yOyIlkqu6FMP2gdykrfKdavh48Fb5jYlqRMENQ9tsNFHtBmwjlRUoldffAWi/fNt5pyQYDNBEx7niwpPx2p/OVsi9nT1U3iFr3NmXzAlE7HmiXPDts9Vg2OcmYgexZdJO1KVp8j66bQKJg4jFvymAARcNYPVYYm0bqlcj7hd0yrMYUNZUZZFFWVgPJWZlmvpD82uEPSUWY5mi0l5c0lOhJTWaZ7185/IEM+sljxtzC5KUy4TD27IjVWsZymV83/AEeX6wQ1kqg6AxD2dJA06Nx4pdx715CsPS3hgByC3ezo3Q3UQKHZh+PF2ib947oOeQn8ssmZP0rXqLme5A8qKcMbWTlgpn+CCd5U6f04dZvU9YDNJA+bxSZj532BW9crxwfDXrH6mHlEr0guobaTS1VtESDl3gzUB6Upug277JS3ZGr4veUdbs/Qi736j/KE5+1CPF50u8t4/1VnGBuHJWsqYh4OpC6qKlq4UlUIxzPOwW0/H/yjqdi4kdNF9O2c0rIOKt6VcI0WnWP3+wHvaMuRi0P8DDhd+OQ+TCb1PV0MB9U3PqOCm7EUiiLe6jyd3Tj/ai8WwnSmKzv26lC3b+K9oPesXpsvhuVsYI9mbY41i9q3TDItlRNFYrpp+XqyJUqui4Lv3XL9C/3zedRWfHc1+rrHN5EVhzuaXDOs1c9W/7jMOpi1KJZk2xreeVgNCjb8lxFLZT1IZD9drvwtsu0urYGBbtpHApPV1ailkNQdovT4fUyV1fXjXtu3IJ/yEUyCDeG02iawJdyXWS9nA3j1ruGpsMEo0veJYsY3i6HnIoOMeGrEqBb8DPJZ/dEv/feFPTtX7oLvdYPS+wG+as+Q/aodcPhYry2mqb1hRFtLgeSs5TWsCANc+O9tigRB4f2A2SffSdIfAMpngG4nXYalNRypy7ufXBC7Qe9ED0ItvThDxQla7i7tA9G83w7qUyqh0F2ixghK2xuCQ1K+ZpsfzxM7ov0xjdxVMXRHhyieCLznlPe7JHu8dpXP+musxHhdHac86uMiAWrGcEii44g3z76QTZTtjsMOOPJakL+ZSN0NRvEnm0XFRkpzVLRyiiV+IN4jdVmhtOdUMD8socb/LuZ1YxLZurYX0jaeL7dph7GO+fz2Fn4+zM9iZQ/qf21Hm55aFhFZYyjhgVtUaMqcIP2W4PkQd3UODLFpD4rVelO6UPfJYcWVCrLLGP+DJRAsz1P/d3RZdJoZ5zxYKlvfQcdGWcdwDZg9Vu/gM5wYGuJFwja0iKQAB9UtmWjQqlB7Fk2BIRhXBWQlX1LRWSI+paDaCjpngdvYMwJ9F6Uer94lV+6QogdU/I/vXEHKwherhelYGqXqoCLCN/LsSuIsNuMp47CciBuzHRVO9Gzv7ygnS749g2PFcM3R4mjS7368Q4Y26KyW98wsF4MInpaVqBSNu14w5y4ZS4LWMbVNkMHm3Agq6cklzJBHU0mJ+VpFwXVRQTQs6IeazuMISBRwKQZ15N0vsuCRKxnie5tSSnNIG6Z202JsDlNm1cKIi4LPooH/0EDr9sge3YlqKOrlMf2LO1fH/e8tc+L0A/2rHrfnn0xiMS+bfCRPduJHlmP2TSxtB2oIMLRbMbSkOCpiJOaIUnqWd27Wag2fYOFZN8WvfKjMLAPxWZZ3Psn9GTnjtoNShK9G5R1TQ61ip3rsDX7K1U86UUtqjH0MVkOYvW0zOqLscahaows5RPAbDaZVN0jWh0ac0C2m4Fw0kPT+aBU5PJev7DJDtl6P8jsBsXdIK1zk3XIZk0/aFZ5blzzrrKaltEw3FhRUiiEF6MVM2X9UnJKp/oelv7IFHf8/X3jQHgXe1eqUog+H0A+G9R/YtQh/3E/gO2jIh3ze6VZAA3CoFoaj1F7TdV0JHGuT+833jeHhYxXPbL6uUvY7DIKoEXv/Mby2G9MftDOuSx2oX2zt694Ik3nN5aHgohlLPUgyE6Z+eFpoi1ClvQsIuCRPeQemJc3lwfuozQdIgJvDuo7I8vDSVl0OL+ArUqUp2lXwroYxBC4L/AwMku1uq7o6SICLHqWMRsWNEhEAMVaRo9LZpEvqz8uC1JYMQu1LCPNFm4+UPgDEbwaQuW6lO0K/Lu8dpFtB9mzSzYl57zP2IS8tgZFqqhTpqujaDlIERMKItII5qVt7uj4QISj9Jcd0MlnBz/bftDpBfYvxOmlDuiA7Sc3EfQvV9qhCiLmBhZ2ta5G/MR1ny1jddmP0elmvpl7cNSrSThywSfCNH22jIxXm27Qut1ly5TwgCDHre2VCgr7QZvNXdTPal7A+2bIaRb4OrkF847mNFAZeFlGrLIguEUr38y0e3q904LVkZqxizhDenpfg9T74ftRYtd5H7lqILTsr3Dch1mI3Te7Vs3k20zKprbWuq3lGwySB/Xou/RUrS8W1ocMN9OjrfaKPRSI/nkZDbRKlLrPcNOHDDffNawbZLtBVr8cJKFK9dooeslA0Bu0+W8S38kAcj8dxp7luYy2mqd6dMit9rmL3SPDL9WTxO1PkfBZqMrKXYbb89xFcbiKPGiPh0Ee2d5Vh8bj8KSKrhZPZaVmUSjHxVAFEVWJ6hKflSp7hxvt8Og8Yp0+h8bo3SNiCrwb/ZCV2qfgyr3n3GelyueD+tTVA9vvs1KFD/Ag/JF25UTDVEYvSWAN8wMt7uiQgigl7R55d/wMv9KHg2eQSqx22R/eX9qpi8zarDgeJJ8N6tRF5SPCHlkww46ps7rYFEsclotslkEYVMp09Q0NpvFa6T6nFgbKjrCGsg4PXu7qWBDzLOw69eL4kN5mc/aZhc+r3YndIIWDcP0rsr09q8n1bek6Q8DBLz2e0EBWTzT19WaL3BvvuxoBsXNQaKqoT1WNfX3iAZi3uN2RQ2/XCBwNylxvLFK027OHGgHcs1hgOliPcsMEo78tfUHEooLoOXAouRP8eNHfUkv5wl9+7LvZjWILX7496GT0wS3juxlgiSWIRQySbzznHRkJpiszKNT17Gq2Vu2OiKXrl/TUuJ7Gr9b1eEBdT5/sc1zX4wdFVb27cxH354vEq1U/rIVbJiSfC+WUGahFkvV05a0yerX336HyRtGLYr1jCh4410k9387Ldhh0GCOO6np8vjGLWmGV3Q7TzYA3y6LC+SEn+cYXBu9KLRJfZrF1QwWjQVdj1ZXDH5B+k3WCYJleOj0QsrxfcVJO2Fw7/CFp8h3S3KYuG6RY+HbahL4D7qzxPqgrAvP6ArzDsMkp3DDB6NiXZk0KQ6tniQCXhziaVoR6UmEM1YMwKOi+iDno00yAy8NMERt4zKzDYcIf0MTDMTzCbp05k8lkqTKXmbbSkXXVJnPaycUsU5HORsZlNo5TmZnMbHL+XOdbZzND5UxnJjZrxR+YYhqxbqnncWYzFW515pwbT1Rks3jkMr7cbJypzNp1ZPhy2Vzy/fS20K5imeOTWKpmmLZmrD6FjRenZQ7lLUZAxNAiVEY4NYdeZ5PCQjYtI1gCMVuFPDUt64XC2iXORVGTCRtylraRNtJ4w0KqacVv2GTzCchFIhFO2KAu01Q8t0bINkfxk1v6g8TGtbf25xmx1pyMh0mbX1K2GcPfZlJW+K1isqFCbFkZtvKyLelMyLqBwZKl3hNTtQ754mVOkZAuZbXf6kmBsjKzYVte6mrK1gBwxeWiVMGEnyaOL+fmQvKX8qlmA9G1MQJ3+dJItqWndVf/jRSWjHEdpiBiaVPtS8jg19MqLr05Ok5wjAGSOdh0SwqCxoighIAjAeGCNoSFZ1LW7JSazHw0Yxv5LQEnlKI2l7ABlqhzI0wGD9hEsDl4MjJksVUYbXAwkKRF4luAbI2S2kwWQxVEzEvkASmVOoj1aCl9D5AEx045JHMg7kUg7DbD+LgE/kAFB5ttfbLaDGfFKr2NkOSTt7wHNJUxEr6y1FcaNIWBLbxBaaZgXBFk55XBuESpvxzbr1poO/dB2noBF9UgomflFIzYMoKXJVuyXepoMcmQ69Qlc9QFoV56WVGGRY6MNLmokaKsUu0J3+4riBYAAAJBSURBVAhtHG0rxwuRVwa+hKw5C+2AmHkVTYb2WtsY5fD5lARfjleGszrbwv2vignOTaatw69qiny7YXxQKdyjpiuUikuPF+8fnBq0hQ+JeE2hdHnLVraU0dLHKVkc8rNlLCSMQFU1r0DFb3jH4gpgdTWumqXIRKRiBmvdzP2hJiFuQbTEWYNoRwF21PizxswcZ96xYPBnbi0HCUanCMAtY6akyUtmSUqNQ79FNwa7clJIMK9tZhzIRjiVsESQnPcrBrhioqzRvOORqpWXiL0qbEdro1SzIFM8GSi7Zj7MlwungvF3yxiXc0u2PzTWMNbJNmNrxyVj5mOky3ygFFwpN/DamrDEqcEsUny0lfcr/CQFanaqpYHhzqjABcwSgxXYDD0DZTSbwKdj596lzPvV8yacxmjDpXffNRMwIM1mM29U3q88MG8jsGNmdUhXbRK4pNwGyjHzYeWTDOJhWjewrY14qJVRCT9Ctqq9zN16n4UXwBID+LPN0pf6sN0Az/CWsdNg1DDNthF8q9GUqBvAnAhptOjt3vFh9BT2ZSbIy+XZAufb+tNZi7q7nEHQtlp4FsUifJhsmXW1niXJrE5u8yQpwttJNQuT6qFOwrou1lXSVJP1pCpm4V2S1EkdttNJGNbhUz7B0QYb/lJYPzT+S7cJPtkuar5O8k8eTupquaomYV2tMAq3mPDl0nHFbyePCe7RpP5yDxVfLUnuctziruGvzAZA9m6vlv7wP7+/qbb+Ok/L/fER1fjf4zdfhez/AXw70zWVXlw3AAAAAElFTkSuQmCC"/>
          <p:cNvSpPr>
            <a:spLocks noChangeAspect="1" noChangeArrowheads="1"/>
          </p:cNvSpPr>
          <p:nvPr/>
        </p:nvSpPr>
        <p:spPr bwMode="auto">
          <a:xfrm>
            <a:off x="307975" y="-1325563"/>
            <a:ext cx="340995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8" name="Picture 12" descr="http://nuclearpowertraining.tpub.com/h1011v2/img/h1011v2_53_2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08138"/>
            <a:ext cx="3151220" cy="285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uppo 16"/>
          <p:cNvGrpSpPr/>
          <p:nvPr/>
        </p:nvGrpSpPr>
        <p:grpSpPr>
          <a:xfrm>
            <a:off x="4237534" y="1262455"/>
            <a:ext cx="4589420" cy="3543307"/>
            <a:chOff x="1308026" y="476672"/>
            <a:chExt cx="6217555" cy="4479411"/>
          </a:xfrm>
        </p:grpSpPr>
        <p:pic>
          <p:nvPicPr>
            <p:cNvPr id="20" name="Picture 2" descr="http://didattica-online.polito.it/CHIMICA/dismic/prevalence/redox_images/Redox_13.gif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110"/>
            <a:stretch/>
          </p:blipFill>
          <p:spPr bwMode="auto">
            <a:xfrm>
              <a:off x="1308026" y="476672"/>
              <a:ext cx="6217555" cy="44794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6"/>
            <p:cNvSpPr txBox="1">
              <a:spLocks noChangeArrowheads="1"/>
            </p:cNvSpPr>
            <p:nvPr/>
          </p:nvSpPr>
          <p:spPr bwMode="auto">
            <a:xfrm>
              <a:off x="6444208" y="764704"/>
              <a:ext cx="288032" cy="21602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0"/>
            <a:lstStyle/>
            <a:p>
              <a:pPr algn="ctr"/>
              <a:r>
                <a:rPr lang="it-IT" sz="1200" b="1" dirty="0" smtClean="0">
                  <a:effectLst/>
                  <a:latin typeface="Arial" pitchFamily="34" charset="0"/>
                </a:rPr>
                <a:t> E</a:t>
              </a:r>
              <a:r>
                <a:rPr lang="it-IT" sz="1200" b="1" baseline="-25000" dirty="0" smtClean="0">
                  <a:effectLst/>
                  <a:latin typeface="Arial" pitchFamily="34" charset="0"/>
                </a:rPr>
                <a:t>0</a:t>
              </a:r>
              <a:r>
                <a:rPr lang="it-IT" sz="1200" b="1" dirty="0" smtClean="0">
                  <a:effectLst/>
                  <a:latin typeface="Arial" pitchFamily="34" charset="0"/>
                </a:rPr>
                <a:t> </a:t>
              </a:r>
              <a:endParaRPr lang="en-GB" sz="1200" b="1" baseline="30000" dirty="0">
                <a:effectLst/>
                <a:latin typeface="Arial" pitchFamily="34" charset="0"/>
              </a:endParaRPr>
            </a:p>
          </p:txBody>
        </p:sp>
      </p:grpSp>
      <p:sp>
        <p:nvSpPr>
          <p:cNvPr id="22" name="CasellaDiTesto 20"/>
          <p:cNvSpPr txBox="1"/>
          <p:nvPr/>
        </p:nvSpPr>
        <p:spPr>
          <a:xfrm>
            <a:off x="1489857" y="4773106"/>
            <a:ext cx="604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Cu</a:t>
            </a:r>
            <a:r>
              <a:rPr lang="it-IT" baseline="30000" dirty="0"/>
              <a:t>2+</a:t>
            </a:r>
            <a:r>
              <a:rPr lang="it-IT" dirty="0"/>
              <a:t> + 2e</a:t>
            </a:r>
            <a:r>
              <a:rPr lang="it-IT" baseline="30000" dirty="0"/>
              <a:t>−</a:t>
            </a:r>
            <a:r>
              <a:rPr lang="it-IT" dirty="0"/>
              <a:t> → Cu (E = +0.34 V</a:t>
            </a:r>
            <a:r>
              <a:rPr lang="it-IT" dirty="0" smtClean="0"/>
              <a:t>)</a:t>
            </a:r>
          </a:p>
          <a:p>
            <a:pPr algn="ctr"/>
            <a:r>
              <a:rPr lang="it-IT" dirty="0" smtClean="0"/>
              <a:t> </a:t>
            </a:r>
            <a:r>
              <a:rPr lang="it-IT" dirty="0"/>
              <a:t>Zn → Zn</a:t>
            </a:r>
            <a:r>
              <a:rPr lang="it-IT" baseline="30000" dirty="0"/>
              <a:t>2+</a:t>
            </a:r>
            <a:r>
              <a:rPr lang="it-IT" dirty="0"/>
              <a:t> + 2e</a:t>
            </a:r>
            <a:r>
              <a:rPr lang="it-IT" baseline="30000" dirty="0"/>
              <a:t>−</a:t>
            </a:r>
            <a:r>
              <a:rPr lang="it-IT" dirty="0"/>
              <a:t> (E = −0.76 V) </a:t>
            </a:r>
            <a:endParaRPr lang="it-IT" dirty="0" smtClean="0"/>
          </a:p>
          <a:p>
            <a:pPr algn="ctr"/>
            <a:r>
              <a:rPr lang="it-IT" dirty="0" smtClean="0"/>
              <a:t>Cu</a:t>
            </a:r>
            <a:r>
              <a:rPr lang="it-IT" baseline="30000" dirty="0" smtClean="0"/>
              <a:t>2</a:t>
            </a:r>
            <a:r>
              <a:rPr lang="it-IT" baseline="30000" dirty="0"/>
              <a:t>+</a:t>
            </a:r>
            <a:r>
              <a:rPr lang="it-IT" dirty="0"/>
              <a:t> + Zn → Cu + Zn</a:t>
            </a:r>
            <a:r>
              <a:rPr lang="it-IT" baseline="30000" dirty="0"/>
              <a:t>2+</a:t>
            </a:r>
            <a:r>
              <a:rPr lang="it-IT" dirty="0"/>
              <a:t> </a:t>
            </a:r>
            <a:endParaRPr lang="it-IT" dirty="0" smtClean="0"/>
          </a:p>
          <a:p>
            <a:pPr algn="ctr"/>
            <a:r>
              <a:rPr lang="it-IT" dirty="0" smtClean="0"/>
              <a:t>E</a:t>
            </a:r>
            <a:r>
              <a:rPr lang="it-IT" baseline="-25000" dirty="0" smtClean="0"/>
              <a:t>0</a:t>
            </a:r>
            <a:r>
              <a:rPr lang="it-IT" dirty="0" smtClean="0"/>
              <a:t> =0.34</a:t>
            </a:r>
            <a:r>
              <a:rPr lang="it-IT" dirty="0"/>
              <a:t> V −(−0.76 V) = 1.10 </a:t>
            </a:r>
            <a:r>
              <a:rPr lang="it-IT" dirty="0" smtClean="0"/>
              <a:t>V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92036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Rettangolo 10"/>
          <p:cNvSpPr/>
          <p:nvPr/>
        </p:nvSpPr>
        <p:spPr>
          <a:xfrm>
            <a:off x="1114235" y="325513"/>
            <a:ext cx="7152294" cy="7920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smtClean="0"/>
              <a:t>Ideal reaction potential in a fuel cell</a:t>
            </a:r>
            <a:endParaRPr lang="en-US" sz="3000" b="1" dirty="0"/>
          </a:p>
        </p:txBody>
      </p:sp>
      <p:sp>
        <p:nvSpPr>
          <p:cNvPr id="16" name="AutoShape 8" descr="data:image/png;base64,iVBORw0KGgoAAAANSUhEUgAAAOwAAADWCAMAAADl7J7tAAAAkFBMVEX////+/v4AAAD9/f36+vr39/fw8PD19fVpaWnNzc3k5OTd3d3ExMTv7++pqakvLy+8vLyKiopQUFDo6OihoaHb29taWlq2traTk5PS0tK6urrKysp8fHywsLCkpKSbm5uPj49kZGRubm57e3uEhIQyMjJMTExYWFg7OztEREQkJCQTExNOTk4YGBggICAMDAzUHdNWAAAgAElEQVR4nO1dCV/bONMfWVd8KMQ4xnYcx7mg0G673//bvfOXnQMCtAGcdH/PO9uFhCi2RyPNPSOi80ApioPrwplP/AlQWsVBEV4N6uRJXQ5bEvEF5/YVWJO81K20YMpecm6fgxU0uhyyhD2rSFwJSF8c2cvd7QSA7MWAJ/eqyMpLIkv/S8gK+T+E7P8UZekNymopjt4JxeOUFM143FAtSQqpJAO5GD8JXJUBf+PX/eXUc4mm+P2pjLs+ZZU0Sh0jq4TWUip9m+c5rUgZTVKTVaZqGAF+o6SVWkEhy0jK/iJS26NrGG2VPcH2L6Cs0vLZcxmyjI0Sc0YLTxdNYy2aqaZ0ldAsmYl4mkhZjKespExK031J0HMJqqxRJ3f6CyjrpBaR2YOzkeRVKPWv1VSxfrd5mH1344f5P+GkjfWPm4y+zx6/0d3mbqxmD4u1v4jOjMsO1zARk/rZcvHwF3BjrWarF6YJ4yrMmqwVK/q2aO6ybcbbuioMI+81gzX/MHNql+OJv0b90rpJx1b8bZTF6ovv739V2RFEQFaJDQas6C6OQl3m0plwQZL3sLoj+saPbbcURdmdv47No/j4Em4UfJ96XndM3t8gK/r/+Yegk2VxNq4vKeuEkaugNSeck/mO/d62U0Z2+lB+d+HPcVBnyzJf8Ya+HY02+o6yDbXb6dOrd1KUp0HLzE0cX/l9ZMHimFdq7AD+KT5rsbygrGOOuQ4qtoXsy5HMoZhsuayUzCPLkxRlQrhIR8KSjSJNOamMMv7zqzeKnKJxMJVO/zllwSk0s3oFPC1ln1QIXlKW5UcRVCRPUMVzaRa2mv9ZJpPlR2ALTfPky+6pGGUFcG8tNxZYDdPWPr/ou8uYr6ogBvmqRmqtz8bvObygLE9j8MDPI9zLWRTSioy5dMZYMlbSWEbcsPyFCDbS8vIEEQR/8vpzG16Vovxpn0nf3yBbYVLtOmUZrbNIfzFlmURPIJw5sTKhODDhmbK8e1ie8jQz2k4oA62Jd5XgdW54Yb+xsZiZ8zWrH+05DGrdCL7Z3ZanP/8RnjLzM+GEG6+X5FW+VxajJNr9uWORHbPcvxbiMOAVkOBS921PH4W9ouCp4JeOubQQvRjWml+5nGdWrDdQ1e5S/u70O8+tdBlBgNmPoX0iZ7+lH7rOn4GRTbpH1vqZ6VQQxowR6BYFSwJJm5+s1dDoMdMeWWLmho+n97zEtP0gXz6h7N2QyEqqN7IXnIubnz9+/vwZ4OePn79ibBQ/iCUNDwy2xLs/CJkP4pFcUFltsmANMfTquvuj218W2cegk0yKgvm4WRTFU1OMx8U0yKG3dB/x5ldUBlDEg4QZGx5JByy7RBmYjE0OOlWy/wguS1lS8yDrKRtMvGHYLWMVxNjC/rWtoK7FP7ZayAUW77ctUf5vrNw4KJjuKp/IDyF7qhsPjKztKcvIzsD7WSGTkFdBvLehYxbGTNTtLzY/ZgHPSF0R3ZSsSz08MuoqCUbdWj4bLk3ZbL5TRJmyHTdmPkxAlnpkVcHYUkZPgd++/RdZ4BW81qVNglSw0FfnU/fClFUUlztGCmStFmsvsoCs6JGVtAgWjGUVMF8qttvNfL7dbmui7ytpdRhsmKlrxxrM2be/MDc2aq85A9mMJcrK0nNkmSWxWsk6jMpHwT+rO7av09Xq/mfFug6vYRa6Du6f85G9/J41OwXXL2NiQzek58uYyW2ZtsRaejBx/hkZqiYYhWQDxIZYIV1Xr3i0fgeXpaztdAkPQFYeISt3Fqtkyqlxa1JGWArpp4B3qZo8BAm1rG3ZrAlWlTzbLLg0ZY/A71mTPBamR5bNCf+BZDQ0LW/ukyPVgTVvq2/ZIGMU3U2AhzyfHV+YGx9Bx6A01PB+z3r3rITWmId3wYqOSQeDVtGcl8FkHawU68/mfGSvS1lmWE51yOb7D+xkfRNsmIbPWBDby2xL3j4prHs2cs0HFIsrU5Zpqzo5ewTr9Zopmbljw5hVRN5ymv5tsM696+58U/66yLKlzzqhR7atJmHtMw9YXyLvdD9Wkngfe1fs7EZ7JhevVvmbl34DrsugOgYkPLLRH3xFWZ39cnISMvU3m/rsW16VssfIHpSKd4Bp3W5ZXCUhfYAb/z2U/RNkBZvt6UPnDZF/vVJxDB9AVjODjlfCOzXEaSzlt/CfoqyCoPp3gVdE/zXR8xxZ+oM9y8T5Mc7uVqMV/zv7lv8pykLa0o/iw1GQ/xZl2Ygw3jXzn3DLHMFHKMsKZHlLCC596JZ/E2V/z141y9l/1Ld/4g+5Uv8mygIVGLVsu0ofnzzFSFF2N6X2MVg1zfkK1N9D2dpkxlhrHQx8p2DuqZPFqlQVaEEuz3/++H42tn8PZfewmjbjTLAtpF/JraEft8ySDT6Jq7Nv+ddQNsniLIqqPIvqH9+f7ieOtDkJfrrmkW4bNoAyifTdM+FvoGxnvFcKIVAEeNlOTebB/dhlJ+i0wYLGTz8XyqcdnH3Lr6Oszx8+A4IZfmbOdcZ7hURveCeU4lUqzVMwV6BFl5fs0+hoEbS8iO1TsHbwmp/9iC/TDOhu+QEXAH1AVWXlAD+PXan9M2jGtp5VwTpR2mmlNVLO+NM2WNIMo6oN2/qft3qkWi8/FuAWevMwOgPWwe0aP3/skd07yVnw1MGc3DaYaZ8DiZRBm3+/X0jxa8wrgET5q/7AU75MM9D0wXigotX2rC8ECe4+D56yF8hKI6pgBYdqe/N9mvLOZUJP74JvjhWnZTAlJrcQ6gMm3kvKAj6mntAq5Un/U5DMoCQzVMRbX+jGgsJgw/u3Ckgl9483v74/rb89trmatMrQlHmUNs7q81XGl9xYIID4wVSysygrBBR6ZkfOZ2Uc71nGcs1ShjYb/6dkMfZOGCsXQcRETvmLmU8XOvsJvzC5+iw+LrtgtJ9XJ7T2y7ijVRRsrNVWBbWm5Cfz4yzT9K2V2gZIFbKLYGrVR7L7vjJt/kyhFSQ70mD3BfmeVq5FbnJ081QpGQa8NR7mRE3Jtk7J2LI6WUw/+ITXoiypYFFVMSCv8rxGRKBP+GE7wAmaBYZ3ZfAEzpeS0UFuFd0H2Sd46BUpu3meoRvuJTXEqhYse7SmoGKVETkVJuB9qsZBiw/VW5llv4GrUVZTprVPdmS1QdkMKTLdnlVIFEwfELmKR1ZrcZdqUu09sRAq78ln8P/HKGt8wlsH/vc+MxGJn7IKEVofrZEaCjavm++YmjhBCsnLYos/hatR9o9g3SJQyXvWyeLGRZ990Ovt2T+BlWR7np7m4MEP+Rv5rn8OfzdljfWp1chktp/ONv7LKSuYM7PZCgmsjBEfy2t7dr2/GFkkq/tMbgjWV1xSZ8IV5ewV4K+m7FfD/xKy/7+MPwiXRxZMGrUoWsJrALWT3s2OuixlfZnM5+XlDpwzCBzAny60Y1ycejfT4rKUlTzzH0x5fw3Wm3lQFGuUULBmrTP1vvF34T2rfMnT19yOMHf5mMLIqgxIKl898/dQ1iJ0/ulqyT0oKmOn1urhx62RkxUSdt/TPL6yT8WfMKi8KZqvuZuHZU5Oz+Uo2lb0rarWKGo+GSQ0SeFzATXlfW8ZOBbPRRuh1L5g3Jff+LL3d2xN828R3hSgLXoGSGRi+hhHn7l3rpUalcyW3FxvaRH7MhL1CkdQvsAAHyjSO8oiNfBc5qGgp/dfh9kpIA3e4bZuyZRIVD4uKSuaRa6TppkpmixmlIzHZ1vk88w4ozZmTtOEbpv40ZA58Z1LKaQzlk0KbXQVdKWgbE6dn0ilrTS9c0XcbaUFvF4/6yFLUQEQ/RvO5/RQjxsaJdWKkiB/HN+tY3eupp+m83UhJ6KgSWbtdh7aV+IE4IjTk5ZbjfiDfJUXoJ4nz3q4eXu422IlxFMhV7zssh8oO7wNZ+ttWa1qrc42zjE7GoWIjFLGO1LL02R6VIaOb7wnM4rj0Ds0syCR6txgAIKpQRnh+1UURbhUVN6/Pd4FMVXjqCV7J1ZU/atGQv6qFjWZ8Vpoc+5Ugzaqq2HsEpCxM5vMlzXTTsbBIB7fgCepgygIwr4o9CxQFPS5DZ4D8L/xCWUVCkbh/lcU/7pbVfpxdV9QsGbM5zf8Kvq5vg1HQn+NULr/lWmkZpgdY2ac+Zmexyb5oc/HlecW0Tj/EpyAr3CKLJqzWFT0WElVjB55udG0ymKr1lnFi6OKtUzolSX4IQiDDbiQzHops0P2GLlPIouQuQ/enCArBTihosiX2PkSCHDsFRbCqiM4PjbiA+HlV0DLIthkzJZ3SRcDIAsRZOk1yrIoZgxdHjx2REZ8Q0mZY3pikFP4Wnlm7F+i3SBsvw4mtFMAhqAsszxUc7+CrE+SmAXz0nV+QjbIfNMJh5z/DBYLogEsIj8WGD55JOC4RBS3L/baI3tUwv4pZPHFVVeis0O2S1bz/n2V/bwpscQlIs9Sef3NazuQ0Eh4Eq/pPp+BdcBKlZIOLPoFZbGHPoOs16NWJI72LBOQlyirGZoSvvM7msYgoO2/P3NnURu058bFajQarVqYR59Alr89Xa1v1igP3SHLFHRCZI7s9+Ax+Rre8+cgrIjugw0yb15SVrpPUZZlKGKIa8jyPbLYOsgLbr/fT+k1Y2RYME5kT8FWHlF2l86hKfsEsjJD6g5kiTjsWWSWkm1+PCbOByS/HJ33n0s5luthsK5fih6JcorPIAvGI1UCneVozxItHr83vkGMPFsT/DQgS0yYbTCD6XG8jP2vz4meQyMSvjAroWxnFkHwlKFzyxf6Js58OKk3QWml/mo520GPLO9QZECHktzHkgO/BODJVOlNsKXpgMi6Kt8G32JC4efFWdMRsHEtRXYTpMVgyH6nkq3agqSGffpK47ZLgTUa0d3lY/DjcTDKtrxZBeSQEUj7v9461p3uGI2DwZANgjJJ0CDKZwl/uvHaZwH7aHs/FLLeU3E9cr4EtCtphmNQSOq5Nj0PAA19MaTo+UArlMEA+uGQoocVMn05RcLfyXvcBRRWKV7Ee6T6cuO9v7EXPb4hygFAZtl1hpM+D5O+VBwJ5et80M/BIdSDEpLjFOoBPBX9lV/xVAi0LJSEmDFypjHVH+iC8yagY22VzJqmSYokSWYF2yTPHDwXRRbIRZOE/2smCT/QWFvxhaSVVomHUcLXDkdtnSQr780+HnBRZJm0xbYu7jDvSR30OcNfCOqhhYtnWkMXH/noztHdL4osfKxF5ZBHy7O8rQJDXyqaeM3+U/LanSQSO2XEBoC42jKGw3oWpt3aTaMocPK0ye4ngO95u2TjuUAgUi3vXnSwuCxlEXZKnshqXl5pRlnwxRYukN1SMUHfO0r1+iWvvyw35tXb1CwZpE1zUjkje2bZ3vsAZNtZgp7EOkXPdHFFyiKm1dRsbrnSsQCOB0D2233jsylSJ06QvSxlEeEoQkMuzZhVmUEoW5KRmU61vDZlfdC0ptkmgpKTr4dBVoOuaHRwXcoiONtUycTrdVEZDbJnWXSn2llD4eqqlIWzfDKf+fz3KPXceADKyiXT1VE+vS5lIWknjWYGouJW20GQbSlFn3CqFtfes9rSuGZrgPKtzMQgDGpZOuyWSUvX5sZKiXGI5qeswSrjhhA9T+iVznSV8tpyFn3meFDOG8ug2neIZZwpw5Mp6RTZS8tZZYtQZaXwToPxMHtWy7qlSJ2KngtzY1g9Ybz1xy2Mq0FET6mYDyuEJRd315WzPKgYt4oyKaYVDYMsJS2iLbSMXhoCF7ZnWV1MApSCRtOa7DCGQFQicZva6sp7Fh7zpmAN2S1q9PMdghvfTr2FzLjq62pQXjcOGeNFjRu0Q1A2pUg6Oc3p2rpxZ/VolrVo5TSeDLNn2Wpua2WNuLY9a2H1LEI4aBbVEMv4dsn62TImHLNybauHZBNOK2UdtbkYxhCQ2K+GtePZSx/UW8ie7xr6Qx+UTW5DaDeM8TCip2WZgx5R2WoyYv3iOF8Fmf2vIXu2yw+85w/krKLJPQjMDITUIJSdTitprXIpjpwwzxoAIGvpNIqXCH1uAgTOMOyaWB1u/IrVo1TBGxa48g2GkLPfbjIEkrIljpwwyG84Os/XCDs9CUYnSAb/47Y//kJMNPUKZZ8P6kQPr+Gc76yyQdwyrbDGmTXjKUYnJTPyFcpOPuLNfWUZv1IjICYh71ec/WnSodwyFG1x2hk9rker5322Vuunk5yKu3Made36da02pzkV65ejVqPHfJGjdX42kFtmiTWMw1Np9u2VHIdTyoYfu9fvKcu8f/YNZ2ZZODsHoeySornnS7N6zRgnO8Ldlaf5xv6hWc5Su+pJseoaoqss71e3NC2JLms43Q9C56o3uHG86lfTasrsf9Yw15Cibqwcwkl+W+oUedpwEqzo0AOMjb63kd29V/ulIA+HKiIN/PgmGCTeRFYfZDvuVktjdTHmew6C7HqLfEzvEBkRTunz95XIUP8dslYLp/tHNlmHraQXzf+Mkr5l4lvIOuqP+2OFWM5Cq3U9RqcgMwSyIxayEc0m/IgjrfpTRFCJIX6nG2tmJD1iIrPUd/jPjDlODrDIPH0HWdjqXcwZwhs9aycNGu/RfBhDgCeWcfXhj13/IX+T95axnwkrd43rNaJSPgdbCr0vxD0Meg9ZtAzxBW+MM5t4k8LgeOZ0oFiPpMkEyYr+VMGuuAIlGfbtZczP5cup1SGTCeUaHllAh630bQ+7yo23kZV9ZbYvXW2qauzTo9J4EKun5IXDa1hru1kdUnWEFvb9ZWwFTh7ty50U9Oi+gO+oWl36QXyltw0BFO9oKWyXdTUpxyjdkWU0jG5c9rjS1qwJx3X7h/eNkt+mrMLZisj2s3aHrO22QFdW1v1xN4jVzjeR5SXlVUUy6Bs4CfyWKPOBIgLTZAY54+YKJx3vDvTFcSlvU5Y3qMMxe36te7yOyIlkqu6FMP2gdykrfKdavh48Fb5jYlqRMENQ9tsNFHtBmwjlRUoldffAWi/fNt5pyQYDNBEx7niwpPx2p/OVsi9nT1U3iFr3NmXzAlE7HmiXPDts9Vg2OcmYgexZdJO1KVp8j66bQKJg4jFvymAARcNYPVYYm0bqlcj7hd0yrMYUNZUZZFFWVgPJWZlmvpD82uEPSUWY5mi0l5c0lOhJTWaZ7185/IEM+sljxtzC5KUy4TD27IjVWsZymV83/AEeX6wQ1kqg6AxD2dJA06Nx4pdx715CsPS3hgByC3ezo3Q3UQKHZh+PF2ib947oOeQn8ssmZP0rXqLme5A8qKcMbWTlgpn+CCd5U6f04dZvU9YDNJA+bxSZj532BW9crxwfDXrH6mHlEr0guobaTS1VtESDl3gzUB6Upug277JS3ZGr4veUdbs/Qi736j/KE5+1CPF50u8t4/1VnGBuHJWsqYh4OpC6qKlq4UlUIxzPOwW0/H/yjqdi4kdNF9O2c0rIOKt6VcI0WnWP3+wHvaMuRi0P8DDhd+OQ+TCb1PV0MB9U3PqOCm7EUiiLe6jyd3Tj/ai8WwnSmKzv26lC3b+K9oPesXpsvhuVsYI9mbY41i9q3TDItlRNFYrpp+XqyJUqui4Lv3XL9C/3zedRWfHc1+rrHN5EVhzuaXDOs1c9W/7jMOpi1KJZk2xreeVgNCjb8lxFLZT1IZD9drvwtsu0urYGBbtpHApPV1ailkNQdovT4fUyV1fXjXtu3IJ/yEUyCDeG02iawJdyXWS9nA3j1ruGpsMEo0veJYsY3i6HnIoOMeGrEqBb8DPJZ/dEv/feFPTtX7oLvdYPS+wG+as+Q/aodcPhYry2mqb1hRFtLgeSs5TWsCANc+O9tigRB4f2A2SffSdIfAMpngG4nXYalNRypy7ufXBC7Qe9ED0ItvThDxQla7i7tA9G83w7qUyqh0F2ixghK2xuCQ1K+ZpsfzxM7ov0xjdxVMXRHhyieCLznlPe7JHu8dpXP+musxHhdHac86uMiAWrGcEii44g3z76QTZTtjsMOOPJakL+ZSN0NRvEnm0XFRkpzVLRyiiV+IN4jdVmhtOdUMD8socb/LuZ1YxLZurYX0jaeL7dph7GO+fz2Fn4+zM9iZQ/qf21Hm55aFhFZYyjhgVtUaMqcIP2W4PkQd3UODLFpD4rVelO6UPfJYcWVCrLLGP+DJRAsz1P/d3RZdJoZ5zxYKlvfQcdGWcdwDZg9Vu/gM5wYGuJFwja0iKQAB9UtmWjQqlB7Fk2BIRhXBWQlX1LRWSI+paDaCjpngdvYMwJ9F6Uer94lV+6QogdU/I/vXEHKwherhelYGqXqoCLCN/LsSuIsNuMp47CciBuzHRVO9Gzv7ygnS749g2PFcM3R4mjS7368Q4Y26KyW98wsF4MInpaVqBSNu14w5y4ZS4LWMbVNkMHm3Agq6cklzJBHU0mJ+VpFwXVRQTQs6IeazuMISBRwKQZ15N0vsuCRKxnie5tSSnNIG6Z202JsDlNm1cKIi4LPooH/0EDr9sge3YlqKOrlMf2LO1fH/e8tc+L0A/2rHrfnn0xiMS+bfCRPduJHlmP2TSxtB2oIMLRbMbSkOCpiJOaIUnqWd27Wag2fYOFZN8WvfKjMLAPxWZZ3Psn9GTnjtoNShK9G5R1TQ61ip3rsDX7K1U86UUtqjH0MVkOYvW0zOqLscahaows5RPAbDaZVN0jWh0ac0C2m4Fw0kPT+aBU5PJev7DJDtl6P8jsBsXdIK1zk3XIZk0/aFZ5blzzrrKaltEw3FhRUiiEF6MVM2X9UnJKp/oelv7IFHf8/X3jQHgXe1eqUog+H0A+G9R/YtQh/3E/gO2jIh3ze6VZAA3CoFoaj1F7TdV0JHGuT+833jeHhYxXPbL6uUvY7DIKoEXv/Mby2G9MftDOuSx2oX2zt694Ik3nN5aHgohlLPUgyE6Z+eFpoi1ClvQsIuCRPeQemJc3lwfuozQdIgJvDuo7I8vDSVl0OL+ArUqUp2lXwroYxBC4L/AwMku1uq7o6SICLHqWMRsWNEhEAMVaRo9LZpEvqz8uC1JYMQu1LCPNFm4+UPgDEbwaQuW6lO0K/Lu8dpFtB9mzSzYl57zP2IS8tgZFqqhTpqujaDlIERMKItII5qVt7uj4QISj9Jcd0MlnBz/bftDpBfYvxOmlDuiA7Sc3EfQvV9qhCiLmBhZ2ta5G/MR1ny1jddmP0elmvpl7cNSrSThywSfCNH22jIxXm27Qut1ly5TwgCDHre2VCgr7QZvNXdTPal7A+2bIaRb4OrkF847mNFAZeFlGrLIguEUr38y0e3q904LVkZqxizhDenpfg9T74ftRYtd5H7lqILTsr3Dch1mI3Te7Vs3k20zKprbWuq3lGwySB/Xou/RUrS8W1ocMN9OjrfaKPRSI/nkZDbRKlLrPcNOHDDffNawbZLtBVr8cJKFK9dooeslA0Bu0+W8S38kAcj8dxp7luYy2mqd6dMit9rmL3SPDL9WTxO1PkfBZqMrKXYbb89xFcbiKPGiPh0Ee2d5Vh8bj8KSKrhZPZaVmUSjHxVAFEVWJ6hKflSp7hxvt8Og8Yp0+h8bo3SNiCrwb/ZCV2qfgyr3n3GelyueD+tTVA9vvs1KFD/Ag/JF25UTDVEYvSWAN8wMt7uiQgigl7R55d/wMv9KHg2eQSqx22R/eX9qpi8zarDgeJJ8N6tRF5SPCHlkww46ps7rYFEsclotslkEYVMp09Q0NpvFa6T6nFgbKjrCGsg4PXu7qWBDzLOw69eL4kN5mc/aZhc+r3YndIIWDcP0rsr09q8n1bek6Q8DBLz2e0EBWTzT19WaL3BvvuxoBsXNQaKqoT1WNfX3iAZi3uN2RQ2/XCBwNylxvLFK027OHGgHcs1hgOliPcsMEo78tfUHEooLoOXAouRP8eNHfUkv5wl9+7LvZjWILX7496GT0wS3juxlgiSWIRQySbzznHRkJpiszKNT17Gq2Vu2OiKXrl/TUuJ7Gr9b1eEBdT5/sc1zX4wdFVb27cxH354vEq1U/rIVbJiSfC+WUGahFkvV05a0yerX336HyRtGLYr1jCh4410k9387Ldhh0GCOO6np8vjGLWmGV3Q7TzYA3y6LC+SEn+cYXBu9KLRJfZrF1QwWjQVdj1ZXDH5B+k3WCYJleOj0QsrxfcVJO2Fw7/CFp8h3S3KYuG6RY+HbahL4D7qzxPqgrAvP6ArzDsMkp3DDB6NiXZk0KQ6tniQCXhziaVoR6UmEM1YMwKOi+iDno00yAy8NMERt4zKzDYcIf0MTDMTzCbp05k8lkqTKXmbbSkXXVJnPaycUsU5HORsZlNo5TmZnMbHL+XOdbZzND5UxnJjZrxR+YYhqxbqnncWYzFW515pwbT1Rks3jkMr7cbJypzNp1ZPhy2Vzy/fS20K5imeOTWKpmmLZmrD6FjRenZQ7lLUZAxNAiVEY4NYdeZ5PCQjYtI1gCMVuFPDUt64XC2iXORVGTCRtylraRNtJ4w0KqacVv2GTzCchFIhFO2KAu01Q8t0bINkfxk1v6g8TGtbf25xmx1pyMh0mbX1K2GcPfZlJW+K1isqFCbFkZtvKyLelMyLqBwZKl3hNTtQ754mVOkZAuZbXf6kmBsjKzYVte6mrK1gBwxeWiVMGEnyaOL+fmQvKX8qlmA9G1MQJ3+dJItqWndVf/jRSWjHEdpiBiaVPtS8jg19MqLr05Ok5wjAGSOdh0SwqCxoighIAjAeGCNoSFZ1LW7JSazHw0Yxv5LQEnlKI2l7ABlqhzI0wGD9hEsDl4MjJksVUYbXAwkKRF4luAbI2S2kwWQxVEzEvkASmVOoj1aCl9D5AEx045JHMg7kUg7DbD+LgE/kAFB5ttfbLaDGfFKr2NkOSTt7wHNJUxEr6y1FcaNIWBLbxBaaZgXBFk55XBuESpvxzbr1poO/dB2noBF9UgomflFIzYMoKXJVuyXepoMcmQ69Qlc9QFoV56WVGGRY6MNLmokaKsUu0J3+4riBYAAAJBSURBVAhtHG0rxwuRVwa+hKw5C+2AmHkVTYb2WtsY5fD5lARfjleGszrbwv2vignOTaatw69qiny7YXxQKdyjpiuUikuPF+8fnBq0hQ+JeE2hdHnLVraU0dLHKVkc8rNlLCSMQFU1r0DFb3jH4gpgdTWumqXIRKRiBmvdzP2hJiFuQbTEWYNoRwF21PizxswcZ96xYPBnbi0HCUanCMAtY6akyUtmSUqNQ79FNwa7clJIMK9tZhzIRjiVsESQnPcrBrhioqzRvOORqpWXiL0qbEdro1SzIFM8GSi7Zj7MlwungvF3yxiXc0u2PzTWMNbJNmNrxyVj5mOky3ygFFwpN/DamrDEqcEsUny0lfcr/CQFanaqpYHhzqjABcwSgxXYDD0DZTSbwKdj596lzPvV8yacxmjDpXffNRMwIM1mM29U3q88MG8jsGNmdUhXbRK4pNwGyjHzYeWTDOJhWjewrY14qJVRCT9Ctqq9zN16n4UXwBID+LPN0pf6sN0Az/CWsdNg1DDNthF8q9GUqBvAnAhptOjt3vFh9BT2ZSbIy+XZAufb+tNZi7q7nEHQtlp4FsUifJhsmXW1niXJrE5u8yQpwttJNQuT6qFOwrou1lXSVJP1pCpm4V2S1EkdttNJGNbhUz7B0QYb/lJYPzT+S7cJPtkuar5O8k8eTupquaomYV2tMAq3mPDl0nHFbyePCe7RpP5yDxVfLUnuctziruGvzAZA9m6vlv7wP7+/qbb+Ok/L/fER1fjf4zdfhez/AXw70zWVXlw3AAAAAElFTkSuQmCC"/>
          <p:cNvSpPr>
            <a:spLocks noChangeAspect="1" noChangeArrowheads="1"/>
          </p:cNvSpPr>
          <p:nvPr/>
        </p:nvSpPr>
        <p:spPr bwMode="auto">
          <a:xfrm>
            <a:off x="155575" y="-1477963"/>
            <a:ext cx="340995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" name="AutoShape 10" descr="data:image/png;base64,iVBORw0KGgoAAAANSUhEUgAAAOwAAADWCAMAAADl7J7tAAAAkFBMVEX////+/v4AAAD9/f36+vr39/fw8PD19fVpaWnNzc3k5OTd3d3ExMTv7++pqakvLy+8vLyKiopQUFDo6OihoaHb29taWlq2traTk5PS0tK6urrKysp8fHywsLCkpKSbm5uPj49kZGRubm57e3uEhIQyMjJMTExYWFg7OztEREQkJCQTExNOTk4YGBggICAMDAzUHdNWAAAgAElEQVR4nO1dCV/bONMfWVd8KMQ4xnYcx7mg0G673//bvfOXnQMCtAGcdH/PO9uFhCi2RyPNPSOi80ApioPrwplP/AlQWsVBEV4N6uRJXQ5bEvEF5/YVWJO81K20YMpecm6fgxU0uhyyhD2rSFwJSF8c2cvd7QSA7MWAJ/eqyMpLIkv/S8gK+T+E7P8UZekNymopjt4JxeOUFM143FAtSQqpJAO5GD8JXJUBf+PX/eXUc4mm+P2pjLs+ZZU0Sh0jq4TWUip9m+c5rUgZTVKTVaZqGAF+o6SVWkEhy0jK/iJS26NrGG2VPcH2L6Cs0vLZcxmyjI0Sc0YLTxdNYy2aqaZ0ldAsmYl4mkhZjKespExK031J0HMJqqxRJ3f6CyjrpBaR2YOzkeRVKPWv1VSxfrd5mH1344f5P+GkjfWPm4y+zx6/0d3mbqxmD4u1v4jOjMsO1zARk/rZcvHwF3BjrWarF6YJ4yrMmqwVK/q2aO6ybcbbuioMI+81gzX/MHNql+OJv0b90rpJx1b8bZTF6ovv739V2RFEQFaJDQas6C6OQl3m0plwQZL3sLoj+saPbbcURdmdv47No/j4Em4UfJ96XndM3t8gK/r/+Yegk2VxNq4vKeuEkaugNSeck/mO/d62U0Z2+lB+d+HPcVBnyzJf8Ya+HY02+o6yDbXb6dOrd1KUp0HLzE0cX/l9ZMHimFdq7AD+KT5rsbygrGOOuQ4qtoXsy5HMoZhsuayUzCPLkxRlQrhIR8KSjSJNOamMMv7zqzeKnKJxMJVO/zllwSk0s3oFPC1ln1QIXlKW5UcRVCRPUMVzaRa2mv9ZJpPlR2ALTfPky+6pGGUFcG8tNxZYDdPWPr/ou8uYr6ogBvmqRmqtz8bvObygLE9j8MDPI9zLWRTSioy5dMZYMlbSWEbcsPyFCDbS8vIEEQR/8vpzG16Vovxpn0nf3yBbYVLtOmUZrbNIfzFlmURPIJw5sTKhODDhmbK8e1ie8jQz2k4oA62Jd5XgdW54Yb+xsZiZ8zWrH+05DGrdCL7Z3ZanP/8RnjLzM+GEG6+X5FW+VxajJNr9uWORHbPcvxbiMOAVkOBS921PH4W9ouCp4JeOubQQvRjWml+5nGdWrDdQ1e5S/u70O8+tdBlBgNmPoX0iZ7+lH7rOn4GRTbpH1vqZ6VQQxowR6BYFSwJJm5+s1dDoMdMeWWLmho+n97zEtP0gXz6h7N2QyEqqN7IXnIubnz9+/vwZ4OePn79ibBQ/iCUNDwy2xLs/CJkP4pFcUFltsmANMfTquvuj218W2cegk0yKgvm4WRTFU1OMx8U0yKG3dB/x5ldUBlDEg4QZGx5JByy7RBmYjE0OOlWy/wguS1lS8yDrKRtMvGHYLWMVxNjC/rWtoK7FP7ZayAUW77ctUf5vrNw4KJjuKp/IDyF7qhsPjKztKcvIzsD7WSGTkFdBvLehYxbGTNTtLzY/ZgHPSF0R3ZSsSz08MuoqCUbdWj4bLk3ZbL5TRJmyHTdmPkxAlnpkVcHYUkZPgd++/RdZ4BW81qVNglSw0FfnU/fClFUUlztGCmStFmsvsoCs6JGVtAgWjGUVMF8qttvNfL7dbmui7ytpdRhsmKlrxxrM2be/MDc2aq85A9mMJcrK0nNkmSWxWsk6jMpHwT+rO7av09Xq/mfFug6vYRa6Du6f85G9/J41OwXXL2NiQzek58uYyW2ZtsRaejBx/hkZqiYYhWQDxIZYIV1Xr3i0fgeXpaztdAkPQFYeISt3Fqtkyqlxa1JGWArpp4B3qZo8BAm1rG3ZrAlWlTzbLLg0ZY/A71mTPBamR5bNCf+BZDQ0LW/ukyPVgTVvq2/ZIGMU3U2AhzyfHV+YGx9Bx6A01PB+z3r3rITWmId3wYqOSQeDVtGcl8FkHawU68/mfGSvS1lmWE51yOb7D+xkfRNsmIbPWBDby2xL3j4prHs2cs0HFIsrU5Zpqzo5ewTr9Zopmbljw5hVRN5ymv5tsM696+58U/66yLKlzzqhR7atJmHtMw9YXyLvdD9Wkngfe1fs7EZ7JhevVvmbl34DrsugOgYkPLLRH3xFWZ39cnISMvU3m/rsW16VssfIHpSKd4Bp3W5ZXCUhfYAb/z2U/RNkBZvt6UPnDZF/vVJxDB9AVjODjlfCOzXEaSzlt/CfoqyCoPp3gVdE/zXR8xxZ+oM9y8T5Mc7uVqMV/zv7lv8pykLa0o/iw1GQ/xZl2Ygw3jXzn3DLHMFHKMsKZHlLCC596JZ/E2V/z141y9l/1Ld/4g+5Uv8mygIVGLVsu0ofnzzFSFF2N6X2MVg1zfkK1N9D2dpkxlhrHQx8p2DuqZPFqlQVaEEuz3/++H42tn8PZfewmjbjTLAtpF/JraEft8ySDT6Jq7Nv+ddQNsniLIqqPIvqH9+f7ieOtDkJfrrmkW4bNoAyifTdM+FvoGxnvFcKIVAEeNlOTebB/dhlJ+i0wYLGTz8XyqcdnH3Lr6Oszx8+A4IZfmbOdcZ7hURveCeU4lUqzVMwV6BFl5fs0+hoEbS8iO1TsHbwmp/9iC/TDOhu+QEXAH1AVWXlAD+PXan9M2jGtp5VwTpR2mmlNVLO+NM2WNIMo6oN2/qft3qkWi8/FuAWevMwOgPWwe0aP3/skd07yVnw1MGc3DaYaZ8DiZRBm3+/X0jxa8wrgET5q/7AU75MM9D0wXigotX2rC8ECe4+D56yF8hKI6pgBYdqe/N9mvLOZUJP74JvjhWnZTAlJrcQ6gMm3kvKAj6mntAq5Un/U5DMoCQzVMRbX+jGgsJgw/u3Ckgl9483v74/rb89trmatMrQlHmUNs7q81XGl9xYIID4wVSysygrBBR6ZkfOZ2Uc71nGcs1ShjYb/6dkMfZOGCsXQcRETvmLmU8XOvsJvzC5+iw+LrtgtJ9XJ7T2y7ijVRRsrNVWBbWm5Cfz4yzT9K2V2gZIFbKLYGrVR7L7vjJt/kyhFSQ70mD3BfmeVq5FbnJ081QpGQa8NR7mRE3Jtk7J2LI6WUw/+ITXoiypYFFVMSCv8rxGRKBP+GE7wAmaBYZ3ZfAEzpeS0UFuFd0H2Sd46BUpu3meoRvuJTXEqhYse7SmoGKVETkVJuB9qsZBiw/VW5llv4GrUVZTprVPdmS1QdkMKTLdnlVIFEwfELmKR1ZrcZdqUu09sRAq78ln8P/HKGt8wlsH/vc+MxGJn7IKEVofrZEaCjavm++YmjhBCsnLYos/hatR9o9g3SJQyXvWyeLGRZ990Ovt2T+BlWR7np7m4MEP+Rv5rn8OfzdljfWp1chktp/ONv7LKSuYM7PZCgmsjBEfy2t7dr2/GFkkq/tMbgjWV1xSZ8IV5ewV4K+m7FfD/xKy/7+MPwiXRxZMGrUoWsJrALWT3s2OuixlfZnM5+XlDpwzCBzAny60Y1ycejfT4rKUlTzzH0x5fw3Wm3lQFGuUULBmrTP1vvF34T2rfMnT19yOMHf5mMLIqgxIKl898/dQ1iJ0/ulqyT0oKmOn1urhx62RkxUSdt/TPL6yT8WfMKi8KZqvuZuHZU5Oz+Uo2lb0rarWKGo+GSQ0SeFzATXlfW8ZOBbPRRuh1L5g3Jff+LL3d2xN828R3hSgLXoGSGRi+hhHn7l3rpUalcyW3FxvaRH7MhL1CkdQvsAAHyjSO8oiNfBc5qGgp/dfh9kpIA3e4bZuyZRIVD4uKSuaRa6TppkpmixmlIzHZ1vk88w4ozZmTtOEbpv40ZA58Z1LKaQzlk0KbXQVdKWgbE6dn0ilrTS9c0XcbaUFvF4/6yFLUQEQ/RvO5/RQjxsaJdWKkiB/HN+tY3eupp+m83UhJ6KgSWbtdh7aV+IE4IjTk5ZbjfiDfJUXoJ4nz3q4eXu422IlxFMhV7zssh8oO7wNZ+ttWa1qrc42zjE7GoWIjFLGO1LL02R6VIaOb7wnM4rj0Ds0syCR6txgAIKpQRnh+1UURbhUVN6/Pd4FMVXjqCV7J1ZU/atGQv6qFjWZ8Vpoc+5Ugzaqq2HsEpCxM5vMlzXTTsbBIB7fgCepgygIwr4o9CxQFPS5DZ4D8L/xCWUVCkbh/lcU/7pbVfpxdV9QsGbM5zf8Kvq5vg1HQn+NULr/lWmkZpgdY2ac+Zmexyb5oc/HlecW0Tj/EpyAr3CKLJqzWFT0WElVjB55udG0ymKr1lnFi6OKtUzolSX4IQiDDbiQzHops0P2GLlPIouQuQ/enCArBTihosiX2PkSCHDsFRbCqiM4PjbiA+HlV0DLIthkzJZ3SRcDIAsRZOk1yrIoZgxdHjx2REZ8Q0mZY3pikFP4Wnlm7F+i3SBsvw4mtFMAhqAsszxUc7+CrE+SmAXz0nV+QjbIfNMJh5z/DBYLogEsIj8WGD55JOC4RBS3L/baI3tUwv4pZPHFVVeis0O2S1bz/n2V/bwpscQlIs9Sef3NazuQ0Eh4Eq/pPp+BdcBKlZIOLPoFZbGHPoOs16NWJI72LBOQlyirGZoSvvM7msYgoO2/P3NnURu058bFajQarVqYR59Alr89Xa1v1igP3SHLFHRCZI7s9+Ax+Rre8+cgrIjugw0yb15SVrpPUZZlKGKIa8jyPbLYOsgLbr/fT+k1Y2RYME5kT8FWHlF2l86hKfsEsjJD6g5kiTjsWWSWkm1+PCbOByS/HJ33n0s5luthsK5fih6JcorPIAvGI1UCneVozxItHr83vkGMPFsT/DQgS0yYbTCD6XG8jP2vz4meQyMSvjAroWxnFkHwlKFzyxf6Js58OKk3QWml/mo520GPLO9QZECHktzHkgO/BODJVOlNsKXpgMi6Kt8G32JC4efFWdMRsHEtRXYTpMVgyH6nkq3agqSGffpK47ZLgTUa0d3lY/DjcTDKtrxZBeSQEUj7v9461p3uGI2DwZANgjJJ0CDKZwl/uvHaZwH7aHs/FLLeU3E9cr4EtCtphmNQSOq5Nj0PAA19MaTo+UArlMEA+uGQoocVMn05RcLfyXvcBRRWKV7Ee6T6cuO9v7EXPb4hygFAZtl1hpM+D5O+VBwJ5et80M/BIdSDEpLjFOoBPBX9lV/xVAi0LJSEmDFypjHVH+iC8yagY22VzJqmSYokSWYF2yTPHDwXRRbIRZOE/2smCT/QWFvxhaSVVomHUcLXDkdtnSQr780+HnBRZJm0xbYu7jDvSR30OcNfCOqhhYtnWkMXH/noztHdL4osfKxF5ZBHy7O8rQJDXyqaeM3+U/LanSQSO2XEBoC42jKGw3oWpt3aTaMocPK0ye4ngO95u2TjuUAgUi3vXnSwuCxlEXZKnshqXl5pRlnwxRYukN1SMUHfO0r1+iWvvyw35tXb1CwZpE1zUjkje2bZ3vsAZNtZgp7EOkXPdHFFyiKm1dRsbrnSsQCOB0D2233jsylSJ06QvSxlEeEoQkMuzZhVmUEoW5KRmU61vDZlfdC0ptkmgpKTr4dBVoOuaHRwXcoiONtUycTrdVEZDbJnWXSn2llD4eqqlIWzfDKf+fz3KPXceADKyiXT1VE+vS5lIWknjWYGouJW20GQbSlFn3CqFtfes9rSuGZrgPKtzMQgDGpZOuyWSUvX5sZKiXGI5qeswSrjhhA9T+iVznSV8tpyFn3meFDOG8ug2neIZZwpw5Mp6RTZS8tZZYtQZaXwToPxMHtWy7qlSJ2KngtzY1g9Ybz1xy2Mq0FET6mYDyuEJRd315WzPKgYt4oyKaYVDYMsJS2iLbSMXhoCF7ZnWV1MApSCRtOa7DCGQFQicZva6sp7Fh7zpmAN2S1q9PMdghvfTr2FzLjq62pQXjcOGeNFjRu0Q1A2pUg6Oc3p2rpxZ/VolrVo5TSeDLNn2Wpua2WNuLY9a2H1LEI4aBbVEMv4dsn62TImHLNybauHZBNOK2UdtbkYxhCQ2K+GtePZSx/UW8ie7xr6Qx+UTW5DaDeM8TCip2WZgx5R2WoyYv3iOF8Fmf2vIXu2yw+85w/krKLJPQjMDITUIJSdTitprXIpjpwwzxoAIGvpNIqXCH1uAgTOMOyaWB1u/IrVo1TBGxa48g2GkLPfbjIEkrIljpwwyG84Os/XCDs9CUYnSAb/47Y//kJMNPUKZZ8P6kQPr+Gc76yyQdwyrbDGmTXjKUYnJTPyFcpOPuLNfWUZv1IjICYh71ec/WnSodwyFG1x2hk9rker5322Vuunk5yKu3Made36da02pzkV65ejVqPHfJGjdX42kFtmiTWMw1Np9u2VHIdTyoYfu9fvKcu8f/YNZ2ZZODsHoeySornnS7N6zRgnO8Ldlaf5xv6hWc5Su+pJseoaoqss71e3NC2JLms43Q9C56o3uHG86lfTasrsf9Yw15Cibqwcwkl+W+oUedpwEqzo0AOMjb63kd29V/ulIA+HKiIN/PgmGCTeRFYfZDvuVktjdTHmew6C7HqLfEzvEBkRTunz95XIUP8dslYLp/tHNlmHraQXzf+Mkr5l4lvIOuqP+2OFWM5Cq3U9RqcgMwSyIxayEc0m/IgjrfpTRFCJIX6nG2tmJD1iIrPUd/jPjDlODrDIPH0HWdjqXcwZwhs9aycNGu/RfBhDgCeWcfXhj13/IX+T95axnwkrd43rNaJSPgdbCr0vxD0Meg9ZtAzxBW+MM5t4k8LgeOZ0oFiPpMkEyYr+VMGuuAIlGfbtZczP5cup1SGTCeUaHllAh630bQ+7yo23kZV9ZbYvXW2qauzTo9J4EKun5IXDa1hru1kdUnWEFvb9ZWwFTh7ty50U9Oi+gO+oWl36QXyltw0BFO9oKWyXdTUpxyjdkWU0jG5c9rjS1qwJx3X7h/eNkt+mrMLZisj2s3aHrO22QFdW1v1xN4jVzjeR5SXlVUUy6Bs4CfyWKPOBIgLTZAY54+YKJx3vDvTFcSlvU5Y3qMMxe36te7yOyIlkqu6FMP2gdykrfKdavh48Fb5jYlqRMENQ9tsNFHtBmwjlRUoldffAWi/fNt5pyQYDNBEx7niwpPx2p/OVsi9nT1U3iFr3NmXzAlE7HmiXPDts9Vg2OcmYgexZdJO1KVp8j66bQKJg4jFvymAARcNYPVYYm0bqlcj7hd0yrMYUNZUZZFFWVgPJWZlmvpD82uEPSUWY5mi0l5c0lOhJTWaZ7185/IEM+sljxtzC5KUy4TD27IjVWsZymV83/AEeX6wQ1kqg6AxD2dJA06Nx4pdx715CsPS3hgByC3ezo3Q3UQKHZh+PF2ib947oOeQn8ssmZP0rXqLme5A8qKcMbWTlgpn+CCd5U6f04dZvU9YDNJA+bxSZj532BW9crxwfDXrH6mHlEr0guobaTS1VtESDl3gzUB6Upug277JS3ZGr4veUdbs/Qi736j/KE5+1CPF50u8t4/1VnGBuHJWsqYh4OpC6qKlq4UlUIxzPOwW0/H/yjqdi4kdNF9O2c0rIOKt6VcI0WnWP3+wHvaMuRi0P8DDhd+OQ+TCb1PV0MB9U3PqOCm7EUiiLe6jyd3Tj/ai8WwnSmKzv26lC3b+K9oPesXpsvhuVsYI9mbY41i9q3TDItlRNFYrpp+XqyJUqui4Lv3XL9C/3zedRWfHc1+rrHN5EVhzuaXDOs1c9W/7jMOpi1KJZk2xreeVgNCjb8lxFLZT1IZD9drvwtsu0urYGBbtpHApPV1ailkNQdovT4fUyV1fXjXtu3IJ/yEUyCDeG02iawJdyXWS9nA3j1ruGpsMEo0veJYsY3i6HnIoOMeGrEqBb8DPJZ/dEv/feFPTtX7oLvdYPS+wG+as+Q/aodcPhYry2mqb1hRFtLgeSs5TWsCANc+O9tigRB4f2A2SffSdIfAMpngG4nXYalNRypy7ufXBC7Qe9ED0ItvThDxQla7i7tA9G83w7qUyqh0F2ixghK2xuCQ1K+ZpsfzxM7ov0xjdxVMXRHhyieCLznlPe7JHu8dpXP+musxHhdHac86uMiAWrGcEii44g3z76QTZTtjsMOOPJakL+ZSN0NRvEnm0XFRkpzVLRyiiV+IN4jdVmhtOdUMD8socb/LuZ1YxLZurYX0jaeL7dph7GO+fz2Fn4+zM9iZQ/qf21Hm55aFhFZYyjhgVtUaMqcIP2W4PkQd3UODLFpD4rVelO6UPfJYcWVCrLLGP+DJRAsz1P/d3RZdJoZ5zxYKlvfQcdGWcdwDZg9Vu/gM5wYGuJFwja0iKQAB9UtmWjQqlB7Fk2BIRhXBWQlX1LRWSI+paDaCjpngdvYMwJ9F6Uer94lV+6QogdU/I/vXEHKwherhelYGqXqoCLCN/LsSuIsNuMp47CciBuzHRVO9Gzv7ygnS749g2PFcM3R4mjS7368Q4Y26KyW98wsF4MInpaVqBSNu14w5y4ZS4LWMbVNkMHm3Agq6cklzJBHU0mJ+VpFwXVRQTQs6IeazuMISBRwKQZ15N0vsuCRKxnie5tSSnNIG6Z202JsDlNm1cKIi4LPooH/0EDr9sge3YlqKOrlMf2LO1fH/e8tc+L0A/2rHrfnn0xiMS+bfCRPduJHlmP2TSxtB2oIMLRbMbSkOCpiJOaIUnqWd27Wag2fYOFZN8WvfKjMLAPxWZZ3Psn9GTnjtoNShK9G5R1TQ61ip3rsDX7K1U86UUtqjH0MVkOYvW0zOqLscahaows5RPAbDaZVN0jWh0ac0C2m4Fw0kPT+aBU5PJev7DJDtl6P8jsBsXdIK1zk3XIZk0/aFZ5blzzrrKaltEw3FhRUiiEF6MVM2X9UnJKp/oelv7IFHf8/X3jQHgXe1eqUog+H0A+G9R/YtQh/3E/gO2jIh3ze6VZAA3CoFoaj1F7TdV0JHGuT+833jeHhYxXPbL6uUvY7DIKoEXv/Mby2G9MftDOuSx2oX2zt694Ik3nN5aHgohlLPUgyE6Z+eFpoi1ClvQsIuCRPeQemJc3lwfuozQdIgJvDuo7I8vDSVl0OL+ArUqUp2lXwroYxBC4L/AwMku1uq7o6SICLHqWMRsWNEhEAMVaRo9LZpEvqz8uC1JYMQu1LCPNFm4+UPgDEbwaQuW6lO0K/Lu8dpFtB9mzSzYl57zP2IS8tgZFqqhTpqujaDlIERMKItII5qVt7uj4QISj9Jcd0MlnBz/bftDpBfYvxOmlDuiA7Sc3EfQvV9qhCiLmBhZ2ta5G/MR1ny1jddmP0elmvpl7cNSrSThywSfCNH22jIxXm27Qut1ly5TwgCDHre2VCgr7QZvNXdTPal7A+2bIaRb4OrkF847mNFAZeFlGrLIguEUr38y0e3q904LVkZqxizhDenpfg9T74ftRYtd5H7lqILTsr3Dch1mI3Te7Vs3k20zKprbWuq3lGwySB/Xou/RUrS8W1ocMN9OjrfaKPRSI/nkZDbRKlLrPcNOHDDffNawbZLtBVr8cJKFK9dooeslA0Bu0+W8S38kAcj8dxp7luYy2mqd6dMit9rmL3SPDL9WTxO1PkfBZqMrKXYbb89xFcbiKPGiPh0Ee2d5Vh8bj8KSKrhZPZaVmUSjHxVAFEVWJ6hKflSp7hxvt8Og8Yp0+h8bo3SNiCrwb/ZCV2qfgyr3n3GelyueD+tTVA9vvs1KFD/Ag/JF25UTDVEYvSWAN8wMt7uiQgigl7R55d/wMv9KHg2eQSqx22R/eX9qpi8zarDgeJJ8N6tRF5SPCHlkww46ps7rYFEsclotslkEYVMp09Q0NpvFa6T6nFgbKjrCGsg4PXu7qWBDzLOw69eL4kN5mc/aZhc+r3YndIIWDcP0rsr09q8n1bek6Q8DBLz2e0EBWTzT19WaL3BvvuxoBsXNQaKqoT1WNfX3iAZi3uN2RQ2/XCBwNylxvLFK027OHGgHcs1hgOliPcsMEo78tfUHEooLoOXAouRP8eNHfUkv5wl9+7LvZjWILX7496GT0wS3juxlgiSWIRQySbzznHRkJpiszKNT17Gq2Vu2OiKXrl/TUuJ7Gr9b1eEBdT5/sc1zX4wdFVb27cxH354vEq1U/rIVbJiSfC+WUGahFkvV05a0yerX336HyRtGLYr1jCh4410k9387Ldhh0GCOO6np8vjGLWmGV3Q7TzYA3y6LC+SEn+cYXBu9KLRJfZrF1QwWjQVdj1ZXDH5B+k3WCYJleOj0QsrxfcVJO2Fw7/CFp8h3S3KYuG6RY+HbahL4D7qzxPqgrAvP6ArzDsMkp3DDB6NiXZk0KQ6tniQCXhziaVoR6UmEM1YMwKOi+iDno00yAy8NMERt4zKzDYcIf0MTDMTzCbp05k8lkqTKXmbbSkXXVJnPaycUsU5HORsZlNo5TmZnMbHL+XOdbZzND5UxnJjZrxR+YYhqxbqnncWYzFW515pwbT1Rks3jkMr7cbJypzNp1ZPhy2Vzy/fS20K5imeOTWKpmmLZmrD6FjRenZQ7lLUZAxNAiVEY4NYdeZ5PCQjYtI1gCMVuFPDUt64XC2iXORVGTCRtylraRNtJ4w0KqacVv2GTzCchFIhFO2KAu01Q8t0bINkfxk1v6g8TGtbf25xmx1pyMh0mbX1K2GcPfZlJW+K1isqFCbFkZtvKyLelMyLqBwZKl3hNTtQ754mVOkZAuZbXf6kmBsjKzYVte6mrK1gBwxeWiVMGEnyaOL+fmQvKX8qlmA9G1MQJ3+dJItqWndVf/jRSWjHEdpiBiaVPtS8jg19MqLr05Ok5wjAGSOdh0SwqCxoighIAjAeGCNoSFZ1LW7JSazHw0Yxv5LQEnlKI2l7ABlqhzI0wGD9hEsDl4MjJksVUYbXAwkKRF4luAbI2S2kwWQxVEzEvkASmVOoj1aCl9D5AEx045JHMg7kUg7DbD+LgE/kAFB5ttfbLaDGfFKr2NkOSTt7wHNJUxEr6y1FcaNIWBLbxBaaZgXBFk55XBuESpvxzbr1poO/dB2noBF9UgomflFIzYMoKXJVuyXepoMcmQ69Qlc9QFoV56WVGGRY6MNLmokaKsUu0J3+4riBYAAAJBSURBVAhtHG0rxwuRVwa+hKw5C+2AmHkVTYb2WtsY5fD5lARfjleGszrbwv2vignOTaatw69qiny7YXxQKdyjpiuUikuPF+8fnBq0hQ+JeE2hdHnLVraU0dLHKVkc8rNlLCSMQFU1r0DFb3jH4gpgdTWumqXIRKRiBmvdzP2hJiFuQbTEWYNoRwF21PizxswcZ96xYPBnbi0HCUanCMAtY6akyUtmSUqNQ79FNwa7clJIMK9tZhzIRjiVsESQnPcrBrhioqzRvOORqpWXiL0qbEdro1SzIFM8GSi7Zj7MlwungvF3yxiXc0u2PzTWMNbJNmNrxyVj5mOky3ygFFwpN/DamrDEqcEsUny0lfcr/CQFanaqpYHhzqjABcwSgxXYDD0DZTSbwKdj596lzPvV8yacxmjDpXffNRMwIM1mM29U3q88MG8jsGNmdUhXbRK4pNwGyjHzYeWTDOJhWjewrY14qJVRCT9Ctqq9zN16n4UXwBID+LPN0pf6sN0Az/CWsdNg1DDNthF8q9GUqBvAnAhptOjt3vFh9BT2ZSbIy+XZAufb+tNZi7q7nEHQtlp4FsUifJhsmXW1niXJrE5u8yQpwttJNQuT6qFOwrou1lXSVJP1pCpm4V2S1EkdttNJGNbhUz7B0QYb/lJYPzT+S7cJPtkuar5O8k8eTupquaomYV2tMAq3mPDl0nHFbyePCe7RpP5yDxVfLUnuctziruGvzAZA9m6vlv7wP7+/qbb+Ok/L/fER1fjf4zdfhez/AXw70zWVXlw3AAAAAElFTkSuQmCC"/>
          <p:cNvSpPr>
            <a:spLocks noChangeAspect="1" noChangeArrowheads="1"/>
          </p:cNvSpPr>
          <p:nvPr/>
        </p:nvSpPr>
        <p:spPr bwMode="auto">
          <a:xfrm>
            <a:off x="307975" y="-1325563"/>
            <a:ext cx="340995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8" name="Rectangle 6"/>
          <p:cNvSpPr txBox="1">
            <a:spLocks noChangeArrowheads="1"/>
          </p:cNvSpPr>
          <p:nvPr/>
        </p:nvSpPr>
        <p:spPr bwMode="auto">
          <a:xfrm>
            <a:off x="3105515" y="1432409"/>
            <a:ext cx="3169733" cy="994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150000"/>
              </a:lnSpc>
            </a:pPr>
            <a:r>
              <a:rPr lang="it-IT" sz="3000" dirty="0" err="1" smtClean="0">
                <a:latin typeface="Arial" pitchFamily="34" charset="0"/>
              </a:rPr>
              <a:t>E</a:t>
            </a:r>
            <a:r>
              <a:rPr lang="it-IT" sz="3000" baseline="-25000" dirty="0" err="1" smtClean="0">
                <a:latin typeface="Arial" pitchFamily="34" charset="0"/>
              </a:rPr>
              <a:t>r</a:t>
            </a:r>
            <a:r>
              <a:rPr lang="it-IT" sz="3000" dirty="0" smtClean="0">
                <a:latin typeface="Arial" pitchFamily="34" charset="0"/>
              </a:rPr>
              <a:t> </a:t>
            </a:r>
            <a:r>
              <a:rPr lang="it-IT" sz="3000" dirty="0" smtClean="0">
                <a:effectLst/>
                <a:latin typeface="Arial" pitchFamily="34" charset="0"/>
              </a:rPr>
              <a:t>= </a:t>
            </a:r>
            <a:r>
              <a:rPr lang="el-GR" sz="3000" dirty="0">
                <a:latin typeface="Arial" pitchFamily="34" charset="0"/>
              </a:rPr>
              <a:t>Δ</a:t>
            </a:r>
            <a:r>
              <a:rPr lang="it-IT" sz="3000" dirty="0">
                <a:latin typeface="Arial" pitchFamily="34" charset="0"/>
              </a:rPr>
              <a:t>G</a:t>
            </a:r>
            <a:r>
              <a:rPr lang="it-IT" sz="3000" baseline="-25000" dirty="0">
                <a:latin typeface="Arial" pitchFamily="34" charset="0"/>
              </a:rPr>
              <a:t>r</a:t>
            </a:r>
            <a:r>
              <a:rPr lang="it-IT" sz="3000" dirty="0">
                <a:latin typeface="Arial" pitchFamily="34" charset="0"/>
              </a:rPr>
              <a:t> </a:t>
            </a:r>
            <a:r>
              <a:rPr lang="it-IT" sz="3000" dirty="0" smtClean="0">
                <a:latin typeface="Arial" pitchFamily="34" charset="0"/>
              </a:rPr>
              <a:t>/ ( n </a:t>
            </a:r>
            <a:r>
              <a:rPr lang="it-IT" sz="3000" dirty="0" smtClean="0">
                <a:effectLst/>
                <a:latin typeface="Arial" pitchFamily="34" charset="0"/>
              </a:rPr>
              <a:t>F ) </a:t>
            </a:r>
          </a:p>
        </p:txBody>
      </p:sp>
      <p:sp>
        <p:nvSpPr>
          <p:cNvPr id="19" name="Rectangle 6"/>
          <p:cNvSpPr txBox="1">
            <a:spLocks noChangeArrowheads="1"/>
          </p:cNvSpPr>
          <p:nvPr/>
        </p:nvSpPr>
        <p:spPr bwMode="auto">
          <a:xfrm>
            <a:off x="1403648" y="4509120"/>
            <a:ext cx="6410093" cy="889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150000"/>
              </a:lnSpc>
            </a:pPr>
            <a:r>
              <a:rPr lang="en-US" sz="3000" dirty="0" smtClean="0">
                <a:latin typeface="Arial" pitchFamily="34" charset="0"/>
              </a:rPr>
              <a:t>In standard conditions: E</a:t>
            </a:r>
            <a:r>
              <a:rPr lang="en-US" sz="3000" baseline="-25000" dirty="0" smtClean="0">
                <a:latin typeface="Arial" pitchFamily="34" charset="0"/>
              </a:rPr>
              <a:t>0</a:t>
            </a:r>
            <a:r>
              <a:rPr lang="en-US" sz="3000" dirty="0" smtClean="0">
                <a:latin typeface="Arial" pitchFamily="34" charset="0"/>
              </a:rPr>
              <a:t> =</a:t>
            </a:r>
            <a:r>
              <a:rPr lang="en-US" sz="3000" dirty="0" smtClean="0">
                <a:effectLst/>
                <a:latin typeface="Arial" pitchFamily="34" charset="0"/>
              </a:rPr>
              <a:t> 1.185 V </a:t>
            </a:r>
            <a:endParaRPr lang="en-US" sz="3000" baseline="30000" dirty="0">
              <a:effectLst/>
              <a:latin typeface="Arial" pitchFamily="34" charset="0"/>
            </a:endParaRPr>
          </a:p>
        </p:txBody>
      </p:sp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1619672" y="2839877"/>
            <a:ext cx="5688632" cy="72008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ctr">
              <a:lnSpc>
                <a:spcPct val="150000"/>
              </a:lnSpc>
            </a:pPr>
            <a:r>
              <a:rPr lang="en-GB" sz="3000" b="1" dirty="0">
                <a:effectLst/>
                <a:latin typeface="Arial" pitchFamily="34" charset="0"/>
              </a:rPr>
              <a:t>H</a:t>
            </a:r>
            <a:r>
              <a:rPr lang="en-GB" sz="3000" b="1" baseline="-25000" dirty="0">
                <a:effectLst/>
                <a:latin typeface="Arial" pitchFamily="34" charset="0"/>
              </a:rPr>
              <a:t>2</a:t>
            </a:r>
            <a:r>
              <a:rPr lang="en-GB" sz="3000" b="1" dirty="0">
                <a:effectLst/>
                <a:latin typeface="Arial" pitchFamily="34" charset="0"/>
              </a:rPr>
              <a:t> + ½ O</a:t>
            </a:r>
            <a:r>
              <a:rPr lang="en-GB" sz="3000" b="1" baseline="-25000" dirty="0">
                <a:effectLst/>
                <a:latin typeface="Arial" pitchFamily="34" charset="0"/>
              </a:rPr>
              <a:t>2</a:t>
            </a:r>
            <a:r>
              <a:rPr lang="en-GB" sz="3000" b="1" dirty="0">
                <a:effectLst/>
                <a:latin typeface="Arial" pitchFamily="34" charset="0"/>
              </a:rPr>
              <a:t> </a:t>
            </a:r>
            <a:r>
              <a:rPr lang="en-GB" sz="3000" b="1" dirty="0">
                <a:effectLst/>
                <a:latin typeface="Arial" pitchFamily="34" charset="0"/>
                <a:sym typeface="Wingdings" pitchFamily="2" charset="2"/>
              </a:rPr>
              <a:t> H</a:t>
            </a:r>
            <a:r>
              <a:rPr lang="en-GB" sz="3000" b="1" baseline="-25000" dirty="0">
                <a:effectLst/>
                <a:latin typeface="Arial" pitchFamily="34" charset="0"/>
                <a:sym typeface="Wingdings" pitchFamily="2" charset="2"/>
              </a:rPr>
              <a:t>2</a:t>
            </a:r>
            <a:r>
              <a:rPr lang="en-GB" sz="3000" b="1" dirty="0">
                <a:effectLst/>
                <a:latin typeface="Arial" pitchFamily="34" charset="0"/>
                <a:sym typeface="Wingdings" pitchFamily="2" charset="2"/>
              </a:rPr>
              <a:t>O + </a:t>
            </a:r>
            <a:r>
              <a:rPr lang="en-GB" sz="3000" b="1" dirty="0" smtClean="0">
                <a:effectLst/>
                <a:latin typeface="Arial" pitchFamily="34" charset="0"/>
                <a:sym typeface="Wingdings" pitchFamily="2" charset="2"/>
              </a:rPr>
              <a:t>Energy </a:t>
            </a:r>
            <a:endParaRPr lang="en-GB" sz="3000" b="1" baseline="30000" dirty="0"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031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Rettangolo 10"/>
          <p:cNvSpPr/>
          <p:nvPr/>
        </p:nvSpPr>
        <p:spPr>
          <a:xfrm>
            <a:off x="1264293" y="84219"/>
            <a:ext cx="7152294" cy="7920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Standard reaction potential in a fuel cell</a:t>
            </a:r>
            <a:endParaRPr lang="en-US" sz="3200" b="1" dirty="0"/>
          </a:p>
        </p:txBody>
      </p:sp>
      <p:sp>
        <p:nvSpPr>
          <p:cNvPr id="16" name="AutoShape 8" descr="data:image/png;base64,iVBORw0KGgoAAAANSUhEUgAAAOwAAADWCAMAAADl7J7tAAAAkFBMVEX////+/v4AAAD9/f36+vr39/fw8PD19fVpaWnNzc3k5OTd3d3ExMTv7++pqakvLy+8vLyKiopQUFDo6OihoaHb29taWlq2traTk5PS0tK6urrKysp8fHywsLCkpKSbm5uPj49kZGRubm57e3uEhIQyMjJMTExYWFg7OztEREQkJCQTExNOTk4YGBggICAMDAzUHdNWAAAgAElEQVR4nO1dCV/bONMfWVd8KMQ4xnYcx7mg0G673//bvfOXnQMCtAGcdH/PO9uFhCi2RyPNPSOi80ApioPrwplP/AlQWsVBEV4N6uRJXQ5bEvEF5/YVWJO81K20YMpecm6fgxU0uhyyhD2rSFwJSF8c2cvd7QSA7MWAJ/eqyMpLIkv/S8gK+T+E7P8UZekNymopjt4JxeOUFM143FAtSQqpJAO5GD8JXJUBf+PX/eXUc4mm+P2pjLs+ZZU0Sh0jq4TWUip9m+c5rUgZTVKTVaZqGAF+o6SVWkEhy0jK/iJS26NrGG2VPcH2L6Cs0vLZcxmyjI0Sc0YLTxdNYy2aqaZ0ldAsmYl4mkhZjKespExK031J0HMJqqxRJ3f6CyjrpBaR2YOzkeRVKPWv1VSxfrd5mH1344f5P+GkjfWPm4y+zx6/0d3mbqxmD4u1v4jOjMsO1zARk/rZcvHwF3BjrWarF6YJ4yrMmqwVK/q2aO6ybcbbuioMI+81gzX/MHNql+OJv0b90rpJx1b8bZTF6ovv739V2RFEQFaJDQas6C6OQl3m0plwQZL3sLoj+saPbbcURdmdv47No/j4Em4UfJ96XndM3t8gK/r/+Yegk2VxNq4vKeuEkaugNSeck/mO/d62U0Z2+lB+d+HPcVBnyzJf8Ya+HY02+o6yDbXb6dOrd1KUp0HLzE0cX/l9ZMHimFdq7AD+KT5rsbygrGOOuQ4qtoXsy5HMoZhsuayUzCPLkxRlQrhIR8KSjSJNOamMMv7zqzeKnKJxMJVO/zllwSk0s3oFPC1ln1QIXlKW5UcRVCRPUMVzaRa2mv9ZJpPlR2ALTfPky+6pGGUFcG8tNxZYDdPWPr/ou8uYr6ogBvmqRmqtz8bvObygLE9j8MDPI9zLWRTSioy5dMZYMlbSWEbcsPyFCDbS8vIEEQR/8vpzG16Vovxpn0nf3yBbYVLtOmUZrbNIfzFlmURPIJw5sTKhODDhmbK8e1ie8jQz2k4oA62Jd5XgdW54Yb+xsZiZ8zWrH+05DGrdCL7Z3ZanP/8RnjLzM+GEG6+X5FW+VxajJNr9uWORHbPcvxbiMOAVkOBS921PH4W9ouCp4JeOubQQvRjWml+5nGdWrDdQ1e5S/u70O8+tdBlBgNmPoX0iZ7+lH7rOn4GRTbpH1vqZ6VQQxowR6BYFSwJJm5+s1dDoMdMeWWLmho+n97zEtP0gXz6h7N2QyEqqN7IXnIubnz9+/vwZ4OePn79ibBQ/iCUNDwy2xLs/CJkP4pFcUFltsmANMfTquvuj218W2cegk0yKgvm4WRTFU1OMx8U0yKG3dB/x5ldUBlDEg4QZGx5JByy7RBmYjE0OOlWy/wguS1lS8yDrKRtMvGHYLWMVxNjC/rWtoK7FP7ZayAUW77ctUf5vrNw4KJjuKp/IDyF7qhsPjKztKcvIzsD7WSGTkFdBvLehYxbGTNTtLzY/ZgHPSF0R3ZSsSz08MuoqCUbdWj4bLk3ZbL5TRJmyHTdmPkxAlnpkVcHYUkZPgd++/RdZ4BW81qVNglSw0FfnU/fClFUUlztGCmStFmsvsoCs6JGVtAgWjGUVMF8qttvNfL7dbmui7ytpdRhsmKlrxxrM2be/MDc2aq85A9mMJcrK0nNkmSWxWsk6jMpHwT+rO7av09Xq/mfFug6vYRa6Du6f85G9/J41OwXXL2NiQzek58uYyW2ZtsRaejBx/hkZqiYYhWQDxIZYIV1Xr3i0fgeXpaztdAkPQFYeISt3Fqtkyqlxa1JGWArpp4B3qZo8BAm1rG3ZrAlWlTzbLLg0ZY/A71mTPBamR5bNCf+BZDQ0LW/ukyPVgTVvq2/ZIGMU3U2AhzyfHV+YGx9Bx6A01PB+z3r3rITWmId3wYqOSQeDVtGcl8FkHawU68/mfGSvS1lmWE51yOb7D+xkfRNsmIbPWBDby2xL3j4prHs2cs0HFIsrU5Zpqzo5ewTr9Zopmbljw5hVRN5ymv5tsM696+58U/66yLKlzzqhR7atJmHtMw9YXyLvdD9Wkngfe1fs7EZ7JhevVvmbl34DrsugOgYkPLLRH3xFWZ39cnISMvU3m/rsW16VssfIHpSKd4Bp3W5ZXCUhfYAb/z2U/RNkBZvt6UPnDZF/vVJxDB9AVjODjlfCOzXEaSzlt/CfoqyCoPp3gVdE/zXR8xxZ+oM9y8T5Mc7uVqMV/zv7lv8pykLa0o/iw1GQ/xZl2Ygw3jXzn3DLHMFHKMsKZHlLCC596JZ/E2V/z141y9l/1Ld/4g+5Uv8mygIVGLVsu0ofnzzFSFF2N6X2MVg1zfkK1N9D2dpkxlhrHQx8p2DuqZPFqlQVaEEuz3/++H42tn8PZfewmjbjTLAtpF/JraEft8ySDT6Jq7Nv+ddQNsniLIqqPIvqH9+f7ieOtDkJfrrmkW4bNoAyifTdM+FvoGxnvFcKIVAEeNlOTebB/dhlJ+i0wYLGTz8XyqcdnH3Lr6Oszx8+A4IZfmbOdcZ7hURveCeU4lUqzVMwV6BFl5fs0+hoEbS8iO1TsHbwmp/9iC/TDOhu+QEXAH1AVWXlAD+PXan9M2jGtp5VwTpR2mmlNVLO+NM2WNIMo6oN2/qft3qkWi8/FuAWevMwOgPWwe0aP3/skd07yVnw1MGc3DaYaZ8DiZRBm3+/X0jxa8wrgET5q/7AU75MM9D0wXigotX2rC8ECe4+D56yF8hKI6pgBYdqe/N9mvLOZUJP74JvjhWnZTAlJrcQ6gMm3kvKAj6mntAq5Un/U5DMoCQzVMRbX+jGgsJgw/u3Ckgl9483v74/rb89trmatMrQlHmUNs7q81XGl9xYIID4wVSysygrBBR6ZkfOZ2Uc71nGcs1ShjYb/6dkMfZOGCsXQcRETvmLmU8XOvsJvzC5+iw+LrtgtJ9XJ7T2y7ijVRRsrNVWBbWm5Cfz4yzT9K2V2gZIFbKLYGrVR7L7vjJt/kyhFSQ70mD3BfmeVq5FbnJ081QpGQa8NR7mRE3Jtk7J2LI6WUw/+ITXoiypYFFVMSCv8rxGRKBP+GE7wAmaBYZ3ZfAEzpeS0UFuFd0H2Sd46BUpu3meoRvuJTXEqhYse7SmoGKVETkVJuB9qsZBiw/VW5llv4GrUVZTprVPdmS1QdkMKTLdnlVIFEwfELmKR1ZrcZdqUu09sRAq78ln8P/HKGt8wlsH/vc+MxGJn7IKEVofrZEaCjavm++YmjhBCsnLYos/hatR9o9g3SJQyXvWyeLGRZ990Ovt2T+BlWR7np7m4MEP+Rv5rn8OfzdljfWp1chktp/ONv7LKSuYM7PZCgmsjBEfy2t7dr2/GFkkq/tMbgjWV1xSZ8IV5ewV4K+m7FfD/xKy/7+MPwiXRxZMGrUoWsJrALWT3s2OuixlfZnM5+XlDpwzCBzAny60Y1ycejfT4rKUlTzzH0x5fw3Wm3lQFGuUULBmrTP1vvF34T2rfMnT19yOMHf5mMLIqgxIKl898/dQ1iJ0/ulqyT0oKmOn1urhx62RkxUSdt/TPL6yT8WfMKi8KZqvuZuHZU5Oz+Uo2lb0rarWKGo+GSQ0SeFzATXlfW8ZOBbPRRuh1L5g3Jff+LL3d2xN828R3hSgLXoGSGRi+hhHn7l3rpUalcyW3FxvaRH7MhL1CkdQvsAAHyjSO8oiNfBc5qGgp/dfh9kpIA3e4bZuyZRIVD4uKSuaRa6TppkpmixmlIzHZ1vk88w4ozZmTtOEbpv40ZA58Z1LKaQzlk0KbXQVdKWgbE6dn0ilrTS9c0XcbaUFvF4/6yFLUQEQ/RvO5/RQjxsaJdWKkiB/HN+tY3eupp+m83UhJ6KgSWbtdh7aV+IE4IjTk5ZbjfiDfJUXoJ4nz3q4eXu422IlxFMhV7zssh8oO7wNZ+ttWa1qrc42zjE7GoWIjFLGO1LL02R6VIaOb7wnM4rj0Ds0syCR6txgAIKpQRnh+1UURbhUVN6/Pd4FMVXjqCV7J1ZU/atGQv6qFjWZ8Vpoc+5Ugzaqq2HsEpCxM5vMlzXTTsbBIB7fgCepgygIwr4o9CxQFPS5DZ4D8L/xCWUVCkbh/lcU/7pbVfpxdV9QsGbM5zf8Kvq5vg1HQn+NULr/lWmkZpgdY2ac+Zmexyb5oc/HlecW0Tj/EpyAr3CKLJqzWFT0WElVjB55udG0ymKr1lnFi6OKtUzolSX4IQiDDbiQzHops0P2GLlPIouQuQ/enCArBTihosiX2PkSCHDsFRbCqiM4PjbiA+HlV0DLIthkzJZ3SRcDIAsRZOk1yrIoZgxdHjx2REZ8Q0mZY3pikFP4Wnlm7F+i3SBsvw4mtFMAhqAsszxUc7+CrE+SmAXz0nV+QjbIfNMJh5z/DBYLogEsIj8WGD55JOC4RBS3L/baI3tUwv4pZPHFVVeis0O2S1bz/n2V/bwpscQlIs9Sef3NazuQ0Eh4Eq/pPp+BdcBKlZIOLPoFZbGHPoOs16NWJI72LBOQlyirGZoSvvM7msYgoO2/P3NnURu058bFajQarVqYR59Alr89Xa1v1igP3SHLFHRCZI7s9+Ax+Rre8+cgrIjugw0yb15SVrpPUZZlKGKIa8jyPbLYOsgLbr/fT+k1Y2RYME5kT8FWHlF2l86hKfsEsjJD6g5kiTjsWWSWkm1+PCbOByS/HJ33n0s5luthsK5fih6JcorPIAvGI1UCneVozxItHr83vkGMPFsT/DQgS0yYbTCD6XG8jP2vz4meQyMSvjAroWxnFkHwlKFzyxf6Js58OKk3QWml/mo520GPLO9QZECHktzHkgO/BODJVOlNsKXpgMi6Kt8G32JC4efFWdMRsHEtRXYTpMVgyH6nkq3agqSGffpK47ZLgTUa0d3lY/DjcTDKtrxZBeSQEUj7v9461p3uGI2DwZANgjJJ0CDKZwl/uvHaZwH7aHs/FLLeU3E9cr4EtCtphmNQSOq5Nj0PAA19MaTo+UArlMEA+uGQoocVMn05RcLfyXvcBRRWKV7Ee6T6cuO9v7EXPb4hygFAZtl1hpM+D5O+VBwJ5et80M/BIdSDEpLjFOoBPBX9lV/xVAi0LJSEmDFypjHVH+iC8yagY22VzJqmSYokSWYF2yTPHDwXRRbIRZOE/2smCT/QWFvxhaSVVomHUcLXDkdtnSQr780+HnBRZJm0xbYu7jDvSR30OcNfCOqhhYtnWkMXH/noztHdL4osfKxF5ZBHy7O8rQJDXyqaeM3+U/LanSQSO2XEBoC42jKGw3oWpt3aTaMocPK0ye4ngO95u2TjuUAgUi3vXnSwuCxlEXZKnshqXl5pRlnwxRYukN1SMUHfO0r1+iWvvyw35tXb1CwZpE1zUjkje2bZ3vsAZNtZgp7EOkXPdHFFyiKm1dRsbrnSsQCOB0D2233jsylSJ06QvSxlEeEoQkMuzZhVmUEoW5KRmU61vDZlfdC0ptkmgpKTr4dBVoOuaHRwXcoiONtUycTrdVEZDbJnWXSn2llD4eqqlIWzfDKf+fz3KPXceADKyiXT1VE+vS5lIWknjWYGouJW20GQbSlFn3CqFtfes9rSuGZrgPKtzMQgDGpZOuyWSUvX5sZKiXGI5qeswSrjhhA9T+iVznSV8tpyFn3meFDOG8ug2neIZZwpw5Mp6RTZS8tZZYtQZaXwToPxMHtWy7qlSJ2KngtzY1g9Ybz1xy2Mq0FET6mYDyuEJRd315WzPKgYt4oyKaYVDYMsJS2iLbSMXhoCF7ZnWV1MApSCRtOa7DCGQFQicZva6sp7Fh7zpmAN2S1q9PMdghvfTr2FzLjq62pQXjcOGeNFjRu0Q1A2pUg6Oc3p2rpxZ/VolrVo5TSeDLNn2Wpua2WNuLY9a2H1LEI4aBbVEMv4dsn62TImHLNybauHZBNOK2UdtbkYxhCQ2K+GtePZSx/UW8ie7xr6Qx+UTW5DaDeM8TCip2WZgx5R2WoyYv3iOF8Fmf2vIXu2yw+85w/krKLJPQjMDITUIJSdTitprXIpjpwwzxoAIGvpNIqXCH1uAgTOMOyaWB1u/IrVo1TBGxa48g2GkLPfbjIEkrIljpwwyG84Os/XCDs9CUYnSAb/47Y//kJMNPUKZZ8P6kQPr+Gc76yyQdwyrbDGmTXjKUYnJTPyFcpOPuLNfWUZv1IjICYh71ec/WnSodwyFG1x2hk9rker5322Vuunk5yKu3Made36da02pzkV65ejVqPHfJGjdX42kFtmiTWMw1Np9u2VHIdTyoYfu9fvKcu8f/YNZ2ZZODsHoeySornnS7N6zRgnO8Ldlaf5xv6hWc5Su+pJseoaoqss71e3NC2JLms43Q9C56o3uHG86lfTasrsf9Yw15Cibqwcwkl+W+oUedpwEqzo0AOMjb63kd29V/ulIA+HKiIN/PgmGCTeRFYfZDvuVktjdTHmew6C7HqLfEzvEBkRTunz95XIUP8dslYLp/tHNlmHraQXzf+Mkr5l4lvIOuqP+2OFWM5Cq3U9RqcgMwSyIxayEc0m/IgjrfpTRFCJIX6nG2tmJD1iIrPUd/jPjDlODrDIPH0HWdjqXcwZwhs9aycNGu/RfBhDgCeWcfXhj13/IX+T95axnwkrd43rNaJSPgdbCr0vxD0Meg9ZtAzxBW+MM5t4k8LgeOZ0oFiPpMkEyYr+VMGuuAIlGfbtZczP5cup1SGTCeUaHllAh630bQ+7yo23kZV9ZbYvXW2qauzTo9J4EKun5IXDa1hru1kdUnWEFvb9ZWwFTh7ty50U9Oi+gO+oWl36QXyltw0BFO9oKWyXdTUpxyjdkWU0jG5c9rjS1qwJx3X7h/eNkt+mrMLZisj2s3aHrO22QFdW1v1xN4jVzjeR5SXlVUUy6Bs4CfyWKPOBIgLTZAY54+YKJx3vDvTFcSlvU5Y3qMMxe36te7yOyIlkqu6FMP2gdykrfKdavh48Fb5jYlqRMENQ9tsNFHtBmwjlRUoldffAWi/fNt5pyQYDNBEx7niwpPx2p/OVsi9nT1U3iFr3NmXzAlE7HmiXPDts9Vg2OcmYgexZdJO1KVp8j66bQKJg4jFvymAARcNYPVYYm0bqlcj7hd0yrMYUNZUZZFFWVgPJWZlmvpD82uEPSUWY5mi0l5c0lOhJTWaZ7185/IEM+sljxtzC5KUy4TD27IjVWsZymV83/AEeX6wQ1kqg6AxD2dJA06Nx4pdx715CsPS3hgByC3ezo3Q3UQKHZh+PF2ib947oOeQn8ssmZP0rXqLme5A8qKcMbWTlgpn+CCd5U6f04dZvU9YDNJA+bxSZj532BW9crxwfDXrH6mHlEr0guobaTS1VtESDl3gzUB6Upug277JS3ZGr4veUdbs/Qi736j/KE5+1CPF50u8t4/1VnGBuHJWsqYh4OpC6qKlq4UlUIxzPOwW0/H/yjqdi4kdNF9O2c0rIOKt6VcI0WnWP3+wHvaMuRi0P8DDhd+OQ+TCb1PV0MB9U3PqOCm7EUiiLe6jyd3Tj/ai8WwnSmKzv26lC3b+K9oPesXpsvhuVsYI9mbY41i9q3TDItlRNFYrpp+XqyJUqui4Lv3XL9C/3zedRWfHc1+rrHN5EVhzuaXDOs1c9W/7jMOpi1KJZk2xreeVgNCjb8lxFLZT1IZD9drvwtsu0urYGBbtpHApPV1ailkNQdovT4fUyV1fXjXtu3IJ/yEUyCDeG02iawJdyXWS9nA3j1ruGpsMEo0veJYsY3i6HnIoOMeGrEqBb8DPJZ/dEv/feFPTtX7oLvdYPS+wG+as+Q/aodcPhYry2mqb1hRFtLgeSs5TWsCANc+O9tigRB4f2A2SffSdIfAMpngG4nXYalNRypy7ufXBC7Qe9ED0ItvThDxQla7i7tA9G83w7qUyqh0F2ixghK2xuCQ1K+ZpsfzxM7ov0xjdxVMXRHhyieCLznlPe7JHu8dpXP+musxHhdHac86uMiAWrGcEii44g3z76QTZTtjsMOOPJakL+ZSN0NRvEnm0XFRkpzVLRyiiV+IN4jdVmhtOdUMD8socb/LuZ1YxLZurYX0jaeL7dph7GO+fz2Fn4+zM9iZQ/qf21Hm55aFhFZYyjhgVtUaMqcIP2W4PkQd3UODLFpD4rVelO6UPfJYcWVCrLLGP+DJRAsz1P/d3RZdJoZ5zxYKlvfQcdGWcdwDZg9Vu/gM5wYGuJFwja0iKQAB9UtmWjQqlB7Fk2BIRhXBWQlX1LRWSI+paDaCjpngdvYMwJ9F6Uer94lV+6QogdU/I/vXEHKwherhelYGqXqoCLCN/LsSuIsNuMp47CciBuzHRVO9Gzv7ygnS749g2PFcM3R4mjS7368Q4Y26KyW98wsF4MInpaVqBSNu14w5y4ZS4LWMbVNkMHm3Agq6cklzJBHU0mJ+VpFwXVRQTQs6IeazuMISBRwKQZ15N0vsuCRKxnie5tSSnNIG6Z202JsDlNm1cKIi4LPooH/0EDr9sge3YlqKOrlMf2LO1fH/e8tc+L0A/2rHrfnn0xiMS+bfCRPduJHlmP2TSxtB2oIMLRbMbSkOCpiJOaIUnqWd27Wag2fYOFZN8WvfKjMLAPxWZZ3Psn9GTnjtoNShK9G5R1TQ61ip3rsDX7K1U86UUtqjH0MVkOYvW0zOqLscahaows5RPAbDaZVN0jWh0ac0C2m4Fw0kPT+aBU5PJev7DJDtl6P8jsBsXdIK1zk3XIZk0/aFZ5blzzrrKaltEw3FhRUiiEF6MVM2X9UnJKp/oelv7IFHf8/X3jQHgXe1eqUog+H0A+G9R/YtQh/3E/gO2jIh3ze6VZAA3CoFoaj1F7TdV0JHGuT+833jeHhYxXPbL6uUvY7DIKoEXv/Mby2G9MftDOuSx2oX2zt694Ik3nN5aHgohlLPUgyE6Z+eFpoi1ClvQsIuCRPeQemJc3lwfuozQdIgJvDuo7I8vDSVl0OL+ArUqUp2lXwroYxBC4L/AwMku1uq7o6SICLHqWMRsWNEhEAMVaRo9LZpEvqz8uC1JYMQu1LCPNFm4+UPgDEbwaQuW6lO0K/Lu8dpFtB9mzSzYl57zP2IS8tgZFqqhTpqujaDlIERMKItII5qVt7uj4QISj9Jcd0MlnBz/bftDpBfYvxOmlDuiA7Sc3EfQvV9qhCiLmBhZ2ta5G/MR1ny1jddmP0elmvpl7cNSrSThywSfCNH22jIxXm27Qut1ly5TwgCDHre2VCgr7QZvNXdTPal7A+2bIaRb4OrkF847mNFAZeFlGrLIguEUr38y0e3q904LVkZqxizhDenpfg9T74ftRYtd5H7lqILTsr3Dch1mI3Te7Vs3k20zKprbWuq3lGwySB/Xou/RUrS8W1ocMN9OjrfaKPRSI/nkZDbRKlLrPcNOHDDffNawbZLtBVr8cJKFK9dooeslA0Bu0+W8S38kAcj8dxp7luYy2mqd6dMit9rmL3SPDL9WTxO1PkfBZqMrKXYbb89xFcbiKPGiPh0Ee2d5Vh8bj8KSKrhZPZaVmUSjHxVAFEVWJ6hKflSp7hxvt8Og8Yp0+h8bo3SNiCrwb/ZCV2qfgyr3n3GelyueD+tTVA9vvs1KFD/Ag/JF25UTDVEYvSWAN8wMt7uiQgigl7R55d/wMv9KHg2eQSqx22R/eX9qpi8zarDgeJJ8N6tRF5SPCHlkww46ps7rYFEsclotslkEYVMp09Q0NpvFa6T6nFgbKjrCGsg4PXu7qWBDzLOw69eL4kN5mc/aZhc+r3YndIIWDcP0rsr09q8n1bek6Q8DBLz2e0EBWTzT19WaL3BvvuxoBsXNQaKqoT1WNfX3iAZi3uN2RQ2/XCBwNylxvLFK027OHGgHcs1hgOliPcsMEo78tfUHEooLoOXAouRP8eNHfUkv5wl9+7LvZjWILX7496GT0wS3juxlgiSWIRQySbzznHRkJpiszKNT17Gq2Vu2OiKXrl/TUuJ7Gr9b1eEBdT5/sc1zX4wdFVb27cxH354vEq1U/rIVbJiSfC+WUGahFkvV05a0yerX336HyRtGLYr1jCh4410k9387Ldhh0GCOO6np8vjGLWmGV3Q7TzYA3y6LC+SEn+cYXBu9KLRJfZrF1QwWjQVdj1ZXDH5B+k3WCYJleOj0QsrxfcVJO2Fw7/CFp8h3S3KYuG6RY+HbahL4D7qzxPqgrAvP6ArzDsMkp3DDB6NiXZk0KQ6tniQCXhziaVoR6UmEM1YMwKOi+iDno00yAy8NMERt4zKzDYcIf0MTDMTzCbp05k8lkqTKXmbbSkXXVJnPaycUsU5HORsZlNo5TmZnMbHL+XOdbZzND5UxnJjZrxR+YYhqxbqnncWYzFW515pwbT1Rks3jkMr7cbJypzNp1ZPhy2Vzy/fS20K5imeOTWKpmmLZmrD6FjRenZQ7lLUZAxNAiVEY4NYdeZ5PCQjYtI1gCMVuFPDUt64XC2iXORVGTCRtylraRNtJ4w0KqacVv2GTzCchFIhFO2KAu01Q8t0bINkfxk1v6g8TGtbf25xmx1pyMh0mbX1K2GcPfZlJW+K1isqFCbFkZtvKyLelMyLqBwZKl3hNTtQ754mVOkZAuZbXf6kmBsjKzYVte6mrK1gBwxeWiVMGEnyaOL+fmQvKX8qlmA9G1MQJ3+dJItqWndVf/jRSWjHEdpiBiaVPtS8jg19MqLr05Ok5wjAGSOdh0SwqCxoighIAjAeGCNoSFZ1LW7JSazHw0Yxv5LQEnlKI2l7ABlqhzI0wGD9hEsDl4MjJksVUYbXAwkKRF4luAbI2S2kwWQxVEzEvkASmVOoj1aCl9D5AEx045JHMg7kUg7DbD+LgE/kAFB5ttfbLaDGfFKr2NkOSTt7wHNJUxEr6y1FcaNIWBLbxBaaZgXBFk55XBuESpvxzbr1poO/dB2noBF9UgomflFIzYMoKXJVuyXepoMcmQ69Qlc9QFoV56WVGGRY6MNLmokaKsUu0J3+4riBYAAAJBSURBVAhtHG0rxwuRVwa+hKw5C+2AmHkVTYb2WtsY5fD5lARfjleGszrbwv2vignOTaatw69qiny7YXxQKdyjpiuUikuPF+8fnBq0hQ+JeE2hdHnLVraU0dLHKVkc8rNlLCSMQFU1r0DFb3jH4gpgdTWumqXIRKRiBmvdzP2hJiFuQbTEWYNoRwF21PizxswcZ96xYPBnbi0HCUanCMAtY6akyUtmSUqNQ79FNwa7clJIMK9tZhzIRjiVsESQnPcrBrhioqzRvOORqpWXiL0qbEdro1SzIFM8GSi7Zj7MlwungvF3yxiXc0u2PzTWMNbJNmNrxyVj5mOky3ygFFwpN/DamrDEqcEsUny0lfcr/CQFanaqpYHhzqjABcwSgxXYDD0DZTSbwKdj596lzPvV8yacxmjDpXffNRMwIM1mM29U3q88MG8jsGNmdUhXbRK4pNwGyjHzYeWTDOJhWjewrY14qJVRCT9Ctqq9zN16n4UXwBID+LPN0pf6sN0Az/CWsdNg1DDNthF8q9GUqBvAnAhptOjt3vFh9BT2ZSbIy+XZAufb+tNZi7q7nEHQtlp4FsUifJhsmXW1niXJrE5u8yQpwttJNQuT6qFOwrou1lXSVJP1pCpm4V2S1EkdttNJGNbhUz7B0QYb/lJYPzT+S7cJPtkuar5O8k8eTupquaomYV2tMAq3mPDl0nHFbyePCe7RpP5yDxVfLUnuctziruGvzAZA9m6vlv7wP7+/qbb+Ok/L/fER1fjf4zdfhez/AXw70zWVXlw3AAAAAElFTkSuQmCC"/>
          <p:cNvSpPr>
            <a:spLocks noChangeAspect="1" noChangeArrowheads="1"/>
          </p:cNvSpPr>
          <p:nvPr/>
        </p:nvSpPr>
        <p:spPr bwMode="auto">
          <a:xfrm>
            <a:off x="155575" y="-1477963"/>
            <a:ext cx="340995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" name="AutoShape 10" descr="data:image/png;base64,iVBORw0KGgoAAAANSUhEUgAAAOwAAADWCAMAAADl7J7tAAAAkFBMVEX////+/v4AAAD9/f36+vr39/fw8PD19fVpaWnNzc3k5OTd3d3ExMTv7++pqakvLy+8vLyKiopQUFDo6OihoaHb29taWlq2traTk5PS0tK6urrKysp8fHywsLCkpKSbm5uPj49kZGRubm57e3uEhIQyMjJMTExYWFg7OztEREQkJCQTExNOTk4YGBggICAMDAzUHdNWAAAgAElEQVR4nO1dCV/bONMfWVd8KMQ4xnYcx7mg0G673//bvfOXnQMCtAGcdH/PO9uFhCi2RyPNPSOi80ApioPrwplP/AlQWsVBEV4N6uRJXQ5bEvEF5/YVWJO81K20YMpecm6fgxU0uhyyhD2rSFwJSF8c2cvd7QSA7MWAJ/eqyMpLIkv/S8gK+T+E7P8UZekNymopjt4JxeOUFM143FAtSQqpJAO5GD8JXJUBf+PX/eXUc4mm+P2pjLs+ZZU0Sh0jq4TWUip9m+c5rUgZTVKTVaZqGAF+o6SVWkEhy0jK/iJS26NrGG2VPcH2L6Cs0vLZcxmyjI0Sc0YLTxdNYy2aqaZ0ldAsmYl4mkhZjKespExK031J0HMJqqxRJ3f6CyjrpBaR2YOzkeRVKPWv1VSxfrd5mH1344f5P+GkjfWPm4y+zx6/0d3mbqxmD4u1v4jOjMsO1zARk/rZcvHwF3BjrWarF6YJ4yrMmqwVK/q2aO6ybcbbuioMI+81gzX/MHNql+OJv0b90rpJx1b8bZTF6ovv739V2RFEQFaJDQas6C6OQl3m0plwQZL3sLoj+saPbbcURdmdv47No/j4Em4UfJ96XndM3t8gK/r/+Yegk2VxNq4vKeuEkaugNSeck/mO/d62U0Z2+lB+d+HPcVBnyzJf8Ya+HY02+o6yDbXb6dOrd1KUp0HLzE0cX/l9ZMHimFdq7AD+KT5rsbygrGOOuQ4qtoXsy5HMoZhsuayUzCPLkxRlQrhIR8KSjSJNOamMMv7zqzeKnKJxMJVO/zllwSk0s3oFPC1ln1QIXlKW5UcRVCRPUMVzaRa2mv9ZJpPlR2ALTfPky+6pGGUFcG8tNxZYDdPWPr/ou8uYr6ogBvmqRmqtz8bvObygLE9j8MDPI9zLWRTSioy5dMZYMlbSWEbcsPyFCDbS8vIEEQR/8vpzG16Vovxpn0nf3yBbYVLtOmUZrbNIfzFlmURPIJw5sTKhODDhmbK8e1ie8jQz2k4oA62Jd5XgdW54Yb+xsZiZ8zWrH+05DGrdCL7Z3ZanP/8RnjLzM+GEG6+X5FW+VxajJNr9uWORHbPcvxbiMOAVkOBS921PH4W9ouCp4JeOubQQvRjWml+5nGdWrDdQ1e5S/u70O8+tdBlBgNmPoX0iZ7+lH7rOn4GRTbpH1vqZ6VQQxowR6BYFSwJJm5+s1dDoMdMeWWLmho+n97zEtP0gXz6h7N2QyEqqN7IXnIubnz9+/vwZ4OePn79ibBQ/iCUNDwy2xLs/CJkP4pFcUFltsmANMfTquvuj218W2cegk0yKgvm4WRTFU1OMx8U0yKG3dB/x5ldUBlDEg4QZGx5JByy7RBmYjE0OOlWy/wguS1lS8yDrKRtMvGHYLWMVxNjC/rWtoK7FP7ZayAUW77ctUf5vrNw4KJjuKp/IDyF7qhsPjKztKcvIzsD7WSGTkFdBvLehYxbGTNTtLzY/ZgHPSF0R3ZSsSz08MuoqCUbdWj4bLk3ZbL5TRJmyHTdmPkxAlnpkVcHYUkZPgd++/RdZ4BW81qVNglSw0FfnU/fClFUUlztGCmStFmsvsoCs6JGVtAgWjGUVMF8qttvNfL7dbmui7ytpdRhsmKlrxxrM2be/MDc2aq85A9mMJcrK0nNkmSWxWsk6jMpHwT+rO7av09Xq/mfFug6vYRa6Du6f85G9/J41OwXXL2NiQzek58uYyW2ZtsRaejBx/hkZqiYYhWQDxIZYIV1Xr3i0fgeXpaztdAkPQFYeISt3Fqtkyqlxa1JGWArpp4B3qZo8BAm1rG3ZrAlWlTzbLLg0ZY/A71mTPBamR5bNCf+BZDQ0LW/ukyPVgTVvq2/ZIGMU3U2AhzyfHV+YGx9Bx6A01PB+z3r3rITWmId3wYqOSQeDVtGcl8FkHawU68/mfGSvS1lmWE51yOb7D+xkfRNsmIbPWBDby2xL3j4prHs2cs0HFIsrU5Zpqzo5ewTr9Zopmbljw5hVRN5ymv5tsM696+58U/66yLKlzzqhR7atJmHtMw9YXyLvdD9Wkngfe1fs7EZ7JhevVvmbl34DrsugOgYkPLLRH3xFWZ39cnISMvU3m/rsW16VssfIHpSKd4Bp3W5ZXCUhfYAb/z2U/RNkBZvt6UPnDZF/vVJxDB9AVjODjlfCOzXEaSzlt/CfoqyCoPp3gVdE/zXR8xxZ+oM9y8T5Mc7uVqMV/zv7lv8pykLa0o/iw1GQ/xZl2Ygw3jXzn3DLHMFHKMsKZHlLCC596JZ/E2V/z141y9l/1Ld/4g+5Uv8mygIVGLVsu0ofnzzFSFF2N6X2MVg1zfkK1N9D2dpkxlhrHQx8p2DuqZPFqlQVaEEuz3/++H42tn8PZfewmjbjTLAtpF/JraEft8ySDT6Jq7Nv+ddQNsniLIqqPIvqH9+f7ieOtDkJfrrmkW4bNoAyifTdM+FvoGxnvFcKIVAEeNlOTebB/dhlJ+i0wYLGTz8XyqcdnH3Lr6Oszx8+A4IZfmbOdcZ7hURveCeU4lUqzVMwV6BFl5fs0+hoEbS8iO1TsHbwmp/9iC/TDOhu+QEXAH1AVWXlAD+PXan9M2jGtp5VwTpR2mmlNVLO+NM2WNIMo6oN2/qft3qkWi8/FuAWevMwOgPWwe0aP3/skd07yVnw1MGc3DaYaZ8DiZRBm3+/X0jxa8wrgET5q/7AU75MM9D0wXigotX2rC8ECe4+D56yF8hKI6pgBYdqe/N9mvLOZUJP74JvjhWnZTAlJrcQ6gMm3kvKAj6mntAq5Un/U5DMoCQzVMRbX+jGgsJgw/u3Ckgl9483v74/rb89trmatMrQlHmUNs7q81XGl9xYIID4wVSysygrBBR6ZkfOZ2Uc71nGcs1ShjYb/6dkMfZOGCsXQcRETvmLmU8XOvsJvzC5+iw+LrtgtJ9XJ7T2y7ijVRRsrNVWBbWm5Cfz4yzT9K2V2gZIFbKLYGrVR7L7vjJt/kyhFSQ70mD3BfmeVq5FbnJ081QpGQa8NR7mRE3Jtk7J2LI6WUw/+ITXoiypYFFVMSCv8rxGRKBP+GE7wAmaBYZ3ZfAEzpeS0UFuFd0H2Sd46BUpu3meoRvuJTXEqhYse7SmoGKVETkVJuB9qsZBiw/VW5llv4GrUVZTprVPdmS1QdkMKTLdnlVIFEwfELmKR1ZrcZdqUu09sRAq78ln8P/HKGt8wlsH/vc+MxGJn7IKEVofrZEaCjavm++YmjhBCsnLYos/hatR9o9g3SJQyXvWyeLGRZ990Ovt2T+BlWR7np7m4MEP+Rv5rn8OfzdljfWp1chktp/ONv7LKSuYM7PZCgmsjBEfy2t7dr2/GFkkq/tMbgjWV1xSZ8IV5ewV4K+m7FfD/xKy/7+MPwiXRxZMGrUoWsJrALWT3s2OuixlfZnM5+XlDpwzCBzAny60Y1ycejfT4rKUlTzzH0x5fw3Wm3lQFGuUULBmrTP1vvF34T2rfMnT19yOMHf5mMLIqgxIKl898/dQ1iJ0/ulqyT0oKmOn1urhx62RkxUSdt/TPL6yT8WfMKi8KZqvuZuHZU5Oz+Uo2lb0rarWKGo+GSQ0SeFzATXlfW8ZOBbPRRuh1L5g3Jff+LL3d2xN828R3hSgLXoGSGRi+hhHn7l3rpUalcyW3FxvaRH7MhL1CkdQvsAAHyjSO8oiNfBc5qGgp/dfh9kpIA3e4bZuyZRIVD4uKSuaRa6TppkpmixmlIzHZ1vk88w4ozZmTtOEbpv40ZA58Z1LKaQzlk0KbXQVdKWgbE6dn0ilrTS9c0XcbaUFvF4/6yFLUQEQ/RvO5/RQjxsaJdWKkiB/HN+tY3eupp+m83UhJ6KgSWbtdh7aV+IE4IjTk5ZbjfiDfJUXoJ4nz3q4eXu422IlxFMhV7zssh8oO7wNZ+ttWa1qrc42zjE7GoWIjFLGO1LL02R6VIaOb7wnM4rj0Ds0syCR6txgAIKpQRnh+1UURbhUVN6/Pd4FMVXjqCV7J1ZU/atGQv6qFjWZ8Vpoc+5Ugzaqq2HsEpCxM5vMlzXTTsbBIB7fgCepgygIwr4o9CxQFPS5DZ4D8L/xCWUVCkbh/lcU/7pbVfpxdV9QsGbM5zf8Kvq5vg1HQn+NULr/lWmkZpgdY2ac+Zmexyb5oc/HlecW0Tj/EpyAr3CKLJqzWFT0WElVjB55udG0ymKr1lnFi6OKtUzolSX4IQiDDbiQzHops0P2GLlPIouQuQ/enCArBTihosiX2PkSCHDsFRbCqiM4PjbiA+HlV0DLIthkzJZ3SRcDIAsRZOk1yrIoZgxdHjx2REZ8Q0mZY3pikFP4Wnlm7F+i3SBsvw4mtFMAhqAsszxUc7+CrE+SmAXz0nV+QjbIfNMJh5z/DBYLogEsIj8WGD55JOC4RBS3L/baI3tUwv4pZPHFVVeis0O2S1bz/n2V/bwpscQlIs9Sef3NazuQ0Eh4Eq/pPp+BdcBKlZIOLPoFZbGHPoOs16NWJI72LBOQlyirGZoSvvM7msYgoO2/P3NnURu058bFajQarVqYR59Alr89Xa1v1igP3SHLFHRCZI7s9+Ax+Rre8+cgrIjugw0yb15SVrpPUZZlKGKIa8jyPbLYOsgLbr/fT+k1Y2RYME5kT8FWHlF2l86hKfsEsjJD6g5kiTjsWWSWkm1+PCbOByS/HJ33n0s5luthsK5fih6JcorPIAvGI1UCneVozxItHr83vkGMPFsT/DQgS0yYbTCD6XG8jP2vz4meQyMSvjAroWxnFkHwlKFzyxf6Js58OKk3QWml/mo520GPLO9QZECHktzHkgO/BODJVOlNsKXpgMi6Kt8G32JC4efFWdMRsHEtRXYTpMVgyH6nkq3agqSGffpK47ZLgTUa0d3lY/DjcTDKtrxZBeSQEUj7v9461p3uGI2DwZANgjJJ0CDKZwl/uvHaZwH7aHs/FLLeU3E9cr4EtCtphmNQSOq5Nj0PAA19MaTo+UArlMEA+uGQoocVMn05RcLfyXvcBRRWKV7Ee6T6cuO9v7EXPb4hygFAZtl1hpM+D5O+VBwJ5et80M/BIdSDEpLjFOoBPBX9lV/xVAi0LJSEmDFypjHVH+iC8yagY22VzJqmSYokSWYF2yTPHDwXRRbIRZOE/2smCT/QWFvxhaSVVomHUcLXDkdtnSQr780+HnBRZJm0xbYu7jDvSR30OcNfCOqhhYtnWkMXH/noztHdL4osfKxF5ZBHy7O8rQJDXyqaeM3+U/LanSQSO2XEBoC42jKGw3oWpt3aTaMocPK0ye4ngO95u2TjuUAgUi3vXnSwuCxlEXZKnshqXl5pRlnwxRYukN1SMUHfO0r1+iWvvyw35tXb1CwZpE1zUjkje2bZ3vsAZNtZgp7EOkXPdHFFyiKm1dRsbrnSsQCOB0D2233jsylSJ06QvSxlEeEoQkMuzZhVmUEoW5KRmU61vDZlfdC0ptkmgpKTr4dBVoOuaHRwXcoiONtUycTrdVEZDbJnWXSn2llD4eqqlIWzfDKf+fz3KPXceADKyiXT1VE+vS5lIWknjWYGouJW20GQbSlFn3CqFtfes9rSuGZrgPKtzMQgDGpZOuyWSUvX5sZKiXGI5qeswSrjhhA9T+iVznSV8tpyFn3meFDOG8ug2neIZZwpw5Mp6RTZS8tZZYtQZaXwToPxMHtWy7qlSJ2KngtzY1g9Ybz1xy2Mq0FET6mYDyuEJRd315WzPKgYt4oyKaYVDYMsJS2iLbSMXhoCF7ZnWV1MApSCRtOa7DCGQFQicZva6sp7Fh7zpmAN2S1q9PMdghvfTr2FzLjq62pQXjcOGeNFjRu0Q1A2pUg6Oc3p2rpxZ/VolrVo5TSeDLNn2Wpua2WNuLY9a2H1LEI4aBbVEMv4dsn62TImHLNybauHZBNOK2UdtbkYxhCQ2K+GtePZSx/UW8ie7xr6Qx+UTW5DaDeM8TCip2WZgx5R2WoyYv3iOF8Fmf2vIXu2yw+85w/krKLJPQjMDITUIJSdTitprXIpjpwwzxoAIGvpNIqXCH1uAgTOMOyaWB1u/IrVo1TBGxa48g2GkLPfbjIEkrIljpwwyG84Os/XCDs9CUYnSAb/47Y//kJMNPUKZZ8P6kQPr+Gc76yyQdwyrbDGmTXjKUYnJTPyFcpOPuLNfWUZv1IjICYh71ec/WnSodwyFG1x2hk9rker5322Vuunk5yKu3Made36da02pzkV65ejVqPHfJGjdX42kFtmiTWMw1Np9u2VHIdTyoYfu9fvKcu8f/YNZ2ZZODsHoeySornnS7N6zRgnO8Ldlaf5xv6hWc5Su+pJseoaoqss71e3NC2JLms43Q9C56o3uHG86lfTasrsf9Yw15Cibqwcwkl+W+oUedpwEqzo0AOMjb63kd29V/ulIA+HKiIN/PgmGCTeRFYfZDvuVktjdTHmew6C7HqLfEzvEBkRTunz95XIUP8dslYLp/tHNlmHraQXzf+Mkr5l4lvIOuqP+2OFWM5Cq3U9RqcgMwSyIxayEc0m/IgjrfpTRFCJIX6nG2tmJD1iIrPUd/jPjDlODrDIPH0HWdjqXcwZwhs9aycNGu/RfBhDgCeWcfXhj13/IX+T95axnwkrd43rNaJSPgdbCr0vxD0Meg9ZtAzxBW+MM5t4k8LgeOZ0oFiPpMkEyYr+VMGuuAIlGfbtZczP5cup1SGTCeUaHllAh630bQ+7yo23kZV9ZbYvXW2qauzTo9J4EKun5IXDa1hru1kdUnWEFvb9ZWwFTh7ty50U9Oi+gO+oWl36QXyltw0BFO9oKWyXdTUpxyjdkWU0jG5c9rjS1qwJx3X7h/eNkt+mrMLZisj2s3aHrO22QFdW1v1xN4jVzjeR5SXlVUUy6Bs4CfyWKPOBIgLTZAY54+YKJx3vDvTFcSlvU5Y3qMMxe36te7yOyIlkqu6FMP2gdykrfKdavh48Fb5jYlqRMENQ9tsNFHtBmwjlRUoldffAWi/fNt5pyQYDNBEx7niwpPx2p/OVsi9nT1U3iFr3NmXzAlE7HmiXPDts9Vg2OcmYgexZdJO1KVp8j66bQKJg4jFvymAARcNYPVYYm0bqlcj7hd0yrMYUNZUZZFFWVgPJWZlmvpD82uEPSUWY5mi0l5c0lOhJTWaZ7185/IEM+sljxtzC5KUy4TD27IjVWsZymV83/AEeX6wQ1kqg6AxD2dJA06Nx4pdx715CsPS3hgByC3ezo3Q3UQKHZh+PF2ib947oOeQn8ssmZP0rXqLme5A8qKcMbWTlgpn+CCd5U6f04dZvU9YDNJA+bxSZj532BW9crxwfDXrH6mHlEr0guobaTS1VtESDl3gzUB6Upug277JS3ZGr4veUdbs/Qi736j/KE5+1CPF50u8t4/1VnGBuHJWsqYh4OpC6qKlq4UlUIxzPOwW0/H/yjqdi4kdNF9O2c0rIOKt6VcI0WnWP3+wHvaMuRi0P8DDhd+OQ+TCb1PV0MB9U3PqOCm7EUiiLe6jyd3Tj/ai8WwnSmKzv26lC3b+K9oPesXpsvhuVsYI9mbY41i9q3TDItlRNFYrpp+XqyJUqui4Lv3XL9C/3zedRWfHc1+rrHN5EVhzuaXDOs1c9W/7jMOpi1KJZk2xreeVgNCjb8lxFLZT1IZD9drvwtsu0urYGBbtpHApPV1ailkNQdovT4fUyV1fXjXtu3IJ/yEUyCDeG02iawJdyXWS9nA3j1ruGpsMEo0veJYsY3i6HnIoOMeGrEqBb8DPJZ/dEv/feFPTtX7oLvdYPS+wG+as+Q/aodcPhYry2mqb1hRFtLgeSs5TWsCANc+O9tigRB4f2A2SffSdIfAMpngG4nXYalNRypy7ufXBC7Qe9ED0ItvThDxQla7i7tA9G83w7qUyqh0F2ixghK2xuCQ1K+ZpsfzxM7ov0xjdxVMXRHhyieCLznlPe7JHu8dpXP+musxHhdHac86uMiAWrGcEii44g3z76QTZTtjsMOOPJakL+ZSN0NRvEnm0XFRkpzVLRyiiV+IN4jdVmhtOdUMD8socb/LuZ1YxLZurYX0jaeL7dph7GO+fz2Fn4+zM9iZQ/qf21Hm55aFhFZYyjhgVtUaMqcIP2W4PkQd3UODLFpD4rVelO6UPfJYcWVCrLLGP+DJRAsz1P/d3RZdJoZ5zxYKlvfQcdGWcdwDZg9Vu/gM5wYGuJFwja0iKQAB9UtmWjQqlB7Fk2BIRhXBWQlX1LRWSI+paDaCjpngdvYMwJ9F6Uer94lV+6QogdU/I/vXEHKwherhelYGqXqoCLCN/LsSuIsNuMp47CciBuzHRVO9Gzv7ygnS749g2PFcM3R4mjS7368Q4Y26KyW98wsF4MInpaVqBSNu14w5y4ZS4LWMbVNkMHm3Agq6cklzJBHU0mJ+VpFwXVRQTQs6IeazuMISBRwKQZ15N0vsuCRKxnie5tSSnNIG6Z202JsDlNm1cKIi4LPooH/0EDr9sge3YlqKOrlMf2LO1fH/e8tc+L0A/2rHrfnn0xiMS+bfCRPduJHlmP2TSxtB2oIMLRbMbSkOCpiJOaIUnqWd27Wag2fYOFZN8WvfKjMLAPxWZZ3Psn9GTnjtoNShK9G5R1TQ61ip3rsDX7K1U86UUtqjH0MVkOYvW0zOqLscahaows5RPAbDaZVN0jWh0ac0C2m4Fw0kPT+aBU5PJev7DJDtl6P8jsBsXdIK1zk3XIZk0/aFZ5blzzrrKaltEw3FhRUiiEF6MVM2X9UnJKp/oelv7IFHf8/X3jQHgXe1eqUog+H0A+G9R/YtQh/3E/gO2jIh3ze6VZAA3CoFoaj1F7TdV0JHGuT+833jeHhYxXPbL6uUvY7DIKoEXv/Mby2G9MftDOuSx2oX2zt694Ik3nN5aHgohlLPUgyE6Z+eFpoi1ClvQsIuCRPeQemJc3lwfuozQdIgJvDuo7I8vDSVl0OL+ArUqUp2lXwroYxBC4L/AwMku1uq7o6SICLHqWMRsWNEhEAMVaRo9LZpEvqz8uC1JYMQu1LCPNFm4+UPgDEbwaQuW6lO0K/Lu8dpFtB9mzSzYl57zP2IS8tgZFqqhTpqujaDlIERMKItII5qVt7uj4QISj9Jcd0MlnBz/bftDpBfYvxOmlDuiA7Sc3EfQvV9qhCiLmBhZ2ta5G/MR1ny1jddmP0elmvpl7cNSrSThywSfCNH22jIxXm27Qut1ly5TwgCDHre2VCgr7QZvNXdTPal7A+2bIaRb4OrkF847mNFAZeFlGrLIguEUr38y0e3q904LVkZqxizhDenpfg9T74ftRYtd5H7lqILTsr3Dch1mI3Te7Vs3k20zKprbWuq3lGwySB/Xou/RUrS8W1ocMN9OjrfaKPRSI/nkZDbRKlLrPcNOHDDffNawbZLtBVr8cJKFK9dooeslA0Bu0+W8S38kAcj8dxp7luYy2mqd6dMit9rmL3SPDL9WTxO1PkfBZqMrKXYbb89xFcbiKPGiPh0Ee2d5Vh8bj8KSKrhZPZaVmUSjHxVAFEVWJ6hKflSp7hxvt8Og8Yp0+h8bo3SNiCrwb/ZCV2qfgyr3n3GelyueD+tTVA9vvs1KFD/Ag/JF25UTDVEYvSWAN8wMt7uiQgigl7R55d/wMv9KHg2eQSqx22R/eX9qpi8zarDgeJJ8N6tRF5SPCHlkww46ps7rYFEsclotslkEYVMp09Q0NpvFa6T6nFgbKjrCGsg4PXu7qWBDzLOw69eL4kN5mc/aZhc+r3YndIIWDcP0rsr09q8n1bek6Q8DBLz2e0EBWTzT19WaL3BvvuxoBsXNQaKqoT1WNfX3iAZi3uN2RQ2/XCBwNylxvLFK027OHGgHcs1hgOliPcsMEo78tfUHEooLoOXAouRP8eNHfUkv5wl9+7LvZjWILX7496GT0wS3juxlgiSWIRQySbzznHRkJpiszKNT17Gq2Vu2OiKXrl/TUuJ7Gr9b1eEBdT5/sc1zX4wdFVb27cxH354vEq1U/rIVbJiSfC+WUGahFkvV05a0yerX336HyRtGLYr1jCh4410k9387Ldhh0GCOO6np8vjGLWmGV3Q7TzYA3y6LC+SEn+cYXBu9KLRJfZrF1QwWjQVdj1ZXDH5B+k3WCYJleOj0QsrxfcVJO2Fw7/CFp8h3S3KYuG6RY+HbahL4D7qzxPqgrAvP6ArzDsMkp3DDB6NiXZk0KQ6tniQCXhziaVoR6UmEM1YMwKOi+iDno00yAy8NMERt4zKzDYcIf0MTDMTzCbp05k8lkqTKXmbbSkXXVJnPaycUsU5HORsZlNo5TmZnMbHL+XOdbZzND5UxnJjZrxR+YYhqxbqnncWYzFW515pwbT1Rks3jkMr7cbJypzNp1ZPhy2Vzy/fS20K5imeOTWKpmmLZmrD6FjRenZQ7lLUZAxNAiVEY4NYdeZ5PCQjYtI1gCMVuFPDUt64XC2iXORVGTCRtylraRNtJ4w0KqacVv2GTzCchFIhFO2KAu01Q8t0bINkfxk1v6g8TGtbf25xmx1pyMh0mbX1K2GcPfZlJW+K1isqFCbFkZtvKyLelMyLqBwZKl3hNTtQ754mVOkZAuZbXf6kmBsjKzYVte6mrK1gBwxeWiVMGEnyaOL+fmQvKX8qlmA9G1MQJ3+dJItqWndVf/jRSWjHEdpiBiaVPtS8jg19MqLr05Ok5wjAGSOdh0SwqCxoighIAjAeGCNoSFZ1LW7JSazHw0Yxv5LQEnlKI2l7ABlqhzI0wGD9hEsDl4MjJksVUYbXAwkKRF4luAbI2S2kwWQxVEzEvkASmVOoj1aCl9D5AEx045JHMg7kUg7DbD+LgE/kAFB5ttfbLaDGfFKr2NkOSTt7wHNJUxEr6y1FcaNIWBLbxBaaZgXBFk55XBuESpvxzbr1poO/dB2noBF9UgomflFIzYMoKXJVuyXepoMcmQ69Qlc9QFoV56WVGGRY6MNLmokaKsUu0J3+4riBYAAAJBSURBVAhtHG0rxwuRVwa+hKw5C+2AmHkVTYb2WtsY5fD5lARfjleGszrbwv2vignOTaatw69qiny7YXxQKdyjpiuUikuPF+8fnBq0hQ+JeE2hdHnLVraU0dLHKVkc8rNlLCSMQFU1r0DFb3jH4gpgdTWumqXIRKRiBmvdzP2hJiFuQbTEWYNoRwF21PizxswcZ96xYPBnbi0HCUanCMAtY6akyUtmSUqNQ79FNwa7clJIMK9tZhzIRjiVsESQnPcrBrhioqzRvOORqpWXiL0qbEdro1SzIFM8GSi7Zj7MlwungvF3yxiXc0u2PzTWMNbJNmNrxyVj5mOky3ygFFwpN/DamrDEqcEsUny0lfcr/CQFanaqpYHhzqjABcwSgxXYDD0DZTSbwKdj596lzPvV8yacxmjDpXffNRMwIM1mM29U3q88MG8jsGNmdUhXbRK4pNwGyjHzYeWTDOJhWjewrY14qJVRCT9Ctqq9zN16n4UXwBID+LPN0pf6sN0Az/CWsdNg1DDNthF8q9GUqBvAnAhptOjt3vFh9BT2ZSbIy+XZAufb+tNZi7q7nEHQtlp4FsUifJhsmXW1niXJrE5u8yQpwttJNQuT6qFOwrou1lXSVJP1pCpm4V2S1EkdttNJGNbhUz7B0QYb/lJYPzT+S7cJPtkuar5O8k8eTupquaomYV2tMAq3mPDl0nHFbyePCe7RpP5yDxVfLUnuctziruGvzAZA9m6vlv7wP7+/qbb+Ok/L/fER1fjf4zdfhez/AXw70zWVXlw3AAAAAElFTkSuQmCC"/>
          <p:cNvSpPr>
            <a:spLocks noChangeAspect="1" noChangeArrowheads="1"/>
          </p:cNvSpPr>
          <p:nvPr/>
        </p:nvSpPr>
        <p:spPr bwMode="auto">
          <a:xfrm>
            <a:off x="307975" y="-1325563"/>
            <a:ext cx="340995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8" name="Rectangle 6"/>
          <p:cNvSpPr txBox="1">
            <a:spLocks noChangeArrowheads="1"/>
          </p:cNvSpPr>
          <p:nvPr/>
        </p:nvSpPr>
        <p:spPr bwMode="auto">
          <a:xfrm>
            <a:off x="549922" y="876307"/>
            <a:ext cx="828092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</a:rPr>
              <a:t>Reaction potential (</a:t>
            </a:r>
            <a:r>
              <a:rPr lang="en-US" sz="2000" dirty="0" err="1" smtClean="0">
                <a:latin typeface="Arial" pitchFamily="34" charset="0"/>
              </a:rPr>
              <a:t>E</a:t>
            </a:r>
            <a:r>
              <a:rPr lang="en-US" sz="2000" baseline="-25000" dirty="0" err="1" smtClean="0">
                <a:latin typeface="Arial" pitchFamily="34" charset="0"/>
              </a:rPr>
              <a:t>r</a:t>
            </a:r>
            <a:r>
              <a:rPr lang="en-US" sz="2000" dirty="0" smtClean="0">
                <a:latin typeface="Arial" pitchFamily="34" charset="0"/>
              </a:rPr>
              <a:t>) is function of thermodynamic conditions, like </a:t>
            </a:r>
            <a:r>
              <a:rPr lang="en-US" sz="2000" dirty="0" err="1" smtClean="0">
                <a:latin typeface="Arial" pitchFamily="34" charset="0"/>
              </a:rPr>
              <a:t>ΔG</a:t>
            </a:r>
            <a:r>
              <a:rPr lang="en-US" sz="2000" baseline="-25000" dirty="0" err="1" smtClean="0">
                <a:latin typeface="Arial" pitchFamily="34" charset="0"/>
              </a:rPr>
              <a:t>r</a:t>
            </a:r>
            <a:r>
              <a:rPr lang="en-US" sz="2000" dirty="0" smtClean="0">
                <a:latin typeface="Arial" pitchFamily="34" charset="0"/>
              </a:rPr>
              <a:t> </a:t>
            </a:r>
            <a:endParaRPr lang="en-US" sz="2000" baseline="30000" dirty="0">
              <a:effectLst/>
              <a:latin typeface="Arial" pitchFamily="34" charset="0"/>
            </a:endParaRPr>
          </a:p>
        </p:txBody>
      </p:sp>
      <p:pic>
        <p:nvPicPr>
          <p:cNvPr id="19" name="Immagin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825" y="1386212"/>
            <a:ext cx="5483650" cy="3865164"/>
          </a:xfrm>
          <a:prstGeom prst="rect">
            <a:avLst/>
          </a:prstGeom>
        </p:spPr>
      </p:pic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2275370" y="5407445"/>
            <a:ext cx="504056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150000"/>
              </a:lnSpc>
            </a:pPr>
            <a:r>
              <a:rPr lang="en-US" sz="2000" dirty="0" err="1">
                <a:latin typeface="Arial" pitchFamily="34" charset="0"/>
              </a:rPr>
              <a:t>E</a:t>
            </a:r>
            <a:r>
              <a:rPr lang="en-US" sz="2000" baseline="-25000" dirty="0" err="1">
                <a:latin typeface="Arial" pitchFamily="34" charset="0"/>
              </a:rPr>
              <a:t>r</a:t>
            </a:r>
            <a:r>
              <a:rPr lang="en-US" sz="2000" baseline="-25000" dirty="0">
                <a:latin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</a:rPr>
              <a:t>decreases when temperature increases</a:t>
            </a:r>
            <a:endParaRPr lang="en-US" sz="2000" baseline="30000" dirty="0"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090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3432766" y="119971"/>
            <a:ext cx="2448272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800" b="1" dirty="0" err="1" smtClean="0">
                <a:latin typeface="+mj-lt"/>
              </a:rPr>
              <a:t>Nernst</a:t>
            </a:r>
            <a:r>
              <a:rPr lang="it-IT" sz="2800" b="1" dirty="0" smtClean="0">
                <a:latin typeface="+mj-lt"/>
              </a:rPr>
              <a:t> </a:t>
            </a:r>
            <a:r>
              <a:rPr lang="it-IT" sz="2800" b="1" dirty="0" err="1" smtClean="0">
                <a:latin typeface="+mj-lt"/>
              </a:rPr>
              <a:t>low</a:t>
            </a:r>
            <a:endParaRPr lang="it-IT" sz="2800" b="1" dirty="0">
              <a:latin typeface="+mj-lt"/>
            </a:endParaRPr>
          </a:p>
        </p:txBody>
      </p:sp>
      <p:sp>
        <p:nvSpPr>
          <p:cNvPr id="16" name="CasellaDiTesto 13"/>
          <p:cNvSpPr txBox="1"/>
          <p:nvPr/>
        </p:nvSpPr>
        <p:spPr>
          <a:xfrm>
            <a:off x="2126145" y="1174250"/>
            <a:ext cx="50615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Reaction potential → Equilibrium potential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1"/>
              <p:cNvSpPr txBox="1"/>
              <p:nvPr/>
            </p:nvSpPr>
            <p:spPr>
              <a:xfrm>
                <a:off x="911676" y="2136196"/>
                <a:ext cx="7547789" cy="20783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6000" i="1" smtClean="0">
                          <a:latin typeface="Cambria Math"/>
                        </a:rPr>
                        <m:t>𝐸</m:t>
                      </m:r>
                      <m:r>
                        <a:rPr lang="it-IT" sz="600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it-IT" sz="6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60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it-IT" sz="6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it-IT" sz="60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it-IT" sz="6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6000" b="0" i="1" smtClean="0">
                              <a:latin typeface="Cambria Math"/>
                            </a:rPr>
                            <m:t>𝑅𝑇</m:t>
                          </m:r>
                        </m:num>
                        <m:den>
                          <m:r>
                            <a:rPr lang="it-IT" sz="6000" b="0" i="1" smtClean="0">
                              <a:latin typeface="Cambria Math"/>
                            </a:rPr>
                            <m:t>𝑛𝐹</m:t>
                          </m:r>
                        </m:den>
                      </m:f>
                      <m:r>
                        <a:rPr lang="it-IT" sz="6000" b="0" i="1" smtClean="0">
                          <a:latin typeface="Cambria Math"/>
                        </a:rPr>
                        <m:t>𝑙𝑛</m:t>
                      </m:r>
                      <m:f>
                        <m:fPr>
                          <m:ctrlPr>
                            <a:rPr lang="it-IT" sz="6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6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6000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it-IT" sz="6000" b="0" i="1" smtClean="0">
                                  <a:latin typeface="Cambria Math"/>
                                </a:rPr>
                                <m:t>𝑟𝑒𝑎𝑐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6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6000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it-IT" sz="6000" b="0" i="1" smtClean="0">
                                  <a:latin typeface="Cambria Math"/>
                                </a:rPr>
                                <m:t>𝑝𝑟𝑜𝑑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sz="6000" dirty="0"/>
              </a:p>
            </p:txBody>
          </p:sp>
        </mc:Choice>
        <mc:Fallback xmlns="">
          <p:sp>
            <p:nvSpPr>
              <p:cNvPr id="17" name="CasellaDiTes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676" y="2136196"/>
                <a:ext cx="7547789" cy="207838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911676" y="4648083"/>
            <a:ext cx="806242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None/>
              <a:defRPr/>
            </a:pPr>
            <a:r>
              <a:rPr lang="en-US" sz="2000" dirty="0" smtClean="0">
                <a:latin typeface="+mj-lt"/>
              </a:rPr>
              <a:t>The Nernst equation provides a relationship between the ideal standard potential (</a:t>
            </a:r>
            <a:r>
              <a:rPr lang="en-US" sz="2000" dirty="0" err="1" smtClean="0">
                <a:latin typeface="+mj-lt"/>
              </a:rPr>
              <a:t>E</a:t>
            </a:r>
            <a:r>
              <a:rPr lang="en-US" sz="2000" baseline="-25000" dirty="0" err="1" smtClean="0">
                <a:latin typeface="+mj-lt"/>
              </a:rPr>
              <a:t>r</a:t>
            </a:r>
            <a:r>
              <a:rPr lang="en-US" sz="2000" dirty="0" smtClean="0">
                <a:latin typeface="+mj-lt"/>
              </a:rPr>
              <a:t>) for the cell reaction and the ideal equilibrium potential (E) at other temperatures and partial pressures of reactants (</a:t>
            </a:r>
            <a:r>
              <a:rPr lang="en-US" sz="2000" dirty="0" err="1" smtClean="0">
                <a:latin typeface="+mj-lt"/>
              </a:rPr>
              <a:t>P</a:t>
            </a:r>
            <a:r>
              <a:rPr lang="en-US" sz="2000" baseline="-25000" dirty="0" err="1" smtClean="0">
                <a:latin typeface="+mj-lt"/>
              </a:rPr>
              <a:t>reac</a:t>
            </a:r>
            <a:r>
              <a:rPr lang="en-US" sz="2000" dirty="0" smtClean="0">
                <a:latin typeface="+mj-lt"/>
              </a:rPr>
              <a:t>) and partial pressures of products (</a:t>
            </a:r>
            <a:r>
              <a:rPr lang="en-US" sz="2000" dirty="0" err="1" smtClean="0">
                <a:latin typeface="+mj-lt"/>
              </a:rPr>
              <a:t>P</a:t>
            </a:r>
            <a:r>
              <a:rPr lang="en-US" sz="2000" baseline="-25000" dirty="0" err="1" smtClean="0">
                <a:latin typeface="+mj-lt"/>
              </a:rPr>
              <a:t>prod</a:t>
            </a:r>
            <a:r>
              <a:rPr lang="en-US" sz="2000" dirty="0" smtClean="0">
                <a:latin typeface="+mj-lt"/>
              </a:rPr>
              <a:t>)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64268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8" name="Picture 12"/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527" y="1665194"/>
            <a:ext cx="646357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31087" y="212192"/>
            <a:ext cx="806489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None/>
              <a:defRPr/>
            </a:pPr>
            <a:r>
              <a:rPr lang="en-US" sz="2000" dirty="0" smtClean="0">
                <a:latin typeface="+mj-lt"/>
              </a:rPr>
              <a:t>Useful amounts of work (electrical energy) are obtained from a fuel cell only when a reasonably current is drawn, but the actual potential is decreased from its equilibrium potential because of irreversible losses</a:t>
            </a:r>
            <a:endParaRPr lang="en-US" sz="2000" dirty="0">
              <a:latin typeface="+mj-lt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319719" y="2529290"/>
            <a:ext cx="2843808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None/>
              <a:defRPr/>
            </a:pPr>
            <a:r>
              <a:rPr lang="it-IT" sz="1600" dirty="0">
                <a:latin typeface="Arial" pitchFamily="34" charset="0"/>
              </a:rPr>
              <a:t>The </a:t>
            </a:r>
            <a:r>
              <a:rPr lang="it-IT" sz="1600" dirty="0" err="1">
                <a:latin typeface="Arial" pitchFamily="34" charset="0"/>
              </a:rPr>
              <a:t>losses</a:t>
            </a:r>
            <a:r>
              <a:rPr lang="it-IT" sz="1600" dirty="0">
                <a:latin typeface="Arial" pitchFamily="34" charset="0"/>
              </a:rPr>
              <a:t> are </a:t>
            </a:r>
            <a:r>
              <a:rPr lang="it-IT" sz="1600" dirty="0" err="1">
                <a:latin typeface="Arial" pitchFamily="34" charset="0"/>
              </a:rPr>
              <a:t>called</a:t>
            </a:r>
            <a:r>
              <a:rPr lang="it-IT" sz="1600" dirty="0">
                <a:latin typeface="Arial" pitchFamily="34" charset="0"/>
              </a:rPr>
              <a:t>:</a:t>
            </a:r>
          </a:p>
          <a:p>
            <a:pPr algn="l">
              <a:buFont typeface="Wingdings" pitchFamily="2" charset="2"/>
              <a:buNone/>
              <a:defRPr/>
            </a:pPr>
            <a:endParaRPr lang="it-IT" sz="1600" dirty="0">
              <a:latin typeface="Arial" pitchFamily="34" charset="0"/>
            </a:endParaRPr>
          </a:p>
          <a:p>
            <a:pPr algn="l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it-IT" sz="1600" dirty="0">
                <a:latin typeface="Arial" pitchFamily="34" charset="0"/>
              </a:rPr>
              <a:t>  </a:t>
            </a:r>
            <a:r>
              <a:rPr lang="it-IT" sz="1600" dirty="0" err="1">
                <a:latin typeface="Arial" pitchFamily="34" charset="0"/>
              </a:rPr>
              <a:t>Activation</a:t>
            </a:r>
            <a:r>
              <a:rPr lang="it-IT" sz="1600" dirty="0">
                <a:latin typeface="Arial" pitchFamily="34" charset="0"/>
              </a:rPr>
              <a:t> </a:t>
            </a:r>
            <a:r>
              <a:rPr lang="it-IT" sz="1600" dirty="0" err="1">
                <a:latin typeface="Arial" pitchFamily="34" charset="0"/>
              </a:rPr>
              <a:t>Polarization</a:t>
            </a:r>
            <a:endParaRPr lang="it-IT" sz="1600" dirty="0">
              <a:latin typeface="Arial" pitchFamily="34" charset="0"/>
            </a:endParaRPr>
          </a:p>
          <a:p>
            <a:pPr algn="l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it-IT" sz="1600" dirty="0">
                <a:latin typeface="Arial" pitchFamily="34" charset="0"/>
              </a:rPr>
              <a:t>  </a:t>
            </a:r>
            <a:r>
              <a:rPr lang="it-IT" sz="1600" dirty="0" err="1">
                <a:latin typeface="Arial" pitchFamily="34" charset="0"/>
              </a:rPr>
              <a:t>Ohmic</a:t>
            </a:r>
            <a:r>
              <a:rPr lang="it-IT" sz="1600" dirty="0">
                <a:latin typeface="Arial" pitchFamily="34" charset="0"/>
              </a:rPr>
              <a:t> </a:t>
            </a:r>
            <a:r>
              <a:rPr lang="it-IT" sz="1600" dirty="0" err="1">
                <a:latin typeface="Arial" pitchFamily="34" charset="0"/>
              </a:rPr>
              <a:t>Polarization</a:t>
            </a:r>
            <a:endParaRPr lang="it-IT" sz="1600" dirty="0">
              <a:latin typeface="Arial" pitchFamily="34" charset="0"/>
            </a:endParaRPr>
          </a:p>
          <a:p>
            <a:pPr algn="l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it-IT" sz="1600" dirty="0">
                <a:latin typeface="Arial" pitchFamily="34" charset="0"/>
              </a:rPr>
              <a:t>  </a:t>
            </a:r>
            <a:r>
              <a:rPr lang="it-IT" sz="1600" dirty="0" err="1">
                <a:latin typeface="Arial" pitchFamily="34" charset="0"/>
              </a:rPr>
              <a:t>Concentration</a:t>
            </a:r>
            <a:r>
              <a:rPr lang="it-IT" sz="1600" dirty="0">
                <a:latin typeface="Arial" pitchFamily="34" charset="0"/>
              </a:rPr>
              <a:t> </a:t>
            </a:r>
            <a:r>
              <a:rPr lang="it-IT" sz="1600" dirty="0" err="1">
                <a:latin typeface="Arial" pitchFamily="34" charset="0"/>
              </a:rPr>
              <a:t>Polarization</a:t>
            </a:r>
            <a:endParaRPr lang="it-IT" sz="16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792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3599029" y="2583964"/>
            <a:ext cx="2736304" cy="40011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000">
                <a:latin typeface="+mj-lt"/>
              </a:rPr>
              <a:t>V</a:t>
            </a:r>
            <a:r>
              <a:rPr lang="it-IT" sz="2000" baseline="-25000">
                <a:latin typeface="+mj-lt"/>
              </a:rPr>
              <a:t>cell</a:t>
            </a:r>
            <a:r>
              <a:rPr lang="it-IT" sz="2000">
                <a:latin typeface="+mj-lt"/>
              </a:rPr>
              <a:t> = V</a:t>
            </a:r>
            <a:r>
              <a:rPr lang="it-IT" sz="2000" baseline="-25000">
                <a:latin typeface="+mj-lt"/>
              </a:rPr>
              <a:t>cathode</a:t>
            </a:r>
            <a:r>
              <a:rPr lang="it-IT" sz="2000">
                <a:latin typeface="+mj-lt"/>
              </a:rPr>
              <a:t> – V</a:t>
            </a:r>
            <a:r>
              <a:rPr lang="it-IT" sz="2000" baseline="-25000">
                <a:latin typeface="+mj-lt"/>
              </a:rPr>
              <a:t>anode</a:t>
            </a:r>
            <a:r>
              <a:rPr lang="it-IT" sz="2000">
                <a:latin typeface="+mj-lt"/>
              </a:rPr>
              <a:t> – iR</a:t>
            </a: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4117373" y="224308"/>
            <a:ext cx="169961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it-IT" sz="2000" b="1" dirty="0" smtClean="0">
                <a:latin typeface="+mj-lt"/>
              </a:rPr>
              <a:t>Cell </a:t>
            </a:r>
            <a:r>
              <a:rPr lang="it-IT" sz="2000" b="1" dirty="0">
                <a:latin typeface="+mj-lt"/>
              </a:rPr>
              <a:t>Voltage</a:t>
            </a:r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1460444" y="1409595"/>
            <a:ext cx="71643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 typeface="Wingdings" pitchFamily="2" charset="2"/>
              <a:buNone/>
              <a:defRPr/>
            </a:pPr>
            <a:r>
              <a:rPr lang="en-US" sz="2000" dirty="0" smtClean="0">
                <a:latin typeface="+mj-lt"/>
              </a:rPr>
              <a:t>The cell voltage includes the contribution of the anode and cathode potentials and ohmic polarization:</a:t>
            </a:r>
            <a:endParaRPr lang="en-US" sz="2000" dirty="0">
              <a:latin typeface="+mj-lt"/>
              <a:cs typeface="Arial" pitchFamily="34" charset="0"/>
            </a:endParaRPr>
          </a:p>
        </p:txBody>
      </p:sp>
      <p:sp>
        <p:nvSpPr>
          <p:cNvPr id="23" name="Rectangle 11"/>
          <p:cNvSpPr>
            <a:spLocks noChangeArrowheads="1"/>
          </p:cNvSpPr>
          <p:nvPr/>
        </p:nvSpPr>
        <p:spPr bwMode="auto">
          <a:xfrm>
            <a:off x="1384987" y="3402597"/>
            <a:ext cx="71643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 typeface="Wingdings" pitchFamily="2" charset="2"/>
              <a:buNone/>
              <a:defRPr/>
            </a:pPr>
            <a:r>
              <a:rPr lang="en-US" sz="2000" dirty="0" smtClean="0">
                <a:latin typeface="+mj-lt"/>
              </a:rPr>
              <a:t>Is possible to define voltage efficiency: as the ratio between cell real voltage (V) and ideal voltage (</a:t>
            </a:r>
            <a:r>
              <a:rPr lang="en-US" sz="2000" dirty="0" err="1" smtClean="0">
                <a:latin typeface="+mj-lt"/>
              </a:rPr>
              <a:t>E</a:t>
            </a:r>
            <a:r>
              <a:rPr lang="en-US" sz="2000" baseline="-25000" dirty="0" err="1" smtClean="0">
                <a:latin typeface="+mj-lt"/>
              </a:rPr>
              <a:t>r</a:t>
            </a:r>
            <a:r>
              <a:rPr lang="en-US" sz="2000" dirty="0" smtClean="0">
                <a:latin typeface="+mj-lt"/>
              </a:rPr>
              <a:t>).</a:t>
            </a:r>
            <a:endParaRPr lang="en-US" sz="2000" dirty="0">
              <a:latin typeface="+mj-lt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sellaDiTesto 1"/>
              <p:cNvSpPr txBox="1"/>
              <p:nvPr/>
            </p:nvSpPr>
            <p:spPr>
              <a:xfrm>
                <a:off x="3314073" y="4570150"/>
                <a:ext cx="3021260" cy="1345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400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𝜂</m:t>
                          </m:r>
                        </m:e>
                        <m:sub>
                          <m:r>
                            <a:rPr lang="it-IT" sz="4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it-IT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4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sSub>
                            <m:sSubPr>
                              <m:ctrlPr>
                                <a:rPr lang="it-IT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4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it-IT" sz="4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sz="4000" dirty="0">
                  <a:latin typeface="+mj-lt"/>
                </a:endParaRPr>
              </a:p>
            </p:txBody>
          </p:sp>
        </mc:Choice>
        <mc:Fallback xmlns="">
          <p:sp>
            <p:nvSpPr>
              <p:cNvPr id="24" name="CasellaDiTes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4073" y="4570150"/>
                <a:ext cx="3021260" cy="13454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7099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Picture 2" descr="https://encrypted-tbn3.gstatic.com/images?q=tbn:ANd9GcQQ0KmpDcMsmhifUPb_oSCn8mlO6ZiD9Q84CzEgkKk-MAjGQpSj2Q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18" y="1303485"/>
            <a:ext cx="3888432" cy="436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3676686" y="223365"/>
            <a:ext cx="25330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Calirbi"/>
              </a:rPr>
              <a:t>Reactant utilization</a:t>
            </a:r>
            <a:endParaRPr lang="en-US" sz="2000" b="1" dirty="0">
              <a:latin typeface="Calirbi"/>
            </a:endParaRPr>
          </a:p>
        </p:txBody>
      </p:sp>
      <p:sp>
        <p:nvSpPr>
          <p:cNvPr id="17" name="Rettangolo 3"/>
          <p:cNvSpPr/>
          <p:nvPr/>
        </p:nvSpPr>
        <p:spPr>
          <a:xfrm>
            <a:off x="5188854" y="1735533"/>
            <a:ext cx="40324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It is apparent from the Nernst equation that fuel and oxidant gases containing higher partial pressures of electrochemical reactants produce a higher cell voltage.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To keep high operative voltage not all the hydrogen reacts in the cell and a part of the fuel is vented in the outlet.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90552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4284835" y="1070549"/>
            <a:ext cx="22367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latin typeface="+mj-lt"/>
              </a:rPr>
              <a:t>Fuel Utilization factor</a:t>
            </a:r>
            <a:endParaRPr lang="en-US" b="1" dirty="0">
              <a:latin typeface="+mj-lt"/>
            </a:endParaRPr>
          </a:p>
        </p:txBody>
      </p:sp>
      <p:graphicFrame>
        <p:nvGraphicFramePr>
          <p:cNvPr id="1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0971660"/>
              </p:ext>
            </p:extLst>
          </p:nvPr>
        </p:nvGraphicFramePr>
        <p:xfrm>
          <a:off x="3502027" y="1824765"/>
          <a:ext cx="3562350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zione" r:id="rId11" imgW="1752480" imgH="457200" progId="Equation.3">
                  <p:embed/>
                </p:oleObj>
              </mc:Choice>
              <mc:Fallback>
                <p:oleObj name="Equazione" r:id="rId11" imgW="1752480" imgH="457200" progId="Equation.3">
                  <p:embed/>
                  <p:pic>
                    <p:nvPicPr>
                      <p:cNvPr id="205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2027" y="1824765"/>
                        <a:ext cx="3562350" cy="9286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3399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ttangolo 14"/>
          <p:cNvSpPr/>
          <p:nvPr/>
        </p:nvSpPr>
        <p:spPr>
          <a:xfrm>
            <a:off x="1860596" y="112330"/>
            <a:ext cx="70851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Is possible to calculate the utilization of hydrogen and of oxygen as the ratio between reacted species and inlet one.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sellaDiTesto 16"/>
              <p:cNvSpPr txBox="1"/>
              <p:nvPr/>
            </p:nvSpPr>
            <p:spPr>
              <a:xfrm>
                <a:off x="6004573" y="5234423"/>
                <a:ext cx="24758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000" b="1">
                              <a:latin typeface="Cambria Math" panose="02040503050406030204" pitchFamily="18" charset="0"/>
                            </a:rPr>
                            <m:t>𝐦𝐨𝐥</m:t>
                          </m:r>
                          <m:r>
                            <a:rPr lang="it-IT" sz="2000" b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2000" b="1"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  <m:sup>
                          <m:r>
                            <a:rPr lang="it-IT" sz="2000" b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it-IT" sz="20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000" b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it-IT" sz="2000" b="1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it-IT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1">
                              <a:latin typeface="Cambria Math" panose="02040503050406030204" pitchFamily="18" charset="0"/>
                            </a:rPr>
                            <m:t>𝐇</m:t>
                          </m:r>
                        </m:e>
                        <m:sub>
                          <m:r>
                            <a:rPr lang="it-IT" sz="2000" b="1">
                              <a:latin typeface="Cambria Math" panose="02040503050406030204" pitchFamily="18" charset="0"/>
                            </a:rPr>
                            <m:t>𝟐𝐫𝐞𝐚𝐜</m:t>
                          </m:r>
                        </m:sub>
                      </m:sSub>
                    </m:oMath>
                  </m:oMathPara>
                </a14:m>
                <a:endParaRPr lang="it-IT" sz="20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18" name="CasellaDiTes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4573" y="5234423"/>
                <a:ext cx="2475806" cy="400110"/>
              </a:xfrm>
              <a:prstGeom prst="rect">
                <a:avLst/>
              </a:prstGeom>
              <a:blipFill>
                <a:blip r:embed="rId13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6"/>
          <p:cNvSpPr txBox="1">
            <a:spLocks noChangeArrowheads="1"/>
          </p:cNvSpPr>
          <p:nvPr/>
        </p:nvSpPr>
        <p:spPr bwMode="auto">
          <a:xfrm>
            <a:off x="1795105" y="5003565"/>
            <a:ext cx="3456384" cy="72008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ctr">
              <a:lnSpc>
                <a:spcPct val="150000"/>
              </a:lnSpc>
            </a:pPr>
            <a:r>
              <a:rPr lang="en-GB" sz="2000" b="1" dirty="0">
                <a:effectLst/>
                <a:latin typeface="+mj-lt"/>
              </a:rPr>
              <a:t>H</a:t>
            </a:r>
            <a:r>
              <a:rPr lang="en-GB" sz="2000" b="1" baseline="-25000" dirty="0">
                <a:effectLst/>
                <a:latin typeface="+mj-lt"/>
              </a:rPr>
              <a:t>2</a:t>
            </a:r>
            <a:r>
              <a:rPr lang="en-GB" sz="2000" b="1" dirty="0">
                <a:effectLst/>
                <a:latin typeface="+mj-lt"/>
              </a:rPr>
              <a:t> </a:t>
            </a:r>
            <a:r>
              <a:rPr lang="en-GB" sz="2000" b="1" dirty="0" smtClean="0">
                <a:effectLst/>
                <a:latin typeface="+mj-lt"/>
              </a:rPr>
              <a:t> </a:t>
            </a:r>
            <a:r>
              <a:rPr lang="en-GB" sz="2000" b="1" dirty="0" smtClean="0">
                <a:effectLst/>
                <a:latin typeface="+mj-lt"/>
                <a:sym typeface="Wingdings" pitchFamily="2" charset="2"/>
              </a:rPr>
              <a:t> 2e</a:t>
            </a:r>
            <a:r>
              <a:rPr lang="en-GB" sz="2000" b="1" baseline="30000" dirty="0" smtClean="0">
                <a:effectLst/>
                <a:latin typeface="+mj-lt"/>
                <a:sym typeface="Wingdings" pitchFamily="2" charset="2"/>
              </a:rPr>
              <a:t>-</a:t>
            </a:r>
            <a:r>
              <a:rPr lang="en-GB" sz="2000" b="1" dirty="0" smtClean="0">
                <a:effectLst/>
                <a:latin typeface="+mj-lt"/>
                <a:sym typeface="Wingdings" pitchFamily="2" charset="2"/>
              </a:rPr>
              <a:t> + 2H</a:t>
            </a:r>
            <a:r>
              <a:rPr lang="en-GB" sz="2000" b="1" baseline="30000" dirty="0" smtClean="0">
                <a:effectLst/>
                <a:latin typeface="+mj-lt"/>
                <a:sym typeface="Wingdings" pitchFamily="2" charset="2"/>
              </a:rPr>
              <a:t>+</a:t>
            </a:r>
            <a:endParaRPr lang="en-GB" sz="2000" b="1" baseline="30000" dirty="0">
              <a:effectLst/>
              <a:latin typeface="+mj-lt"/>
            </a:endParaRPr>
          </a:p>
        </p:txBody>
      </p:sp>
      <p:sp>
        <p:nvSpPr>
          <p:cNvPr id="20" name="Rettangolo 18"/>
          <p:cNvSpPr/>
          <p:nvPr/>
        </p:nvSpPr>
        <p:spPr>
          <a:xfrm>
            <a:off x="1472845" y="2828251"/>
            <a:ext cx="76605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Reacted species are directly calculated from the current (I). </a:t>
            </a:r>
          </a:p>
          <a:p>
            <a:pPr algn="ctr"/>
            <a:r>
              <a:rPr lang="en-US" sz="2000" dirty="0" smtClean="0"/>
              <a:t>Since current is defined as the product of electron mole flow and Faraday constant: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sellaDiTesto 19"/>
              <p:cNvSpPr txBox="1"/>
              <p:nvPr/>
            </p:nvSpPr>
            <p:spPr>
              <a:xfrm>
                <a:off x="4040505" y="3955397"/>
                <a:ext cx="2725361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3000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it-IT" sz="3000" b="1" i="0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it-IT" sz="3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3000" b="1">
                              <a:latin typeface="Cambria Math" panose="02040503050406030204" pitchFamily="18" charset="0"/>
                            </a:rPr>
                            <m:t>𝐅</m:t>
                          </m:r>
                          <m:r>
                            <a:rPr lang="it-IT" sz="3000" b="1">
                              <a:latin typeface="Cambria Math"/>
                            </a:rPr>
                            <m:t>∗</m:t>
                          </m:r>
                          <m:r>
                            <a:rPr lang="it-IT" sz="3000" b="1">
                              <a:latin typeface="Cambria Math"/>
                            </a:rPr>
                            <m:t>𝐦𝐨𝐥</m:t>
                          </m:r>
                          <m:r>
                            <a:rPr lang="it-IT" sz="3000" b="1">
                              <a:latin typeface="Cambria Math"/>
                            </a:rPr>
                            <m:t> </m:t>
                          </m:r>
                          <m:r>
                            <a:rPr lang="it-IT" sz="3000" b="1">
                              <a:latin typeface="Cambria Math"/>
                            </a:rPr>
                            <m:t>𝐞</m:t>
                          </m:r>
                        </m:e>
                        <m:sup>
                          <m:r>
                            <a:rPr lang="it-IT" sz="3000" b="1">
                              <a:latin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it-IT" sz="3000" b="1" dirty="0"/>
              </a:p>
            </p:txBody>
          </p:sp>
        </mc:Choice>
        <mc:Fallback xmlns="">
          <p:sp>
            <p:nvSpPr>
              <p:cNvPr id="21" name="CasellaDiTes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505" y="3955397"/>
                <a:ext cx="2725361" cy="55399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ttangolo 20"/>
          <p:cNvSpPr/>
          <p:nvPr/>
        </p:nvSpPr>
        <p:spPr>
          <a:xfrm>
            <a:off x="1572905" y="4716406"/>
            <a:ext cx="76605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And electron mole flow is twice hydrogen involved in the reaction:</a:t>
            </a:r>
            <a:endParaRPr lang="en-US" sz="2000" dirty="0"/>
          </a:p>
        </p:txBody>
      </p:sp>
      <p:sp>
        <p:nvSpPr>
          <p:cNvPr id="23" name="Freccia a destra 2"/>
          <p:cNvSpPr/>
          <p:nvPr/>
        </p:nvSpPr>
        <p:spPr>
          <a:xfrm>
            <a:off x="4939591" y="5359956"/>
            <a:ext cx="792088" cy="263004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1"/>
          <p:cNvSpPr/>
          <p:nvPr/>
        </p:nvSpPr>
        <p:spPr>
          <a:xfrm>
            <a:off x="1860596" y="5522919"/>
            <a:ext cx="32809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Anodic semi-reaction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9282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3395839" y="1289282"/>
            <a:ext cx="22367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latin typeface="+mj-lt"/>
              </a:rPr>
              <a:t>Fuel Utilization factor</a:t>
            </a:r>
            <a:endParaRPr lang="en-US" b="1" dirty="0">
              <a:latin typeface="+mj-lt"/>
            </a:endParaRPr>
          </a:p>
        </p:txBody>
      </p:sp>
      <p:graphicFrame>
        <p:nvGraphicFramePr>
          <p:cNvPr id="16" name="Object 13"/>
          <p:cNvGraphicFramePr>
            <a:graphicFrameLocks noChangeAspect="1"/>
          </p:cNvGraphicFramePr>
          <p:nvPr>
            <p:extLst/>
          </p:nvPr>
        </p:nvGraphicFramePr>
        <p:xfrm>
          <a:off x="2613031" y="2043498"/>
          <a:ext cx="3562350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zione" r:id="rId11" imgW="1752480" imgH="457200" progId="Equation.3">
                  <p:embed/>
                </p:oleObj>
              </mc:Choice>
              <mc:Fallback>
                <p:oleObj name="Equazione" r:id="rId11" imgW="1752480" imgH="457200" progId="Equation.3">
                  <p:embed/>
                  <p:pic>
                    <p:nvPicPr>
                      <p:cNvPr id="205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3031" y="2043498"/>
                        <a:ext cx="3562350" cy="9286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3399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ttangolo 14"/>
          <p:cNvSpPr/>
          <p:nvPr/>
        </p:nvSpPr>
        <p:spPr>
          <a:xfrm>
            <a:off x="971600" y="331063"/>
            <a:ext cx="70851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Is possible to calculate the utilization of hydrogen and of oxygen as the ratio between reacted species and inlet one.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sellaDiTesto 15"/>
              <p:cNvSpPr txBox="1"/>
              <p:nvPr/>
            </p:nvSpPr>
            <p:spPr>
              <a:xfrm>
                <a:off x="2097567" y="4797152"/>
                <a:ext cx="4833246" cy="10322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3000" b="1" i="0" smtClean="0">
                          <a:latin typeface="Cambria Math"/>
                        </a:rPr>
                        <m:t>𝐔𝐟</m:t>
                      </m:r>
                      <m:r>
                        <a:rPr lang="it-IT" sz="3000" b="1" i="0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it-IT" sz="3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3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3000" b="1" i="0" smtClean="0">
                                  <a:latin typeface="Cambria Math"/>
                                </a:rPr>
                                <m:t>𝐇</m:t>
                              </m:r>
                            </m:e>
                            <m:sub>
                              <m:r>
                                <a:rPr lang="it-IT" sz="3000" b="1" i="0" smtClean="0">
                                  <a:latin typeface="Cambria Math"/>
                                </a:rPr>
                                <m:t>𝟐𝐫𝐞𝐚𝐜𝐭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3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3000" b="1" i="0" smtClean="0">
                                  <a:latin typeface="Cambria Math"/>
                                </a:rPr>
                                <m:t>𝐇</m:t>
                              </m:r>
                            </m:e>
                            <m:sub>
                              <m:r>
                                <a:rPr lang="it-IT" sz="3000" b="1" i="0" smtClean="0">
                                  <a:latin typeface="Cambria Math"/>
                                </a:rPr>
                                <m:t>𝟐𝐢𝐧</m:t>
                              </m:r>
                            </m:sub>
                          </m:sSub>
                        </m:den>
                      </m:f>
                      <m:r>
                        <a:rPr lang="it-IT" sz="3000" b="1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sz="3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3000" b="1" i="0" smtClean="0">
                              <a:latin typeface="Cambria Math"/>
                            </a:rPr>
                            <m:t>𝐈</m:t>
                          </m:r>
                        </m:num>
                        <m:den>
                          <m:r>
                            <a:rPr lang="it-IT" sz="3000" b="1" i="0" smtClean="0">
                              <a:latin typeface="Cambria Math"/>
                            </a:rPr>
                            <m:t>𝟐</m:t>
                          </m:r>
                          <m:r>
                            <a:rPr lang="it-IT" sz="3000" b="1" i="0" smtClean="0">
                              <a:latin typeface="Cambria Math"/>
                            </a:rPr>
                            <m:t>∗</m:t>
                          </m:r>
                          <m:r>
                            <a:rPr lang="it-IT" sz="3000" b="1" i="0" smtClean="0">
                              <a:latin typeface="Cambria Math"/>
                            </a:rPr>
                            <m:t>𝐅</m:t>
                          </m:r>
                          <m:r>
                            <a:rPr lang="it-IT" sz="3000" b="1" i="0" smtClean="0">
                              <a:latin typeface="Cambria Math"/>
                            </a:rPr>
                            <m:t>∗</m:t>
                          </m:r>
                          <m:sSub>
                            <m:sSubPr>
                              <m:ctrlPr>
                                <a:rPr lang="it-IT" sz="3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3000" b="1" i="0" smtClean="0">
                                  <a:latin typeface="Cambria Math"/>
                                </a:rPr>
                                <m:t>𝐇</m:t>
                              </m:r>
                            </m:e>
                            <m:sub>
                              <m:r>
                                <a:rPr lang="it-IT" sz="3000" b="1" i="0" smtClean="0">
                                  <a:latin typeface="Cambria Math"/>
                                </a:rPr>
                                <m:t>𝟐𝐢𝐧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sz="3000" b="1" dirty="0"/>
              </a:p>
            </p:txBody>
          </p:sp>
        </mc:Choice>
        <mc:Fallback xmlns="">
          <p:sp>
            <p:nvSpPr>
              <p:cNvPr id="18" name="CasellaDiTes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7567" y="4797152"/>
                <a:ext cx="4833246" cy="103220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Freccia a destra 12"/>
          <p:cNvSpPr/>
          <p:nvPr/>
        </p:nvSpPr>
        <p:spPr>
          <a:xfrm rot="5400000">
            <a:off x="4118145" y="3220923"/>
            <a:ext cx="792088" cy="131740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6554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732" y="2711815"/>
            <a:ext cx="3726160" cy="279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asellaDiTesto 1"/>
          <p:cNvSpPr txBox="1"/>
          <p:nvPr/>
        </p:nvSpPr>
        <p:spPr>
          <a:xfrm>
            <a:off x="886060" y="551575"/>
            <a:ext cx="74888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/>
              <a:t>A fuel cell is a device that converts the chemical energy from a fuel into electricity through a chemical reaction of positively charged hydrogen ions with oxygen or another oxidizing </a:t>
            </a:r>
            <a:r>
              <a:rPr lang="en-US" sz="2500" dirty="0" smtClean="0"/>
              <a:t>agent.</a:t>
            </a:r>
            <a:endParaRPr lang="it-IT" sz="2500" dirty="0"/>
          </a:p>
        </p:txBody>
      </p:sp>
    </p:spTree>
    <p:extLst>
      <p:ext uri="{BB962C8B-B14F-4D97-AF65-F5344CB8AC3E}">
        <p14:creationId xmlns:p14="http://schemas.microsoft.com/office/powerpoint/2010/main" val="2906593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7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7451613"/>
              </p:ext>
            </p:extLst>
          </p:nvPr>
        </p:nvGraphicFramePr>
        <p:xfrm>
          <a:off x="1328737" y="2708920"/>
          <a:ext cx="6486525" cy="237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zione" r:id="rId11" imgW="1218960" imgH="431640" progId="Equation.3">
                  <p:embed/>
                </p:oleObj>
              </mc:Choice>
              <mc:Fallback>
                <p:oleObj name="Equazione" r:id="rId11" imgW="1218960" imgH="431640" progId="Equation.3">
                  <p:embed/>
                  <p:pic>
                    <p:nvPicPr>
                      <p:cNvPr id="5" name="Ogget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8737" y="2708920"/>
                        <a:ext cx="6486525" cy="237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827584" y="1177067"/>
            <a:ext cx="78488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Calirbi"/>
              </a:rPr>
              <a:t>In general is possible to define cell efficiency as the ratio between outlet power P</a:t>
            </a:r>
            <a:r>
              <a:rPr lang="en-US" sz="2000" baseline="-25000" dirty="0" smtClean="0">
                <a:latin typeface="Calirbi"/>
              </a:rPr>
              <a:t>out </a:t>
            </a:r>
            <a:r>
              <a:rPr lang="en-US" sz="2000" dirty="0" smtClean="0">
                <a:latin typeface="Calirbi"/>
              </a:rPr>
              <a:t>(electrical) and inlet power P</a:t>
            </a:r>
            <a:r>
              <a:rPr lang="en-US" sz="2000" baseline="-25000" dirty="0" smtClean="0">
                <a:latin typeface="Calirbi"/>
              </a:rPr>
              <a:t>in</a:t>
            </a:r>
            <a:r>
              <a:rPr lang="en-US" sz="2000" dirty="0" smtClean="0">
                <a:latin typeface="Calirbi"/>
              </a:rPr>
              <a:t> (fuel energy)</a:t>
            </a:r>
          </a:p>
        </p:txBody>
      </p:sp>
    </p:spTree>
    <p:extLst>
      <p:ext uri="{BB962C8B-B14F-4D97-AF65-F5344CB8AC3E}">
        <p14:creationId xmlns:p14="http://schemas.microsoft.com/office/powerpoint/2010/main" val="24140086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3353964"/>
              </p:ext>
            </p:extLst>
          </p:nvPr>
        </p:nvGraphicFramePr>
        <p:xfrm>
          <a:off x="4602121" y="3584624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Ecuación" r:id="rId11" imgW="114120" imgH="215640" progId="Equation.3">
                  <p:embed/>
                </p:oleObj>
              </mc:Choice>
              <mc:Fallback>
                <p:oleObj name="Ecuación" r:id="rId11" imgW="114120" imgH="215640" progId="Equation.3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2121" y="3584624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6290071"/>
              </p:ext>
            </p:extLst>
          </p:nvPr>
        </p:nvGraphicFramePr>
        <p:xfrm>
          <a:off x="4602121" y="3548112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Ecuación" r:id="rId13" imgW="114120" imgH="215640" progId="Equation.3">
                  <p:embed/>
                </p:oleObj>
              </mc:Choice>
              <mc:Fallback>
                <p:oleObj name="Ecuación" r:id="rId13" imgW="114120" imgH="21564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2121" y="3548112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683029" y="-342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683029" y="485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4789251"/>
              </p:ext>
            </p:extLst>
          </p:nvPr>
        </p:nvGraphicFramePr>
        <p:xfrm>
          <a:off x="2371335" y="4526260"/>
          <a:ext cx="5767388" cy="1395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Equazione" r:id="rId14" imgW="977760" imgH="228600" progId="Equation.3">
                  <p:embed/>
                </p:oleObj>
              </mc:Choice>
              <mc:Fallback>
                <p:oleObj name="Equazione" r:id="rId14" imgW="977760" imgH="228600" progId="Equation.3">
                  <p:embed/>
                  <p:pic>
                    <p:nvPicPr>
                      <p:cNvPr id="410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1335" y="4526260"/>
                        <a:ext cx="5767388" cy="13954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6606344"/>
              </p:ext>
            </p:extLst>
          </p:nvPr>
        </p:nvGraphicFramePr>
        <p:xfrm>
          <a:off x="862541" y="1303092"/>
          <a:ext cx="8746876" cy="1336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Equazione" r:id="rId16" imgW="2920680" imgH="431640" progId="Equation.3">
                  <p:embed/>
                </p:oleObj>
              </mc:Choice>
              <mc:Fallback>
                <p:oleObj name="Equazione" r:id="rId16" imgW="2920680" imgH="431640" progId="Equation.3">
                  <p:embed/>
                  <p:pic>
                    <p:nvPicPr>
                      <p:cNvPr id="2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541" y="1303092"/>
                        <a:ext cx="8746876" cy="133670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1582621" y="150812"/>
            <a:ext cx="78488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Calirbi"/>
              </a:rPr>
              <a:t>Is possible to elaborate the equation so to obtain..</a:t>
            </a:r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1330593" y="3277075"/>
            <a:ext cx="78488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Calirbi"/>
              </a:rPr>
              <a:t>.. that fuel cell efficiency depends on reversible efficiency, </a:t>
            </a:r>
            <a:r>
              <a:rPr lang="en-US" sz="2400" dirty="0" err="1" smtClean="0">
                <a:latin typeface="Calirbi"/>
              </a:rPr>
              <a:t>utilisation</a:t>
            </a:r>
            <a:r>
              <a:rPr lang="en-US" sz="2400" dirty="0" smtClean="0">
                <a:latin typeface="Calirbi"/>
              </a:rPr>
              <a:t> of fuel and voltage efficiency. </a:t>
            </a:r>
          </a:p>
        </p:txBody>
      </p:sp>
    </p:spTree>
    <p:extLst>
      <p:ext uri="{BB962C8B-B14F-4D97-AF65-F5344CB8AC3E}">
        <p14:creationId xmlns:p14="http://schemas.microsoft.com/office/powerpoint/2010/main" val="15635834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3919092" y="3927524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Ecuación" r:id="rId11" imgW="114120" imgH="215640" progId="Equation.3">
                  <p:embed/>
                </p:oleObj>
              </mc:Choice>
              <mc:Fallback>
                <p:oleObj name="Ecuación" r:id="rId11" imgW="114120" imgH="215640" progId="Equation.3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9092" y="3927524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3919092" y="3891012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Ecuación" r:id="rId13" imgW="114120" imgH="215640" progId="Equation.3">
                  <p:embed/>
                </p:oleObj>
              </mc:Choice>
              <mc:Fallback>
                <p:oleObj name="Ecuación" r:id="rId13" imgW="114120" imgH="21564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9092" y="3891012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9037880"/>
              </p:ext>
            </p:extLst>
          </p:nvPr>
        </p:nvGraphicFramePr>
        <p:xfrm>
          <a:off x="1688306" y="332656"/>
          <a:ext cx="5767388" cy="1395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Equazione" r:id="rId14" imgW="977760" imgH="228600" progId="Equation.3">
                  <p:embed/>
                </p:oleObj>
              </mc:Choice>
              <mc:Fallback>
                <p:oleObj name="Equazione" r:id="rId14" imgW="977760" imgH="228600" progId="Equation.3">
                  <p:embed/>
                  <p:pic>
                    <p:nvPicPr>
                      <p:cNvPr id="410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8306" y="332656"/>
                        <a:ext cx="5767388" cy="13954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755576" y="1878994"/>
            <a:ext cx="784887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Calirbi"/>
              </a:rPr>
              <a:t>In general:</a:t>
            </a:r>
          </a:p>
          <a:p>
            <a:pPr algn="just">
              <a:lnSpc>
                <a:spcPct val="150000"/>
              </a:lnSpc>
            </a:pPr>
            <a:endParaRPr lang="en-US" sz="2400" dirty="0">
              <a:latin typeface="Calirbi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sz="2400" i="1" dirty="0" smtClean="0">
                <a:latin typeface="Calirbi"/>
              </a:rPr>
              <a:t>η</a:t>
            </a:r>
            <a:r>
              <a:rPr lang="en-US" sz="2400" i="1" baseline="-25000" dirty="0" smtClean="0">
                <a:latin typeface="Calirbi"/>
              </a:rPr>
              <a:t>rev</a:t>
            </a:r>
            <a:r>
              <a:rPr lang="en-US" sz="2400" i="1" dirty="0" smtClean="0">
                <a:latin typeface="Calirbi"/>
              </a:rPr>
              <a:t> </a:t>
            </a:r>
            <a:r>
              <a:rPr lang="en-US" sz="2400" dirty="0" smtClean="0">
                <a:latin typeface="Calirbi"/>
              </a:rPr>
              <a:t>depends on the type of fuel (in general hydrogen) and on the thermodynamic conditions;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2400" i="1" dirty="0" smtClean="0">
                <a:latin typeface="Calirbi"/>
              </a:rPr>
              <a:t>u</a:t>
            </a:r>
            <a:r>
              <a:rPr lang="en-US" sz="2400" i="1" baseline="-25000" dirty="0" smtClean="0">
                <a:latin typeface="Calirbi"/>
              </a:rPr>
              <a:t>f</a:t>
            </a:r>
            <a:r>
              <a:rPr lang="en-US" sz="2400" dirty="0" smtClean="0">
                <a:latin typeface="Calirbi"/>
              </a:rPr>
              <a:t> is related to the design of the cell;</a:t>
            </a:r>
            <a:endParaRPr lang="en-US" sz="2400" dirty="0">
              <a:latin typeface="Calirbi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sz="2400" i="1" dirty="0" smtClean="0">
                <a:latin typeface="Calirbi"/>
              </a:rPr>
              <a:t>η</a:t>
            </a:r>
            <a:r>
              <a:rPr lang="en-US" sz="2400" i="1" baseline="-25000" dirty="0" smtClean="0">
                <a:latin typeface="Calirbi"/>
              </a:rPr>
              <a:t>v</a:t>
            </a:r>
            <a:r>
              <a:rPr lang="en-US" sz="2400" dirty="0" smtClean="0">
                <a:latin typeface="Calirbi"/>
              </a:rPr>
              <a:t> </a:t>
            </a:r>
            <a:r>
              <a:rPr lang="en-US" sz="2400" dirty="0">
                <a:latin typeface="Calirbi"/>
              </a:rPr>
              <a:t>depends on </a:t>
            </a:r>
            <a:r>
              <a:rPr lang="en-US" sz="2400" dirty="0" smtClean="0">
                <a:latin typeface="Calirbi"/>
              </a:rPr>
              <a:t>the performance of the materials and on the quality of contacts;</a:t>
            </a:r>
            <a:endParaRPr lang="en-US" sz="2400" dirty="0">
              <a:latin typeface="Calirbi"/>
            </a:endParaRPr>
          </a:p>
        </p:txBody>
      </p:sp>
    </p:spTree>
    <p:extLst>
      <p:ext uri="{BB962C8B-B14F-4D97-AF65-F5344CB8AC3E}">
        <p14:creationId xmlns:p14="http://schemas.microsoft.com/office/powerpoint/2010/main" val="13848433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793750" y="187838"/>
            <a:ext cx="8077200" cy="2256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b="1" dirty="0" smtClean="0">
                <a:latin typeface="+mj-lt"/>
              </a:rPr>
              <a:t>Parameter with impact on fuel cell efficiency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endParaRPr lang="en-US" sz="800" b="1" dirty="0" smtClean="0">
              <a:latin typeface="+mj-lt"/>
            </a:endParaRPr>
          </a:p>
          <a:p>
            <a:pPr lvl="1" indent="438150" algn="l">
              <a:buFontTx/>
              <a:buChar char="•"/>
            </a:pPr>
            <a:r>
              <a:rPr lang="en-US" dirty="0" smtClean="0">
                <a:latin typeface="+mj-lt"/>
              </a:rPr>
              <a:t>Temperature</a:t>
            </a:r>
          </a:p>
          <a:p>
            <a:pPr lvl="1" indent="438150" algn="l">
              <a:buFontTx/>
              <a:buChar char="•"/>
            </a:pPr>
            <a:r>
              <a:rPr lang="en-US" dirty="0" smtClean="0">
                <a:latin typeface="+mj-lt"/>
              </a:rPr>
              <a:t>Pressure</a:t>
            </a:r>
          </a:p>
          <a:p>
            <a:pPr lvl="1" indent="438150" algn="l">
              <a:buFontTx/>
              <a:buChar char="•"/>
            </a:pPr>
            <a:r>
              <a:rPr lang="en-US" dirty="0" err="1" smtClean="0">
                <a:latin typeface="+mj-lt"/>
              </a:rPr>
              <a:t>Utilisation</a:t>
            </a:r>
            <a:r>
              <a:rPr lang="en-US" dirty="0" smtClean="0">
                <a:latin typeface="+mj-lt"/>
              </a:rPr>
              <a:t> of reactants</a:t>
            </a:r>
          </a:p>
          <a:p>
            <a:pPr lvl="1" indent="438150" algn="l">
              <a:buFontTx/>
              <a:buChar char="•"/>
            </a:pPr>
            <a:r>
              <a:rPr lang="en-US" dirty="0" smtClean="0">
                <a:latin typeface="+mj-lt"/>
              </a:rPr>
              <a:t>Current density</a:t>
            </a:r>
          </a:p>
          <a:p>
            <a:pPr lvl="1" indent="438150" algn="l">
              <a:buFontTx/>
              <a:buChar char="•"/>
            </a:pPr>
            <a:r>
              <a:rPr lang="en-US" dirty="0" smtClean="0">
                <a:latin typeface="+mj-lt"/>
              </a:rPr>
              <a:t>Impurities/contaminant</a:t>
            </a:r>
          </a:p>
          <a:p>
            <a:pPr lvl="1" indent="438150" algn="l">
              <a:buFontTx/>
              <a:buChar char="•"/>
            </a:pPr>
            <a:r>
              <a:rPr lang="en-US" dirty="0" smtClean="0">
                <a:latin typeface="+mj-lt"/>
              </a:rPr>
              <a:t>time</a:t>
            </a:r>
            <a:endParaRPr lang="en-US" dirty="0">
              <a:latin typeface="+mj-lt"/>
            </a:endParaRPr>
          </a:p>
        </p:txBody>
      </p:sp>
      <p:pic>
        <p:nvPicPr>
          <p:cNvPr id="16" name="Picture 17"/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6224" y="3218027"/>
            <a:ext cx="460851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9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887" y="744826"/>
            <a:ext cx="3421063" cy="247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Group 22"/>
          <p:cNvGrpSpPr>
            <a:grpSpLocks/>
          </p:cNvGrpSpPr>
          <p:nvPr/>
        </p:nvGrpSpPr>
        <p:grpSpPr bwMode="auto">
          <a:xfrm>
            <a:off x="6027737" y="1051411"/>
            <a:ext cx="3263900" cy="3813175"/>
            <a:chOff x="3532" y="1022"/>
            <a:chExt cx="2056" cy="2402"/>
          </a:xfrm>
        </p:grpSpPr>
        <p:sp>
          <p:nvSpPr>
            <p:cNvPr id="19" name="Text Box 20"/>
            <p:cNvSpPr txBox="1">
              <a:spLocks noChangeArrowheads="1"/>
            </p:cNvSpPr>
            <p:nvPr/>
          </p:nvSpPr>
          <p:spPr bwMode="auto">
            <a:xfrm>
              <a:off x="3532" y="2790"/>
              <a:ext cx="2056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spcBef>
                  <a:spcPct val="50000"/>
                </a:spcBef>
              </a:pPr>
              <a:r>
                <a:rPr lang="en-US" dirty="0" smtClean="0">
                  <a:latin typeface="+mj-lt"/>
                </a:rPr>
                <a:t>Operating conditions are a trade off between operative cost and capital cost.</a:t>
              </a:r>
              <a:endParaRPr lang="en-US" dirty="0">
                <a:latin typeface="+mj-lt"/>
              </a:endParaRPr>
            </a:p>
          </p:txBody>
        </p:sp>
        <p:sp>
          <p:nvSpPr>
            <p:cNvPr id="20" name="AutoShape 21"/>
            <p:cNvSpPr>
              <a:spLocks noChangeArrowheads="1"/>
            </p:cNvSpPr>
            <p:nvPr/>
          </p:nvSpPr>
          <p:spPr bwMode="auto">
            <a:xfrm>
              <a:off x="4560" y="1022"/>
              <a:ext cx="384" cy="1728"/>
            </a:xfrm>
            <a:prstGeom prst="downArrowCallout">
              <a:avLst>
                <a:gd name="adj1" fmla="val 20315"/>
                <a:gd name="adj2" fmla="val 22917"/>
                <a:gd name="adj3" fmla="val 47125"/>
                <a:gd name="adj4" fmla="val 21653"/>
              </a:avLst>
            </a:prstGeom>
            <a:solidFill>
              <a:schemeClr val="hlink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2269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10" y="1826544"/>
            <a:ext cx="250825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5328955" y="804486"/>
            <a:ext cx="318074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smtClean="0"/>
              <a:t>Chemical energy storage device</a:t>
            </a:r>
          </a:p>
          <a:p>
            <a:r>
              <a:rPr lang="en-US" b="1" dirty="0" smtClean="0"/>
              <a:t>(e.g. lithium ion battery)</a:t>
            </a:r>
            <a:endParaRPr lang="en-US" b="1" dirty="0"/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2126387" y="799317"/>
            <a:ext cx="19064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/>
              <a:t>Hydrogen fuel cell</a:t>
            </a: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1080483" y="4202785"/>
            <a:ext cx="417646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Open system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The anode and cathode are typically Pt on Carbon based materials. The reaction occurs at the triple phase boundary where the catalyst, electrolyte and gas meet.</a:t>
            </a: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ym typeface="Symbol" pitchFamily="18" charset="2"/>
              </a:rPr>
              <a:t>Reactants </a:t>
            </a:r>
            <a:r>
              <a:rPr lang="en-US" sz="1600" dirty="0">
                <a:sym typeface="Symbol" pitchFamily="18" charset="2"/>
              </a:rPr>
              <a:t>are externally </a:t>
            </a:r>
            <a:r>
              <a:rPr lang="en-US" sz="1600" dirty="0" smtClean="0">
                <a:sym typeface="Symbol" pitchFamily="18" charset="2"/>
              </a:rPr>
              <a:t>supplied, no </a:t>
            </a:r>
            <a:r>
              <a:rPr lang="en-US" sz="1600" dirty="0">
                <a:sym typeface="Symbol" pitchFamily="18" charset="2"/>
              </a:rPr>
              <a:t>recharging required.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/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5690357" y="4199909"/>
            <a:ext cx="275336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Closed </a:t>
            </a:r>
            <a:r>
              <a:rPr lang="en-US" sz="1600" dirty="0"/>
              <a:t>system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Anode and </a:t>
            </a:r>
            <a:r>
              <a:rPr lang="en-US" sz="1600" dirty="0" smtClean="0"/>
              <a:t>cathode are typically metals</a:t>
            </a:r>
            <a:r>
              <a:rPr lang="en-US" sz="1600" dirty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Reactants are internally </a:t>
            </a:r>
            <a:r>
              <a:rPr lang="en-US" sz="1600" dirty="0" smtClean="0"/>
              <a:t>consumed, need </a:t>
            </a:r>
            <a:r>
              <a:rPr lang="en-US" sz="1600" dirty="0"/>
              <a:t>periodic recharging.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1080483" y="460763"/>
            <a:ext cx="817414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/>
              <a:t>Basic operating principles of both are very similar, but there are </a:t>
            </a:r>
            <a:r>
              <a:rPr lang="en-US" sz="1600" dirty="0" smtClean="0"/>
              <a:t>several intrinsic </a:t>
            </a:r>
            <a:r>
              <a:rPr lang="en-US" sz="1600" dirty="0"/>
              <a:t>differences.</a:t>
            </a:r>
          </a:p>
        </p:txBody>
      </p:sp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633" y="1169319"/>
            <a:ext cx="36385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CasellaDiTesto 11"/>
          <p:cNvSpPr txBox="1"/>
          <p:nvPr/>
        </p:nvSpPr>
        <p:spPr>
          <a:xfrm>
            <a:off x="3466640" y="-3291"/>
            <a:ext cx="307481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spcAft>
                <a:spcPts val="1200"/>
              </a:spcAft>
            </a:pPr>
            <a:r>
              <a:rPr lang="en-US" sz="2500" b="1" dirty="0" smtClean="0">
                <a:latin typeface="+mj-lt"/>
              </a:rPr>
              <a:t>Fuel Cells Vs Batteries</a:t>
            </a:r>
            <a:endParaRPr lang="en-US" sz="25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70972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1635941" y="702787"/>
            <a:ext cx="20218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/>
              <a:t>Hydrogen fuel </a:t>
            </a:r>
            <a:r>
              <a:rPr lang="en-US" b="1" dirty="0" smtClean="0"/>
              <a:t>cell*</a:t>
            </a:r>
            <a:endParaRPr lang="en-US" b="1" dirty="0"/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4988137" y="4109250"/>
            <a:ext cx="33827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Chemical energy is transformed into heat via chemical reaction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Efficiency is limited by the Carnot limit;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Mechanical energy has to be transformed into electricity</a:t>
            </a:r>
            <a:endParaRPr lang="en-US" sz="1600" dirty="0"/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1058716" y="456859"/>
            <a:ext cx="73121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smtClean="0"/>
              <a:t>Both are open system where fuel (hydrogen) reacts with the oxidant (Air)</a:t>
            </a:r>
            <a:endParaRPr lang="en-US" sz="1600" dirty="0"/>
          </a:p>
        </p:txBody>
      </p:sp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60835"/>
            <a:ext cx="36385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CasellaDiTesto 11"/>
          <p:cNvSpPr txBox="1"/>
          <p:nvPr/>
        </p:nvSpPr>
        <p:spPr>
          <a:xfrm>
            <a:off x="2051720" y="58173"/>
            <a:ext cx="512287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spcAft>
                <a:spcPts val="1200"/>
              </a:spcAft>
            </a:pPr>
            <a:r>
              <a:rPr lang="en-US" sz="2500" b="1" dirty="0" smtClean="0">
                <a:latin typeface="+mj-lt"/>
              </a:rPr>
              <a:t>Fuel Cells Vs Thermodynamic system </a:t>
            </a:r>
            <a:endParaRPr lang="en-US" sz="2500" b="1" dirty="0">
              <a:latin typeface="+mj-lt"/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4860825" y="702787"/>
            <a:ext cx="38222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smtClean="0"/>
              <a:t>Thermodynamic (combustion) syste</a:t>
            </a:r>
            <a:r>
              <a:rPr lang="en-US" b="1" dirty="0"/>
              <a:t>m</a:t>
            </a: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413298" y="4128426"/>
            <a:ext cx="432048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Chemical energy is directly transformed into electricity via electrochemical reaction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Efficiency is NOT limited by the Carnot limit;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Electrical energy is directly produced</a:t>
            </a:r>
          </a:p>
        </p:txBody>
      </p:sp>
      <p:pic>
        <p:nvPicPr>
          <p:cNvPr id="22" name="Picture 4" descr="Immagine correlata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42931" y="1160835"/>
            <a:ext cx="3296483" cy="207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287538" y="5224495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/>
              <a:t>* Note </a:t>
            </a:r>
            <a:r>
              <a:rPr lang="en-US" sz="1000" dirty="0"/>
              <a:t>that there are many types of fuel cells, which require different fuels, electrode materials and operate under varying conditions (temperature </a:t>
            </a:r>
            <a:r>
              <a:rPr lang="en-US" sz="1000" dirty="0" err="1"/>
              <a:t>etc</a:t>
            </a:r>
            <a:r>
              <a:rPr lang="en-US" sz="1000" dirty="0"/>
              <a:t>). The example of the Hydrogen PEM fuel cell is given as it is considered the most viable alternative to fossil fuel based combustion engines within the automotive industry.</a:t>
            </a:r>
          </a:p>
        </p:txBody>
      </p:sp>
    </p:spTree>
    <p:extLst>
      <p:ext uri="{BB962C8B-B14F-4D97-AF65-F5344CB8AC3E}">
        <p14:creationId xmlns:p14="http://schemas.microsoft.com/office/powerpoint/2010/main" val="1644503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Rectangle 6"/>
          <p:cNvSpPr txBox="1">
            <a:spLocks noChangeArrowheads="1"/>
          </p:cNvSpPr>
          <p:nvPr/>
        </p:nvSpPr>
        <p:spPr bwMode="auto">
          <a:xfrm>
            <a:off x="1619672" y="677846"/>
            <a:ext cx="5688632" cy="57251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ctr">
              <a:lnSpc>
                <a:spcPct val="150000"/>
              </a:lnSpc>
            </a:pPr>
            <a:r>
              <a:rPr lang="en-GB" sz="3000" b="1" dirty="0">
                <a:effectLst/>
                <a:latin typeface="+mj-lt"/>
              </a:rPr>
              <a:t>H</a:t>
            </a:r>
            <a:r>
              <a:rPr lang="en-GB" sz="3000" b="1" baseline="-25000" dirty="0">
                <a:effectLst/>
                <a:latin typeface="+mj-lt"/>
              </a:rPr>
              <a:t>2</a:t>
            </a:r>
            <a:r>
              <a:rPr lang="en-GB" sz="3000" b="1" dirty="0">
                <a:effectLst/>
                <a:latin typeface="+mj-lt"/>
              </a:rPr>
              <a:t> + ½ O</a:t>
            </a:r>
            <a:r>
              <a:rPr lang="en-GB" sz="3000" b="1" baseline="-25000" dirty="0">
                <a:effectLst/>
                <a:latin typeface="+mj-lt"/>
              </a:rPr>
              <a:t>2</a:t>
            </a:r>
            <a:r>
              <a:rPr lang="en-GB" sz="3000" b="1" dirty="0">
                <a:effectLst/>
                <a:latin typeface="+mj-lt"/>
              </a:rPr>
              <a:t> </a:t>
            </a:r>
            <a:r>
              <a:rPr lang="en-GB" sz="3000" b="1" dirty="0">
                <a:effectLst/>
                <a:latin typeface="+mj-lt"/>
                <a:sym typeface="Wingdings" pitchFamily="2" charset="2"/>
              </a:rPr>
              <a:t> H</a:t>
            </a:r>
            <a:r>
              <a:rPr lang="en-GB" sz="3000" b="1" baseline="-25000" dirty="0">
                <a:effectLst/>
                <a:latin typeface="+mj-lt"/>
                <a:sym typeface="Wingdings" pitchFamily="2" charset="2"/>
              </a:rPr>
              <a:t>2</a:t>
            </a:r>
            <a:r>
              <a:rPr lang="en-GB" sz="3000" b="1" dirty="0">
                <a:effectLst/>
                <a:latin typeface="+mj-lt"/>
                <a:sym typeface="Wingdings" pitchFamily="2" charset="2"/>
              </a:rPr>
              <a:t>O + </a:t>
            </a:r>
            <a:r>
              <a:rPr lang="en-GB" sz="3000" b="1" dirty="0" smtClean="0">
                <a:effectLst/>
                <a:latin typeface="+mj-lt"/>
                <a:sym typeface="Wingdings" pitchFamily="2" charset="2"/>
              </a:rPr>
              <a:t>Energy </a:t>
            </a:r>
            <a:endParaRPr lang="en-GB" sz="3000" b="1" baseline="30000" dirty="0">
              <a:effectLst/>
              <a:latin typeface="+mj-lt"/>
            </a:endParaRPr>
          </a:p>
        </p:txBody>
      </p:sp>
      <p:sp>
        <p:nvSpPr>
          <p:cNvPr id="16" name="CasellaDiTesto 13"/>
          <p:cNvSpPr txBox="1"/>
          <p:nvPr/>
        </p:nvSpPr>
        <p:spPr>
          <a:xfrm>
            <a:off x="1678662" y="486771"/>
            <a:ext cx="60914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spcAft>
                <a:spcPts val="1200"/>
              </a:spcAft>
            </a:pPr>
            <a:r>
              <a:rPr lang="en-US" sz="2200" dirty="0" smtClean="0">
                <a:latin typeface="+mj-lt"/>
              </a:rPr>
              <a:t>The chemical reaction of a fuel cell is the following: </a:t>
            </a:r>
            <a:endParaRPr lang="en-US" sz="2200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512" y="1349807"/>
            <a:ext cx="878497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Anodic reaction: Hydrogen oxidation reaction (HOR):</a:t>
            </a:r>
          </a:p>
          <a:p>
            <a:r>
              <a:rPr lang="en-GB" dirty="0" smtClean="0"/>
              <a:t>H</a:t>
            </a:r>
            <a:r>
              <a:rPr lang="en-GB" baseline="-25000" dirty="0" smtClean="0"/>
              <a:t>2</a:t>
            </a:r>
            <a:r>
              <a:rPr lang="en-GB" dirty="0" smtClean="0"/>
              <a:t> </a:t>
            </a:r>
            <a:r>
              <a:rPr lang="en-US" altLang="en-US" dirty="0" smtClean="0"/>
              <a:t>→ </a:t>
            </a:r>
            <a:r>
              <a:rPr lang="en-US" altLang="en-US" dirty="0"/>
              <a:t>2H</a:t>
            </a:r>
            <a:r>
              <a:rPr lang="en-US" altLang="en-US" baseline="30000" dirty="0"/>
              <a:t>+</a:t>
            </a:r>
            <a:r>
              <a:rPr lang="en-US" altLang="en-US" dirty="0"/>
              <a:t> + 2e</a:t>
            </a:r>
            <a:r>
              <a:rPr lang="en-US" altLang="en-US" baseline="30000" dirty="0"/>
              <a:t>−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Cathodic reaction: Oxygen reduction reaction (ORR) (is limiting step reaction within a fuel cell due to its sluggish kinetics):</a:t>
            </a:r>
          </a:p>
          <a:p>
            <a:r>
              <a:rPr lang="en-GB" dirty="0" smtClean="0"/>
              <a:t>acidic media </a:t>
            </a:r>
          </a:p>
          <a:p>
            <a:r>
              <a:rPr lang="en-US" altLang="en-US" dirty="0" smtClean="0"/>
              <a:t>O</a:t>
            </a:r>
            <a:r>
              <a:rPr lang="en-US" altLang="en-US" baseline="-30000" dirty="0" smtClean="0"/>
              <a:t>2</a:t>
            </a:r>
            <a:r>
              <a:rPr lang="en-US" altLang="en-US" dirty="0"/>
              <a:t> + 4H</a:t>
            </a:r>
            <a:r>
              <a:rPr lang="en-US" altLang="en-US" baseline="30000" dirty="0"/>
              <a:t>+</a:t>
            </a:r>
            <a:r>
              <a:rPr lang="en-US" altLang="en-US" dirty="0"/>
              <a:t> + 4e</a:t>
            </a:r>
            <a:r>
              <a:rPr lang="en-US" altLang="en-US" baseline="30000" dirty="0"/>
              <a:t>−</a:t>
            </a:r>
            <a:r>
              <a:rPr lang="en-US" altLang="en-US" dirty="0"/>
              <a:t> → 2H</a:t>
            </a:r>
            <a:r>
              <a:rPr lang="en-US" altLang="en-US" baseline="-30000" dirty="0"/>
              <a:t>2</a:t>
            </a:r>
            <a:r>
              <a:rPr lang="en-US" altLang="en-US" dirty="0"/>
              <a:t>O direct (4 electron pathway) </a:t>
            </a:r>
            <a:r>
              <a:rPr lang="en-US" altLang="en-US" dirty="0" smtClean="0"/>
              <a:t>, </a:t>
            </a:r>
          </a:p>
          <a:p>
            <a:r>
              <a:rPr lang="en-US" altLang="en-US" dirty="0" smtClean="0"/>
              <a:t>O</a:t>
            </a:r>
            <a:r>
              <a:rPr lang="en-US" altLang="en-US" baseline="-30000" dirty="0" smtClean="0"/>
              <a:t>2</a:t>
            </a:r>
            <a:r>
              <a:rPr lang="en-US" altLang="en-US" dirty="0"/>
              <a:t> + 2H</a:t>
            </a:r>
            <a:r>
              <a:rPr lang="en-US" altLang="en-US" baseline="30000" dirty="0"/>
              <a:t>+</a:t>
            </a:r>
            <a:r>
              <a:rPr lang="en-US" altLang="en-US" dirty="0"/>
              <a:t> + 2e</a:t>
            </a:r>
            <a:r>
              <a:rPr lang="en-US" altLang="en-US" baseline="30000" dirty="0"/>
              <a:t>−</a:t>
            </a:r>
            <a:r>
              <a:rPr lang="en-US" altLang="en-US" dirty="0"/>
              <a:t> → H</a:t>
            </a:r>
            <a:r>
              <a:rPr lang="en-US" altLang="en-US" baseline="-30000" dirty="0"/>
              <a:t>2</a:t>
            </a:r>
            <a:r>
              <a:rPr lang="en-US" altLang="en-US" dirty="0"/>
              <a:t>O</a:t>
            </a:r>
            <a:r>
              <a:rPr lang="en-US" altLang="en-US" baseline="-30000" dirty="0"/>
              <a:t>2</a:t>
            </a:r>
            <a:r>
              <a:rPr lang="en-US" altLang="en-US" dirty="0"/>
              <a:t> indirect (2 electron pathway</a:t>
            </a:r>
            <a:r>
              <a:rPr lang="en-US" altLang="en-US" dirty="0" smtClean="0"/>
              <a:t>)</a:t>
            </a:r>
            <a:r>
              <a:rPr lang="en-US" altLang="en-US" dirty="0"/>
              <a:t> H</a:t>
            </a:r>
            <a:r>
              <a:rPr lang="en-US" altLang="en-US" baseline="-30000" dirty="0"/>
              <a:t>2</a:t>
            </a:r>
            <a:r>
              <a:rPr lang="en-US" altLang="en-US" dirty="0"/>
              <a:t>O</a:t>
            </a:r>
            <a:r>
              <a:rPr lang="en-US" altLang="en-US" baseline="-30000" dirty="0"/>
              <a:t>2</a:t>
            </a:r>
            <a:r>
              <a:rPr lang="en-US" altLang="en-US" dirty="0"/>
              <a:t> + 2H</a:t>
            </a:r>
            <a:r>
              <a:rPr lang="en-US" altLang="en-US" baseline="30000" dirty="0"/>
              <a:t>+</a:t>
            </a:r>
            <a:r>
              <a:rPr lang="en-US" altLang="en-US" dirty="0"/>
              <a:t> + 2e</a:t>
            </a:r>
            <a:r>
              <a:rPr lang="en-US" altLang="en-US" baseline="30000" dirty="0"/>
              <a:t>−</a:t>
            </a:r>
            <a:r>
              <a:rPr lang="en-US" altLang="en-US" dirty="0"/>
              <a:t> → </a:t>
            </a:r>
            <a:r>
              <a:rPr lang="en-US" altLang="en-US" dirty="0" smtClean="0"/>
              <a:t>2H</a:t>
            </a:r>
            <a:r>
              <a:rPr lang="en-US" altLang="en-US" baseline="-30000" dirty="0" smtClean="0"/>
              <a:t>2</a:t>
            </a:r>
            <a:r>
              <a:rPr lang="en-US" altLang="en-US" dirty="0" smtClean="0"/>
              <a:t>O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Alkaline media </a:t>
            </a:r>
          </a:p>
          <a:p>
            <a:r>
              <a:rPr lang="pt-BR" altLang="en-US" dirty="0"/>
              <a:t>O</a:t>
            </a:r>
            <a:r>
              <a:rPr lang="pt-BR" altLang="en-US" baseline="-25000" dirty="0"/>
              <a:t>2</a:t>
            </a:r>
            <a:r>
              <a:rPr lang="pt-BR" altLang="en-US" dirty="0"/>
              <a:t> + 2H</a:t>
            </a:r>
            <a:r>
              <a:rPr lang="pt-BR" altLang="en-US" baseline="-25000" dirty="0"/>
              <a:t>2</a:t>
            </a:r>
            <a:r>
              <a:rPr lang="pt-BR" altLang="en-US" dirty="0"/>
              <a:t>O + 4e− → 4OH− direct (4 electron pathway</a:t>
            </a:r>
            <a:r>
              <a:rPr lang="pt-BR" altLang="en-US" dirty="0" smtClean="0"/>
              <a:t>)</a:t>
            </a:r>
          </a:p>
          <a:p>
            <a:r>
              <a:rPr lang="pt-BR" altLang="en-US" dirty="0"/>
              <a:t>O</a:t>
            </a:r>
            <a:r>
              <a:rPr lang="pt-BR" altLang="en-US" baseline="-25000" dirty="0"/>
              <a:t>2</a:t>
            </a:r>
            <a:r>
              <a:rPr lang="pt-BR" altLang="en-US" dirty="0"/>
              <a:t> + H</a:t>
            </a:r>
            <a:r>
              <a:rPr lang="pt-BR" altLang="en-US" baseline="-25000" dirty="0"/>
              <a:t>2</a:t>
            </a:r>
            <a:r>
              <a:rPr lang="pt-BR" altLang="en-US" dirty="0"/>
              <a:t>O + 2e− → HO</a:t>
            </a:r>
            <a:r>
              <a:rPr lang="pt-BR" altLang="en-US" baseline="-25000" dirty="0"/>
              <a:t>2</a:t>
            </a:r>
            <a:r>
              <a:rPr lang="pt-BR" altLang="en-US" dirty="0"/>
              <a:t>− + OH− indirect (2 electron pathway</a:t>
            </a:r>
            <a:r>
              <a:rPr lang="pt-BR" altLang="en-US" dirty="0" smtClean="0"/>
              <a:t>)</a:t>
            </a:r>
          </a:p>
          <a:p>
            <a:r>
              <a:rPr lang="en-US" altLang="en-US" dirty="0"/>
              <a:t>HO</a:t>
            </a:r>
            <a:r>
              <a:rPr lang="en-US" altLang="en-US" baseline="-25000" dirty="0"/>
              <a:t>2</a:t>
            </a:r>
            <a:r>
              <a:rPr lang="en-US" altLang="en-US" dirty="0"/>
              <a:t>− + H</a:t>
            </a:r>
            <a:r>
              <a:rPr lang="en-US" altLang="en-US" baseline="-25000" dirty="0"/>
              <a:t>2</a:t>
            </a:r>
            <a:r>
              <a:rPr lang="en-US" altLang="en-US" dirty="0"/>
              <a:t>O + 2e− → 3OH−</a:t>
            </a:r>
          </a:p>
          <a:p>
            <a:r>
              <a:rPr lang="en-US" altLang="en-US" sz="800" dirty="0" smtClean="0"/>
              <a:t> </a:t>
            </a:r>
            <a:endParaRPr lang="en-US" altLang="en-US" sz="4000" dirty="0">
              <a:latin typeface="Arial" panose="020B0604020202020204" pitchFamily="34" charset="0"/>
            </a:endParaRPr>
          </a:p>
          <a:p>
            <a:r>
              <a:rPr lang="en-GB" dirty="0" smtClean="0"/>
              <a:t> The 4 electron is desired as the hydrogen peroxide produced in the 2 electron pathway can cause cell degradation and loss of efficiency. An efficient catalyst is therefore required for the 4 electron pathway to occur. This is typically Pt based.</a:t>
            </a:r>
            <a:endParaRPr lang="en-GB" dirty="0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4774048" y="212467"/>
            <a:ext cx="205504" cy="18466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897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Rectangle 6"/>
          <p:cNvSpPr txBox="1">
            <a:spLocks noChangeArrowheads="1"/>
          </p:cNvSpPr>
          <p:nvPr/>
        </p:nvSpPr>
        <p:spPr bwMode="auto">
          <a:xfrm>
            <a:off x="3492587" y="5078559"/>
            <a:ext cx="3343858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150000"/>
              </a:lnSpc>
            </a:pPr>
            <a:r>
              <a:rPr lang="el-GR" sz="3000" b="1" dirty="0">
                <a:effectLst/>
                <a:latin typeface="Arial" pitchFamily="34" charset="0"/>
              </a:rPr>
              <a:t>Δ</a:t>
            </a:r>
            <a:r>
              <a:rPr lang="it-IT" sz="3000" b="1" dirty="0" err="1">
                <a:effectLst/>
                <a:latin typeface="Arial" pitchFamily="34" charset="0"/>
              </a:rPr>
              <a:t>H</a:t>
            </a:r>
            <a:r>
              <a:rPr lang="it-IT" sz="3000" b="1" baseline="-25000" dirty="0" err="1">
                <a:effectLst/>
                <a:latin typeface="Arial" pitchFamily="34" charset="0"/>
              </a:rPr>
              <a:t>r</a:t>
            </a:r>
            <a:r>
              <a:rPr lang="it-IT" sz="3000" b="1" dirty="0">
                <a:effectLst/>
                <a:latin typeface="Arial" pitchFamily="34" charset="0"/>
              </a:rPr>
              <a:t> </a:t>
            </a:r>
            <a:r>
              <a:rPr lang="en-GB" sz="3000" b="1" dirty="0">
                <a:effectLst/>
                <a:latin typeface="Arial" pitchFamily="34" charset="0"/>
              </a:rPr>
              <a:t>= </a:t>
            </a:r>
            <a:r>
              <a:rPr lang="el-GR" sz="3000" b="1" dirty="0">
                <a:effectLst/>
                <a:latin typeface="Arial" pitchFamily="34" charset="0"/>
              </a:rPr>
              <a:t>Δ</a:t>
            </a:r>
            <a:r>
              <a:rPr lang="it-IT" sz="3000" b="1" dirty="0">
                <a:effectLst/>
                <a:latin typeface="Arial" pitchFamily="34" charset="0"/>
              </a:rPr>
              <a:t>G</a:t>
            </a:r>
            <a:r>
              <a:rPr lang="it-IT" sz="3000" b="1" baseline="-25000" dirty="0">
                <a:effectLst/>
                <a:latin typeface="Arial" pitchFamily="34" charset="0"/>
              </a:rPr>
              <a:t>r</a:t>
            </a:r>
            <a:r>
              <a:rPr lang="en-GB" sz="3000" b="1" dirty="0">
                <a:effectLst/>
                <a:latin typeface="Arial" pitchFamily="34" charset="0"/>
              </a:rPr>
              <a:t> </a:t>
            </a:r>
            <a:r>
              <a:rPr lang="en-GB" sz="3000" b="1" dirty="0">
                <a:effectLst/>
                <a:latin typeface="Arial" pitchFamily="34" charset="0"/>
                <a:sym typeface="Wingdings" pitchFamily="2" charset="2"/>
              </a:rPr>
              <a:t>+ T</a:t>
            </a:r>
            <a:r>
              <a:rPr lang="el-GR" sz="3000" b="1" dirty="0">
                <a:effectLst/>
                <a:latin typeface="Arial" pitchFamily="34" charset="0"/>
              </a:rPr>
              <a:t> Δ</a:t>
            </a:r>
            <a:r>
              <a:rPr lang="it-IT" sz="3000" b="1" dirty="0" err="1">
                <a:effectLst/>
                <a:latin typeface="Arial" pitchFamily="34" charset="0"/>
              </a:rPr>
              <a:t>S</a:t>
            </a:r>
            <a:r>
              <a:rPr lang="it-IT" sz="3000" b="1" baseline="-25000" dirty="0" err="1">
                <a:effectLst/>
                <a:latin typeface="Arial" pitchFamily="34" charset="0"/>
              </a:rPr>
              <a:t>r</a:t>
            </a:r>
            <a:r>
              <a:rPr lang="it-IT" sz="3000" b="1" dirty="0">
                <a:effectLst/>
                <a:latin typeface="Arial" pitchFamily="34" charset="0"/>
              </a:rPr>
              <a:t> </a:t>
            </a:r>
            <a:endParaRPr lang="en-GB" sz="3000" b="1" baseline="30000" dirty="0">
              <a:effectLst/>
              <a:latin typeface="Arial" pitchFamily="34" charset="0"/>
            </a:endParaRPr>
          </a:p>
        </p:txBody>
      </p:sp>
      <p:sp>
        <p:nvSpPr>
          <p:cNvPr id="16" name="Rectangle 6"/>
          <p:cNvSpPr txBox="1">
            <a:spLocks noChangeArrowheads="1"/>
          </p:cNvSpPr>
          <p:nvPr/>
        </p:nvSpPr>
        <p:spPr bwMode="auto">
          <a:xfrm>
            <a:off x="1533917" y="2801552"/>
            <a:ext cx="7776864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150000"/>
              </a:lnSpc>
            </a:pPr>
            <a:r>
              <a:rPr lang="el-GR" sz="2200" b="1" dirty="0">
                <a:effectLst/>
                <a:latin typeface="+mj-lt"/>
              </a:rPr>
              <a:t>Δ</a:t>
            </a:r>
            <a:r>
              <a:rPr lang="it-IT" sz="2200" b="1" dirty="0" err="1">
                <a:effectLst/>
                <a:latin typeface="+mj-lt"/>
              </a:rPr>
              <a:t>H</a:t>
            </a:r>
            <a:r>
              <a:rPr lang="it-IT" sz="2200" b="1" baseline="-25000" dirty="0" err="1">
                <a:effectLst/>
                <a:latin typeface="+mj-lt"/>
              </a:rPr>
              <a:t>r</a:t>
            </a:r>
            <a:r>
              <a:rPr lang="it-IT" sz="2200" b="1" dirty="0">
                <a:effectLst/>
                <a:latin typeface="+mj-lt"/>
              </a:rPr>
              <a:t> : </a:t>
            </a:r>
            <a:r>
              <a:rPr lang="it-IT" sz="2200" i="1" dirty="0">
                <a:latin typeface="+mj-lt"/>
              </a:rPr>
              <a:t>Standard</a:t>
            </a:r>
            <a:r>
              <a:rPr lang="it-IT" sz="2200" b="1" dirty="0" smtClean="0">
                <a:effectLst/>
                <a:latin typeface="+mj-lt"/>
              </a:rPr>
              <a:t> </a:t>
            </a:r>
            <a:r>
              <a:rPr lang="en-GB" sz="2200" i="1" dirty="0" smtClean="0">
                <a:effectLst/>
                <a:latin typeface="+mj-lt"/>
              </a:rPr>
              <a:t>Enthalpy</a:t>
            </a:r>
            <a:r>
              <a:rPr lang="en-GB" sz="2200" dirty="0" smtClean="0">
                <a:effectLst/>
                <a:latin typeface="+mj-lt"/>
              </a:rPr>
              <a:t> (= total energy) </a:t>
            </a:r>
            <a:r>
              <a:rPr lang="en-US" sz="2200" dirty="0">
                <a:latin typeface="+mj-lt"/>
              </a:rPr>
              <a:t>of reaction</a:t>
            </a:r>
            <a:endParaRPr lang="en-US" sz="2200" b="1" dirty="0">
              <a:latin typeface="+mj-lt"/>
            </a:endParaRPr>
          </a:p>
          <a:p>
            <a:pPr marL="457200" indent="-457200">
              <a:lnSpc>
                <a:spcPct val="150000"/>
              </a:lnSpc>
            </a:pPr>
            <a:r>
              <a:rPr lang="en-GB" sz="2200" b="1" dirty="0" err="1" smtClean="0">
                <a:effectLst/>
                <a:latin typeface="+mj-lt"/>
              </a:rPr>
              <a:t>ΔG</a:t>
            </a:r>
            <a:r>
              <a:rPr lang="en-GB" sz="2200" b="1" baseline="-25000" dirty="0" err="1" smtClean="0">
                <a:effectLst/>
                <a:latin typeface="+mj-lt"/>
              </a:rPr>
              <a:t>r</a:t>
            </a:r>
            <a:r>
              <a:rPr lang="en-GB" sz="2200" b="1" dirty="0" smtClean="0">
                <a:effectLst/>
                <a:latin typeface="+mj-lt"/>
              </a:rPr>
              <a:t> : </a:t>
            </a:r>
            <a:r>
              <a:rPr lang="en-GB" sz="2200" dirty="0" smtClean="0">
                <a:effectLst/>
                <a:latin typeface="+mj-lt"/>
              </a:rPr>
              <a:t>Free </a:t>
            </a:r>
            <a:r>
              <a:rPr lang="en-GB" sz="2200" i="1" dirty="0" smtClean="0">
                <a:effectLst/>
                <a:latin typeface="+mj-lt"/>
              </a:rPr>
              <a:t>Gibbs</a:t>
            </a:r>
            <a:r>
              <a:rPr lang="en-GB" sz="2200" dirty="0" smtClean="0">
                <a:effectLst/>
                <a:latin typeface="+mj-lt"/>
              </a:rPr>
              <a:t>  energy(= available electrical energy) </a:t>
            </a:r>
            <a:r>
              <a:rPr lang="en-US" sz="2200" dirty="0">
                <a:latin typeface="+mj-lt"/>
              </a:rPr>
              <a:t>of reaction</a:t>
            </a:r>
            <a:endParaRPr lang="en-US" sz="2200" b="1" dirty="0">
              <a:latin typeface="+mj-lt"/>
            </a:endParaRPr>
          </a:p>
          <a:p>
            <a:pPr marL="457200" indent="-457200">
              <a:lnSpc>
                <a:spcPct val="150000"/>
              </a:lnSpc>
            </a:pPr>
            <a:r>
              <a:rPr lang="en-GB" sz="2200" b="1" dirty="0" err="1" smtClean="0">
                <a:effectLst/>
                <a:latin typeface="+mj-lt"/>
              </a:rPr>
              <a:t>ΔS</a:t>
            </a:r>
            <a:r>
              <a:rPr lang="en-GB" sz="2200" b="1" baseline="-25000" dirty="0" err="1" smtClean="0">
                <a:effectLst/>
                <a:latin typeface="+mj-lt"/>
              </a:rPr>
              <a:t>r</a:t>
            </a:r>
            <a:r>
              <a:rPr lang="en-GB" sz="2200" b="1" dirty="0" smtClean="0">
                <a:effectLst/>
                <a:latin typeface="+mj-lt"/>
              </a:rPr>
              <a:t> : </a:t>
            </a:r>
            <a:r>
              <a:rPr lang="en-GB" sz="2200" i="1" dirty="0" smtClean="0">
                <a:effectLst/>
                <a:latin typeface="+mj-lt"/>
              </a:rPr>
              <a:t>Entropy</a:t>
            </a:r>
            <a:r>
              <a:rPr lang="en-GB" sz="2200" dirty="0" smtClean="0">
                <a:effectLst/>
                <a:latin typeface="+mj-lt"/>
              </a:rPr>
              <a:t> (= </a:t>
            </a:r>
            <a:r>
              <a:rPr lang="en-US" sz="2200" dirty="0" smtClean="0">
                <a:effectLst/>
                <a:latin typeface="+mj-lt"/>
              </a:rPr>
              <a:t>heat disorder.. ) of reaction</a:t>
            </a:r>
            <a:endParaRPr lang="en-US" sz="2200" b="1" dirty="0" smtClean="0">
              <a:effectLst/>
              <a:latin typeface="+mj-lt"/>
            </a:endParaRPr>
          </a:p>
          <a:p>
            <a:pPr marL="457200" indent="-457200">
              <a:lnSpc>
                <a:spcPct val="150000"/>
              </a:lnSpc>
            </a:pPr>
            <a:r>
              <a:rPr lang="en-US" sz="2200" b="1" dirty="0" smtClean="0">
                <a:effectLst/>
                <a:latin typeface="+mj-lt"/>
              </a:rPr>
              <a:t>T : </a:t>
            </a:r>
            <a:r>
              <a:rPr lang="en-US" sz="2200" dirty="0" smtClean="0">
                <a:effectLst/>
                <a:latin typeface="+mj-lt"/>
              </a:rPr>
              <a:t>Reaction temperature</a:t>
            </a:r>
            <a:endParaRPr lang="en-US" sz="2200" baseline="30000" dirty="0">
              <a:effectLst/>
              <a:latin typeface="+mj-lt"/>
            </a:endParaRPr>
          </a:p>
        </p:txBody>
      </p:sp>
      <p:sp>
        <p:nvSpPr>
          <p:cNvPr id="17" name="CasellaDiTesto 21"/>
          <p:cNvSpPr txBox="1"/>
          <p:nvPr/>
        </p:nvSpPr>
        <p:spPr>
          <a:xfrm>
            <a:off x="3166891" y="254750"/>
            <a:ext cx="451091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spcAft>
                <a:spcPts val="1200"/>
              </a:spcAft>
            </a:pPr>
            <a:r>
              <a:rPr lang="en-US" sz="2200" dirty="0" smtClean="0">
                <a:latin typeface="+mj-lt"/>
              </a:rPr>
              <a:t>Thermodynamic main properties are: </a:t>
            </a:r>
            <a:endParaRPr lang="en-US" sz="2200" dirty="0">
              <a:latin typeface="+mj-lt"/>
            </a:endParaRPr>
          </a:p>
        </p:txBody>
      </p:sp>
      <p:sp>
        <p:nvSpPr>
          <p:cNvPr id="18" name="CasellaDiTesto 22"/>
          <p:cNvSpPr txBox="1"/>
          <p:nvPr/>
        </p:nvSpPr>
        <p:spPr>
          <a:xfrm>
            <a:off x="3650159" y="4863115"/>
            <a:ext cx="30287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spcAft>
                <a:spcPts val="1200"/>
              </a:spcAft>
            </a:pPr>
            <a:r>
              <a:rPr lang="en-US" sz="2200" dirty="0" smtClean="0">
                <a:latin typeface="+mj-lt"/>
              </a:rPr>
              <a:t>Related by the following:</a:t>
            </a:r>
            <a:endParaRPr lang="en-US" sz="2200" dirty="0">
              <a:latin typeface="+mj-lt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5732410" y="-297487"/>
            <a:ext cx="205504" cy="18466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544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CasellaDiTesto 10"/>
          <p:cNvSpPr txBox="1"/>
          <p:nvPr/>
        </p:nvSpPr>
        <p:spPr>
          <a:xfrm>
            <a:off x="2618436" y="1308938"/>
            <a:ext cx="4798429" cy="47132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spcAft>
                <a:spcPts val="1200"/>
              </a:spcAft>
            </a:pPr>
            <a:r>
              <a:rPr lang="en-US" sz="2200" dirty="0">
                <a:latin typeface="+mj-lt"/>
              </a:rPr>
              <a:t>Thermodynamic </a:t>
            </a:r>
            <a:r>
              <a:rPr lang="en-US" sz="2200" dirty="0" smtClean="0">
                <a:latin typeface="+mj-lt"/>
              </a:rPr>
              <a:t>properties depend on:</a:t>
            </a:r>
          </a:p>
          <a:p>
            <a:pPr marL="457200" indent="-457200">
              <a:spcAft>
                <a:spcPts val="1200"/>
              </a:spcAft>
            </a:pPr>
            <a:endParaRPr lang="en-US" sz="2200" dirty="0" smtClean="0">
              <a:latin typeface="+mj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200" dirty="0" smtClean="0">
                <a:latin typeface="+mj-lt"/>
              </a:rPr>
              <a:t>Reacting species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200" dirty="0" smtClean="0">
                <a:latin typeface="+mj-lt"/>
              </a:rPr>
              <a:t>Temperature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200" dirty="0" smtClean="0">
                <a:latin typeface="+mj-lt"/>
              </a:rPr>
              <a:t>Pressure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200" dirty="0">
              <a:latin typeface="+mj-lt"/>
            </a:endParaRPr>
          </a:p>
          <a:p>
            <a:r>
              <a:rPr lang="en-US" sz="2200" dirty="0" smtClean="0">
                <a:latin typeface="+mj-lt"/>
              </a:rPr>
              <a:t>For hydrogen reaction in fuel cells:</a:t>
            </a:r>
          </a:p>
          <a:p>
            <a:endParaRPr lang="en-US" sz="2200" dirty="0">
              <a:latin typeface="+mj-lt"/>
            </a:endParaRPr>
          </a:p>
          <a:p>
            <a:pPr marL="457200" indent="-457200">
              <a:lnSpc>
                <a:spcPct val="150000"/>
              </a:lnSpc>
            </a:pPr>
            <a:r>
              <a:rPr lang="el-GR" sz="2200" b="1" dirty="0">
                <a:latin typeface="+mj-lt"/>
              </a:rPr>
              <a:t>Δ</a:t>
            </a:r>
            <a:r>
              <a:rPr lang="it-IT" sz="2200" b="1" dirty="0" err="1" smtClean="0">
                <a:latin typeface="+mj-lt"/>
              </a:rPr>
              <a:t>H</a:t>
            </a:r>
            <a:r>
              <a:rPr lang="it-IT" sz="2200" b="1" baseline="-25000" dirty="0" err="1" smtClean="0">
                <a:latin typeface="+mj-lt"/>
              </a:rPr>
              <a:t>r</a:t>
            </a:r>
            <a:r>
              <a:rPr lang="it-IT" sz="2200" b="1" dirty="0" smtClean="0">
                <a:latin typeface="+mj-lt"/>
              </a:rPr>
              <a:t> </a:t>
            </a:r>
            <a:r>
              <a:rPr lang="en-GB" sz="2200" dirty="0">
                <a:latin typeface="+mj-lt"/>
                <a:sym typeface="Wingdings" pitchFamily="2" charset="2"/>
              </a:rPr>
              <a:t>at 25°C and 1 bar: </a:t>
            </a:r>
            <a:r>
              <a:rPr lang="en-GB" sz="2200" b="1" dirty="0" smtClean="0">
                <a:latin typeface="+mj-lt"/>
                <a:sym typeface="Wingdings" pitchFamily="2" charset="2"/>
              </a:rPr>
              <a:t>241.61 kJ/</a:t>
            </a:r>
            <a:r>
              <a:rPr lang="en-GB" sz="2200" b="1" dirty="0" err="1" smtClean="0">
                <a:latin typeface="+mj-lt"/>
                <a:sym typeface="Wingdings" pitchFamily="2" charset="2"/>
              </a:rPr>
              <a:t>mol</a:t>
            </a:r>
            <a:endParaRPr lang="en-GB" sz="2200" b="1" dirty="0" smtClean="0">
              <a:latin typeface="+mj-lt"/>
              <a:sym typeface="Wingdings" pitchFamily="2" charset="2"/>
            </a:endParaRPr>
          </a:p>
          <a:p>
            <a:pPr marL="457200" indent="-457200">
              <a:lnSpc>
                <a:spcPct val="150000"/>
              </a:lnSpc>
            </a:pPr>
            <a:r>
              <a:rPr lang="en-GB" sz="2200" b="1" dirty="0" err="1" smtClean="0">
                <a:latin typeface="+mj-lt"/>
              </a:rPr>
              <a:t>ΔS</a:t>
            </a:r>
            <a:r>
              <a:rPr lang="en-GB" sz="2200" b="1" baseline="-25000" dirty="0" err="1" smtClean="0">
                <a:latin typeface="+mj-lt"/>
              </a:rPr>
              <a:t>r</a:t>
            </a:r>
            <a:r>
              <a:rPr lang="en-GB" sz="2200" b="1" dirty="0" smtClean="0">
                <a:latin typeface="+mj-lt"/>
              </a:rPr>
              <a:t> </a:t>
            </a:r>
            <a:r>
              <a:rPr lang="en-GB" sz="2200" dirty="0">
                <a:latin typeface="+mj-lt"/>
                <a:sym typeface="Wingdings" pitchFamily="2" charset="2"/>
              </a:rPr>
              <a:t>at 25°C and 1 bar: </a:t>
            </a:r>
            <a:r>
              <a:rPr lang="en-GB" sz="2200" b="1" dirty="0" smtClean="0">
                <a:latin typeface="+mj-lt"/>
                <a:sym typeface="Wingdings" pitchFamily="2" charset="2"/>
              </a:rPr>
              <a:t>43.58 J/</a:t>
            </a:r>
            <a:r>
              <a:rPr lang="en-GB" sz="2200" b="1" dirty="0" err="1" smtClean="0">
                <a:latin typeface="+mj-lt"/>
                <a:sym typeface="Wingdings" pitchFamily="2" charset="2"/>
              </a:rPr>
              <a:t>mol</a:t>
            </a:r>
            <a:r>
              <a:rPr lang="en-GB" sz="2200" b="1" dirty="0" smtClean="0">
                <a:latin typeface="+mj-lt"/>
                <a:sym typeface="Wingdings" pitchFamily="2" charset="2"/>
              </a:rPr>
              <a:t> K</a:t>
            </a:r>
            <a:endParaRPr lang="en-US" sz="2200" dirty="0">
              <a:latin typeface="+mj-lt"/>
            </a:endParaRPr>
          </a:p>
          <a:p>
            <a:pPr marL="457200" indent="-457200">
              <a:lnSpc>
                <a:spcPct val="150000"/>
              </a:lnSpc>
            </a:pPr>
            <a:r>
              <a:rPr lang="en-GB" sz="2200" b="1" dirty="0" err="1" smtClean="0">
                <a:latin typeface="+mj-lt"/>
              </a:rPr>
              <a:t>ΔG</a:t>
            </a:r>
            <a:r>
              <a:rPr lang="en-GB" sz="2200" b="1" baseline="-25000" dirty="0" err="1" smtClean="0">
                <a:latin typeface="+mj-lt"/>
              </a:rPr>
              <a:t>r</a:t>
            </a:r>
            <a:r>
              <a:rPr lang="en-GB" sz="2200" b="1" dirty="0" smtClean="0">
                <a:latin typeface="+mj-lt"/>
              </a:rPr>
              <a:t> </a:t>
            </a:r>
            <a:r>
              <a:rPr lang="en-GB" sz="2200" dirty="0">
                <a:latin typeface="+mj-lt"/>
                <a:sym typeface="Wingdings" pitchFamily="2" charset="2"/>
              </a:rPr>
              <a:t>at 25°C and 1 bar: </a:t>
            </a:r>
            <a:r>
              <a:rPr lang="en-GB" sz="2200" b="1" dirty="0" smtClean="0">
                <a:latin typeface="+mj-lt"/>
                <a:sym typeface="Wingdings" pitchFamily="2" charset="2"/>
              </a:rPr>
              <a:t>254.61 kJ/</a:t>
            </a:r>
            <a:r>
              <a:rPr lang="en-GB" sz="2200" b="1" dirty="0" err="1" smtClean="0">
                <a:latin typeface="+mj-lt"/>
                <a:sym typeface="Wingdings" pitchFamily="2" charset="2"/>
              </a:rPr>
              <a:t>mol</a:t>
            </a:r>
            <a:endParaRPr lang="en-GB" sz="2200" b="1" dirty="0">
              <a:latin typeface="+mj-lt"/>
              <a:sym typeface="Wingdings" pitchFamily="2" charset="2"/>
            </a:endParaRPr>
          </a:p>
        </p:txBody>
      </p:sp>
      <p:sp>
        <p:nvSpPr>
          <p:cNvPr id="16" name="Rectangle 6"/>
          <p:cNvSpPr txBox="1">
            <a:spLocks noChangeArrowheads="1"/>
          </p:cNvSpPr>
          <p:nvPr/>
        </p:nvSpPr>
        <p:spPr bwMode="auto">
          <a:xfrm>
            <a:off x="1970364" y="12794"/>
            <a:ext cx="5688632" cy="72008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ctr">
              <a:lnSpc>
                <a:spcPct val="150000"/>
              </a:lnSpc>
            </a:pPr>
            <a:r>
              <a:rPr lang="en-GB" sz="3000" b="1" dirty="0">
                <a:effectLst/>
                <a:latin typeface="+mj-lt"/>
              </a:rPr>
              <a:t>H</a:t>
            </a:r>
            <a:r>
              <a:rPr lang="en-GB" sz="3000" b="1" baseline="-25000" dirty="0">
                <a:effectLst/>
                <a:latin typeface="+mj-lt"/>
              </a:rPr>
              <a:t>2</a:t>
            </a:r>
            <a:r>
              <a:rPr lang="en-GB" sz="3000" b="1" dirty="0">
                <a:effectLst/>
                <a:latin typeface="+mj-lt"/>
              </a:rPr>
              <a:t> + ½ O</a:t>
            </a:r>
            <a:r>
              <a:rPr lang="en-GB" sz="3000" b="1" baseline="-25000" dirty="0">
                <a:effectLst/>
                <a:latin typeface="+mj-lt"/>
              </a:rPr>
              <a:t>2</a:t>
            </a:r>
            <a:r>
              <a:rPr lang="en-GB" sz="3000" b="1" dirty="0">
                <a:effectLst/>
                <a:latin typeface="+mj-lt"/>
              </a:rPr>
              <a:t> </a:t>
            </a:r>
            <a:r>
              <a:rPr lang="en-GB" sz="3000" b="1" dirty="0">
                <a:effectLst/>
                <a:latin typeface="+mj-lt"/>
                <a:sym typeface="Wingdings" pitchFamily="2" charset="2"/>
              </a:rPr>
              <a:t> H</a:t>
            </a:r>
            <a:r>
              <a:rPr lang="en-GB" sz="3000" b="1" baseline="-25000" dirty="0">
                <a:effectLst/>
                <a:latin typeface="+mj-lt"/>
                <a:sym typeface="Wingdings" pitchFamily="2" charset="2"/>
              </a:rPr>
              <a:t>2</a:t>
            </a:r>
            <a:r>
              <a:rPr lang="en-GB" sz="3000" b="1" dirty="0">
                <a:effectLst/>
                <a:latin typeface="+mj-lt"/>
                <a:sym typeface="Wingdings" pitchFamily="2" charset="2"/>
              </a:rPr>
              <a:t>O + </a:t>
            </a:r>
            <a:r>
              <a:rPr lang="en-GB" sz="3000" b="1" dirty="0" smtClean="0">
                <a:effectLst/>
                <a:latin typeface="+mj-lt"/>
                <a:sym typeface="Wingdings" pitchFamily="2" charset="2"/>
              </a:rPr>
              <a:t>Energy </a:t>
            </a:r>
            <a:endParaRPr lang="en-GB" sz="3000" b="1" baseline="3000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94152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Rectangle 6"/>
          <p:cNvSpPr txBox="1">
            <a:spLocks noChangeArrowheads="1"/>
          </p:cNvSpPr>
          <p:nvPr/>
        </p:nvSpPr>
        <p:spPr bwMode="auto">
          <a:xfrm>
            <a:off x="4004285" y="4698439"/>
            <a:ext cx="2920789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150000"/>
              </a:lnSpc>
            </a:pPr>
            <a:r>
              <a:rPr lang="el-GR" sz="2000" b="1" dirty="0">
                <a:effectLst/>
                <a:latin typeface="+mj-lt"/>
              </a:rPr>
              <a:t>Δ</a:t>
            </a:r>
            <a:r>
              <a:rPr lang="it-IT" sz="2000" b="1" dirty="0" err="1">
                <a:effectLst/>
                <a:latin typeface="+mj-lt"/>
              </a:rPr>
              <a:t>H</a:t>
            </a:r>
            <a:r>
              <a:rPr lang="it-IT" sz="2000" b="1" baseline="-25000" dirty="0" err="1">
                <a:effectLst/>
                <a:latin typeface="+mj-lt"/>
              </a:rPr>
              <a:t>r</a:t>
            </a:r>
            <a:r>
              <a:rPr lang="it-IT" sz="2000" b="1" dirty="0">
                <a:effectLst/>
                <a:latin typeface="+mj-lt"/>
              </a:rPr>
              <a:t> </a:t>
            </a:r>
            <a:r>
              <a:rPr lang="en-GB" sz="2000" b="1" dirty="0">
                <a:effectLst/>
                <a:latin typeface="+mj-lt"/>
              </a:rPr>
              <a:t>= </a:t>
            </a:r>
            <a:r>
              <a:rPr lang="el-GR" sz="2000" b="1" dirty="0">
                <a:effectLst/>
                <a:latin typeface="+mj-lt"/>
              </a:rPr>
              <a:t>Δ</a:t>
            </a:r>
            <a:r>
              <a:rPr lang="it-IT" sz="2000" b="1" dirty="0">
                <a:effectLst/>
                <a:latin typeface="+mj-lt"/>
              </a:rPr>
              <a:t>G</a:t>
            </a:r>
            <a:r>
              <a:rPr lang="it-IT" sz="2000" b="1" baseline="-25000" dirty="0">
                <a:effectLst/>
                <a:latin typeface="+mj-lt"/>
              </a:rPr>
              <a:t>r</a:t>
            </a:r>
            <a:r>
              <a:rPr lang="en-GB" sz="2000" b="1" dirty="0">
                <a:effectLst/>
                <a:latin typeface="+mj-lt"/>
              </a:rPr>
              <a:t> </a:t>
            </a:r>
            <a:r>
              <a:rPr lang="en-GB" sz="2000" b="1" dirty="0">
                <a:effectLst/>
                <a:latin typeface="+mj-lt"/>
                <a:sym typeface="Wingdings" pitchFamily="2" charset="2"/>
              </a:rPr>
              <a:t>+ T</a:t>
            </a:r>
            <a:r>
              <a:rPr lang="el-GR" sz="2000" b="1" dirty="0">
                <a:effectLst/>
                <a:latin typeface="+mj-lt"/>
              </a:rPr>
              <a:t> Δ</a:t>
            </a:r>
            <a:r>
              <a:rPr lang="it-IT" sz="2000" b="1" dirty="0" err="1">
                <a:effectLst/>
                <a:latin typeface="+mj-lt"/>
              </a:rPr>
              <a:t>S</a:t>
            </a:r>
            <a:r>
              <a:rPr lang="it-IT" sz="2000" b="1" baseline="-25000" dirty="0" err="1">
                <a:effectLst/>
                <a:latin typeface="+mj-lt"/>
              </a:rPr>
              <a:t>r</a:t>
            </a:r>
            <a:r>
              <a:rPr lang="it-IT" sz="2000" b="1" dirty="0">
                <a:effectLst/>
                <a:latin typeface="+mj-lt"/>
              </a:rPr>
              <a:t> </a:t>
            </a:r>
            <a:endParaRPr lang="en-GB" sz="2000" b="1" baseline="30000" dirty="0">
              <a:effectLst/>
              <a:latin typeface="+mj-lt"/>
            </a:endParaRPr>
          </a:p>
        </p:txBody>
      </p:sp>
      <p:sp>
        <p:nvSpPr>
          <p:cNvPr id="16" name="Rectangle 6"/>
          <p:cNvSpPr txBox="1">
            <a:spLocks noChangeArrowheads="1"/>
          </p:cNvSpPr>
          <p:nvPr/>
        </p:nvSpPr>
        <p:spPr bwMode="auto">
          <a:xfrm>
            <a:off x="2267626" y="5209690"/>
            <a:ext cx="6608967" cy="540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150000"/>
              </a:lnSpc>
            </a:pPr>
            <a:r>
              <a:rPr lang="it-IT" sz="2000" dirty="0" smtClean="0">
                <a:effectLst/>
                <a:latin typeface="+mj-lt"/>
              </a:rPr>
              <a:t>Note </a:t>
            </a:r>
            <a:r>
              <a:rPr lang="en-US" sz="2000" dirty="0" smtClean="0">
                <a:effectLst/>
                <a:latin typeface="+mj-lt"/>
              </a:rPr>
              <a:t>that</a:t>
            </a:r>
            <a:r>
              <a:rPr lang="it-IT" sz="2000" dirty="0" smtClean="0">
                <a:effectLst/>
                <a:latin typeface="+mj-lt"/>
              </a:rPr>
              <a:t> </a:t>
            </a:r>
            <a:r>
              <a:rPr lang="en-GB" sz="2000" b="1" dirty="0" err="1" smtClean="0">
                <a:effectLst/>
                <a:latin typeface="+mj-lt"/>
              </a:rPr>
              <a:t>ΔG</a:t>
            </a:r>
            <a:r>
              <a:rPr lang="en-GB" sz="2000" b="1" baseline="-25000" dirty="0" err="1" smtClean="0">
                <a:effectLst/>
                <a:latin typeface="+mj-lt"/>
              </a:rPr>
              <a:t>r</a:t>
            </a:r>
            <a:r>
              <a:rPr lang="en-GB" sz="2000" b="1" dirty="0" smtClean="0">
                <a:effectLst/>
                <a:latin typeface="+mj-lt"/>
              </a:rPr>
              <a:t> </a:t>
            </a:r>
            <a:r>
              <a:rPr lang="it-IT" sz="2000" dirty="0" smtClean="0">
                <a:effectLst/>
                <a:latin typeface="+mj-lt"/>
              </a:rPr>
              <a:t>and </a:t>
            </a:r>
            <a:r>
              <a:rPr lang="en-GB" sz="2000" b="1" dirty="0" err="1" smtClean="0">
                <a:effectLst/>
                <a:latin typeface="+mj-lt"/>
              </a:rPr>
              <a:t>ΔS</a:t>
            </a:r>
            <a:r>
              <a:rPr lang="en-GB" sz="2000" b="1" baseline="-25000" dirty="0" err="1" smtClean="0">
                <a:effectLst/>
                <a:latin typeface="+mj-lt"/>
              </a:rPr>
              <a:t>r</a:t>
            </a:r>
            <a:r>
              <a:rPr lang="en-GB" sz="2000" b="1" dirty="0" smtClean="0">
                <a:effectLst/>
                <a:latin typeface="+mj-lt"/>
              </a:rPr>
              <a:t> </a:t>
            </a:r>
            <a:r>
              <a:rPr lang="it-IT" sz="2000" dirty="0" smtClean="0">
                <a:effectLst/>
                <a:latin typeface="+mj-lt"/>
              </a:rPr>
              <a:t>are </a:t>
            </a:r>
            <a:r>
              <a:rPr lang="en-US" sz="2000" dirty="0" smtClean="0">
                <a:effectLst/>
                <a:latin typeface="+mj-lt"/>
              </a:rPr>
              <a:t>functions</a:t>
            </a:r>
            <a:r>
              <a:rPr lang="it-IT" sz="2000" dirty="0" smtClean="0">
                <a:effectLst/>
                <a:latin typeface="+mj-lt"/>
              </a:rPr>
              <a:t> of temperature</a:t>
            </a:r>
            <a:endParaRPr lang="en-US" sz="2000" baseline="30000" dirty="0">
              <a:effectLst/>
              <a:latin typeface="+mj-lt"/>
            </a:endParaRPr>
          </a:p>
        </p:txBody>
      </p:sp>
      <p:sp>
        <p:nvSpPr>
          <p:cNvPr id="17" name="Rectangle 6"/>
          <p:cNvSpPr txBox="1">
            <a:spLocks noChangeArrowheads="1"/>
          </p:cNvSpPr>
          <p:nvPr/>
        </p:nvSpPr>
        <p:spPr bwMode="auto">
          <a:xfrm>
            <a:off x="1970364" y="49811"/>
            <a:ext cx="5688632" cy="72008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ctr">
              <a:lnSpc>
                <a:spcPct val="150000"/>
              </a:lnSpc>
            </a:pPr>
            <a:r>
              <a:rPr lang="en-GB" sz="3000" b="1" dirty="0">
                <a:effectLst/>
                <a:latin typeface="+mj-lt"/>
              </a:rPr>
              <a:t>H</a:t>
            </a:r>
            <a:r>
              <a:rPr lang="en-GB" sz="3000" b="1" baseline="-25000" dirty="0">
                <a:effectLst/>
                <a:latin typeface="+mj-lt"/>
              </a:rPr>
              <a:t>2</a:t>
            </a:r>
            <a:r>
              <a:rPr lang="en-GB" sz="3000" b="1" dirty="0">
                <a:effectLst/>
                <a:latin typeface="+mj-lt"/>
              </a:rPr>
              <a:t> + ½ O</a:t>
            </a:r>
            <a:r>
              <a:rPr lang="en-GB" sz="3000" b="1" baseline="-25000" dirty="0">
                <a:effectLst/>
                <a:latin typeface="+mj-lt"/>
              </a:rPr>
              <a:t>2</a:t>
            </a:r>
            <a:r>
              <a:rPr lang="en-GB" sz="3000" b="1" dirty="0">
                <a:effectLst/>
                <a:latin typeface="+mj-lt"/>
              </a:rPr>
              <a:t> </a:t>
            </a:r>
            <a:r>
              <a:rPr lang="en-GB" sz="3000" b="1" dirty="0">
                <a:effectLst/>
                <a:latin typeface="+mj-lt"/>
                <a:sym typeface="Wingdings" pitchFamily="2" charset="2"/>
              </a:rPr>
              <a:t> H</a:t>
            </a:r>
            <a:r>
              <a:rPr lang="en-GB" sz="3000" b="1" baseline="-25000" dirty="0">
                <a:effectLst/>
                <a:latin typeface="+mj-lt"/>
                <a:sym typeface="Wingdings" pitchFamily="2" charset="2"/>
              </a:rPr>
              <a:t>2</a:t>
            </a:r>
            <a:r>
              <a:rPr lang="en-GB" sz="3000" b="1" dirty="0">
                <a:effectLst/>
                <a:latin typeface="+mj-lt"/>
                <a:sym typeface="Wingdings" pitchFamily="2" charset="2"/>
              </a:rPr>
              <a:t>O + </a:t>
            </a:r>
            <a:r>
              <a:rPr lang="en-GB" sz="3000" b="1" dirty="0" smtClean="0">
                <a:effectLst/>
                <a:latin typeface="+mj-lt"/>
                <a:sym typeface="Wingdings" pitchFamily="2" charset="2"/>
              </a:rPr>
              <a:t>Energy </a:t>
            </a:r>
            <a:endParaRPr lang="en-GB" sz="3000" b="1" baseline="30000" dirty="0">
              <a:effectLst/>
              <a:latin typeface="+mj-lt"/>
            </a:endParaRPr>
          </a:p>
        </p:txBody>
      </p:sp>
      <p:pic>
        <p:nvPicPr>
          <p:cNvPr id="18" name="Immagin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052" y="768953"/>
            <a:ext cx="5676944" cy="400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242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Rectangle 6"/>
          <p:cNvSpPr txBox="1">
            <a:spLocks noChangeArrowheads="1"/>
          </p:cNvSpPr>
          <p:nvPr/>
        </p:nvSpPr>
        <p:spPr bwMode="auto">
          <a:xfrm>
            <a:off x="1550223" y="1012959"/>
            <a:ext cx="7655335" cy="1912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+mj-lt"/>
              </a:rPr>
              <a:t>Fuel cells convert chemical energy directly into electrical energy. In the ideal case of </a:t>
            </a:r>
            <a:r>
              <a:rPr lang="en-US" dirty="0" smtClean="0">
                <a:latin typeface="+mj-lt"/>
              </a:rPr>
              <a:t>an electrochemical </a:t>
            </a:r>
            <a:r>
              <a:rPr lang="en-US" dirty="0">
                <a:latin typeface="+mj-lt"/>
              </a:rPr>
              <a:t>converter, such as a fuel cell, the change in Gibbs free energy, ΔG, of </a:t>
            </a:r>
            <a:r>
              <a:rPr lang="en-US" dirty="0" smtClean="0">
                <a:latin typeface="+mj-lt"/>
              </a:rPr>
              <a:t>the reaction </a:t>
            </a:r>
            <a:r>
              <a:rPr lang="en-US" dirty="0">
                <a:latin typeface="+mj-lt"/>
              </a:rPr>
              <a:t>is available as useful electric energy at the temperature of the conversion. </a:t>
            </a:r>
            <a:endParaRPr lang="en-US" baseline="30000" dirty="0">
              <a:effectLst/>
              <a:latin typeface="+mj-lt"/>
            </a:endParaRPr>
          </a:p>
        </p:txBody>
      </p:sp>
      <p:sp>
        <p:nvSpPr>
          <p:cNvPr id="16" name="Rectangle 6"/>
          <p:cNvSpPr txBox="1">
            <a:spLocks noChangeArrowheads="1"/>
          </p:cNvSpPr>
          <p:nvPr/>
        </p:nvSpPr>
        <p:spPr bwMode="auto">
          <a:xfrm>
            <a:off x="4081746" y="2516423"/>
            <a:ext cx="2592288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150000"/>
              </a:lnSpc>
            </a:pPr>
            <a:r>
              <a:rPr lang="el-GR" sz="3000" b="1" dirty="0">
                <a:latin typeface="+mj-lt"/>
              </a:rPr>
              <a:t>Δ</a:t>
            </a:r>
            <a:r>
              <a:rPr lang="it-IT" sz="3000" b="1" dirty="0" smtClean="0">
                <a:latin typeface="+mj-lt"/>
              </a:rPr>
              <a:t>G</a:t>
            </a:r>
            <a:r>
              <a:rPr lang="it-IT" sz="3000" b="1" baseline="-25000" dirty="0" smtClean="0">
                <a:latin typeface="+mj-lt"/>
              </a:rPr>
              <a:t>r</a:t>
            </a:r>
            <a:r>
              <a:rPr lang="it-IT" sz="3000" b="1" dirty="0" smtClean="0">
                <a:effectLst/>
                <a:latin typeface="+mj-lt"/>
              </a:rPr>
              <a:t> = WORK </a:t>
            </a:r>
            <a:endParaRPr lang="en-GB" sz="3000" b="1" baseline="30000" dirty="0">
              <a:effectLst/>
              <a:latin typeface="+mj-lt"/>
            </a:endParaRPr>
          </a:p>
        </p:txBody>
      </p:sp>
      <p:sp>
        <p:nvSpPr>
          <p:cNvPr id="17" name="Rectangle 6"/>
          <p:cNvSpPr txBox="1">
            <a:spLocks noChangeArrowheads="1"/>
          </p:cNvSpPr>
          <p:nvPr/>
        </p:nvSpPr>
        <p:spPr bwMode="auto">
          <a:xfrm>
            <a:off x="2414319" y="-120594"/>
            <a:ext cx="5688632" cy="72008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ctr">
              <a:lnSpc>
                <a:spcPct val="150000"/>
              </a:lnSpc>
            </a:pPr>
            <a:r>
              <a:rPr lang="en-GB" sz="3000" b="1" dirty="0">
                <a:effectLst/>
                <a:latin typeface="+mj-lt"/>
              </a:rPr>
              <a:t>H</a:t>
            </a:r>
            <a:r>
              <a:rPr lang="en-GB" sz="3000" b="1" baseline="-25000" dirty="0">
                <a:effectLst/>
                <a:latin typeface="+mj-lt"/>
              </a:rPr>
              <a:t>2</a:t>
            </a:r>
            <a:r>
              <a:rPr lang="en-GB" sz="3000" b="1" dirty="0">
                <a:effectLst/>
                <a:latin typeface="+mj-lt"/>
              </a:rPr>
              <a:t> + ½ O</a:t>
            </a:r>
            <a:r>
              <a:rPr lang="en-GB" sz="3000" b="1" baseline="-25000" dirty="0">
                <a:effectLst/>
                <a:latin typeface="+mj-lt"/>
              </a:rPr>
              <a:t>2</a:t>
            </a:r>
            <a:r>
              <a:rPr lang="en-GB" sz="3000" b="1" dirty="0">
                <a:effectLst/>
                <a:latin typeface="+mj-lt"/>
              </a:rPr>
              <a:t> </a:t>
            </a:r>
            <a:r>
              <a:rPr lang="en-GB" sz="3000" b="1" dirty="0">
                <a:effectLst/>
                <a:latin typeface="+mj-lt"/>
                <a:sym typeface="Wingdings" pitchFamily="2" charset="2"/>
              </a:rPr>
              <a:t> H</a:t>
            </a:r>
            <a:r>
              <a:rPr lang="en-GB" sz="3000" b="1" baseline="-25000" dirty="0">
                <a:effectLst/>
                <a:latin typeface="+mj-lt"/>
                <a:sym typeface="Wingdings" pitchFamily="2" charset="2"/>
              </a:rPr>
              <a:t>2</a:t>
            </a:r>
            <a:r>
              <a:rPr lang="en-GB" sz="3000" b="1" dirty="0">
                <a:effectLst/>
                <a:latin typeface="+mj-lt"/>
                <a:sym typeface="Wingdings" pitchFamily="2" charset="2"/>
              </a:rPr>
              <a:t>O + </a:t>
            </a:r>
            <a:r>
              <a:rPr lang="en-GB" sz="3000" b="1" dirty="0" smtClean="0">
                <a:effectLst/>
                <a:latin typeface="+mj-lt"/>
                <a:sym typeface="Wingdings" pitchFamily="2" charset="2"/>
              </a:rPr>
              <a:t>Energy </a:t>
            </a:r>
            <a:endParaRPr lang="en-GB" sz="3000" b="1" baseline="30000" dirty="0">
              <a:effectLst/>
              <a:latin typeface="+mj-lt"/>
            </a:endParaRPr>
          </a:p>
        </p:txBody>
      </p:sp>
      <p:sp>
        <p:nvSpPr>
          <p:cNvPr id="18" name="Rectangle 6"/>
          <p:cNvSpPr txBox="1">
            <a:spLocks noChangeArrowheads="1"/>
          </p:cNvSpPr>
          <p:nvPr/>
        </p:nvSpPr>
        <p:spPr bwMode="auto">
          <a:xfrm>
            <a:off x="1622230" y="3253962"/>
            <a:ext cx="7655335" cy="59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+mj-lt"/>
              </a:rPr>
              <a:t>w</a:t>
            </a:r>
            <a:r>
              <a:rPr lang="en-US" dirty="0" smtClean="0">
                <a:latin typeface="+mj-lt"/>
              </a:rPr>
              <a:t>ith work equivalent to charge moved in the electric field (potential) it follows:</a:t>
            </a:r>
            <a:endParaRPr lang="en-US" baseline="30000" dirty="0">
              <a:effectLst/>
              <a:latin typeface="+mj-lt"/>
            </a:endParaRPr>
          </a:p>
        </p:txBody>
      </p:sp>
      <p:sp>
        <p:nvSpPr>
          <p:cNvPr id="19" name="Rectangle 6"/>
          <p:cNvSpPr txBox="1">
            <a:spLocks noChangeArrowheads="1"/>
          </p:cNvSpPr>
          <p:nvPr/>
        </p:nvSpPr>
        <p:spPr bwMode="auto">
          <a:xfrm>
            <a:off x="4081746" y="3611482"/>
            <a:ext cx="2592288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150000"/>
              </a:lnSpc>
            </a:pPr>
            <a:r>
              <a:rPr lang="el-GR" sz="3000" b="1" dirty="0">
                <a:latin typeface="+mj-lt"/>
              </a:rPr>
              <a:t>Δ</a:t>
            </a:r>
            <a:r>
              <a:rPr lang="it-IT" sz="3000" b="1" dirty="0" smtClean="0">
                <a:latin typeface="+mj-lt"/>
              </a:rPr>
              <a:t>G</a:t>
            </a:r>
            <a:r>
              <a:rPr lang="it-IT" sz="3000" b="1" baseline="-25000" dirty="0" smtClean="0">
                <a:latin typeface="+mj-lt"/>
              </a:rPr>
              <a:t>r</a:t>
            </a:r>
            <a:r>
              <a:rPr lang="it-IT" sz="3000" b="1" dirty="0" smtClean="0">
                <a:effectLst/>
                <a:latin typeface="+mj-lt"/>
              </a:rPr>
              <a:t> = n F </a:t>
            </a:r>
            <a:r>
              <a:rPr lang="it-IT" sz="3000" b="1" dirty="0" err="1" smtClean="0">
                <a:effectLst/>
                <a:latin typeface="+mj-lt"/>
              </a:rPr>
              <a:t>E</a:t>
            </a:r>
            <a:r>
              <a:rPr lang="it-IT" sz="3000" b="1" baseline="-25000" dirty="0" err="1">
                <a:latin typeface="+mj-lt"/>
              </a:rPr>
              <a:t>r</a:t>
            </a:r>
            <a:r>
              <a:rPr lang="it-IT" sz="3000" b="1" dirty="0" smtClean="0">
                <a:effectLst/>
                <a:latin typeface="+mj-lt"/>
              </a:rPr>
              <a:t> </a:t>
            </a:r>
            <a:endParaRPr lang="en-GB" sz="3000" b="1" baseline="30000" dirty="0">
              <a:effectLst/>
              <a:latin typeface="+mj-lt"/>
            </a:endParaRPr>
          </a:p>
        </p:txBody>
      </p:sp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1910263" y="4502254"/>
            <a:ext cx="7655335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en-US" dirty="0" smtClean="0">
                <a:latin typeface="+mj-lt"/>
              </a:rPr>
              <a:t>n = mole of electrons involved in the reactions. </a:t>
            </a:r>
            <a:r>
              <a:rPr lang="en-US" dirty="0">
                <a:latin typeface="+mj-lt"/>
              </a:rPr>
              <a:t>F</a:t>
            </a:r>
            <a:r>
              <a:rPr lang="en-US" dirty="0" smtClean="0">
                <a:latin typeface="+mj-lt"/>
              </a:rPr>
              <a:t>or hydrogen n=2</a:t>
            </a:r>
          </a:p>
          <a:p>
            <a:pPr algn="just"/>
            <a:r>
              <a:rPr lang="en-US" dirty="0" smtClean="0">
                <a:effectLst/>
                <a:latin typeface="+mj-lt"/>
              </a:rPr>
              <a:t>F = </a:t>
            </a:r>
            <a:r>
              <a:rPr lang="en-US" dirty="0" err="1">
                <a:latin typeface="+mj-lt"/>
              </a:rPr>
              <a:t>F</a:t>
            </a:r>
            <a:r>
              <a:rPr lang="en-US" dirty="0" err="1" smtClean="0">
                <a:effectLst/>
                <a:latin typeface="+mj-lt"/>
              </a:rPr>
              <a:t>arday</a:t>
            </a:r>
            <a:r>
              <a:rPr lang="en-US" dirty="0">
                <a:latin typeface="+mj-lt"/>
              </a:rPr>
              <a:t> constant </a:t>
            </a:r>
            <a:r>
              <a:rPr lang="en-US" dirty="0" smtClean="0">
                <a:latin typeface="+mj-lt"/>
              </a:rPr>
              <a:t>96485.3329 C/</a:t>
            </a:r>
            <a:r>
              <a:rPr lang="en-US" dirty="0" err="1" smtClean="0">
                <a:latin typeface="+mj-lt"/>
              </a:rPr>
              <a:t>mol</a:t>
            </a:r>
            <a:endParaRPr lang="en-US" dirty="0" smtClean="0">
              <a:latin typeface="+mj-lt"/>
            </a:endParaRPr>
          </a:p>
          <a:p>
            <a:pPr algn="just"/>
            <a:r>
              <a:rPr lang="en-US" dirty="0" err="1" smtClean="0">
                <a:effectLst/>
                <a:latin typeface="+mj-lt"/>
              </a:rPr>
              <a:t>E</a:t>
            </a:r>
            <a:r>
              <a:rPr lang="en-US" baseline="-25000" dirty="0" err="1">
                <a:latin typeface="+mj-lt"/>
              </a:rPr>
              <a:t>r</a:t>
            </a:r>
            <a:r>
              <a:rPr lang="en-US" dirty="0" smtClean="0">
                <a:effectLst/>
                <a:latin typeface="+mj-lt"/>
              </a:rPr>
              <a:t> = ideal reaction potential</a:t>
            </a:r>
            <a:endParaRPr lang="en-US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38062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1552</TotalTime>
  <Words>1100</Words>
  <Application>Microsoft Office PowerPoint</Application>
  <PresentationFormat>Widescreen</PresentationFormat>
  <Paragraphs>145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Calibri</vt:lpstr>
      <vt:lpstr>Calibri Light</vt:lpstr>
      <vt:lpstr>Calirbi</vt:lpstr>
      <vt:lpstr>Cambria Math</vt:lpstr>
      <vt:lpstr>Symbol</vt:lpstr>
      <vt:lpstr>Wingdings</vt:lpstr>
      <vt:lpstr>Office Theme</vt:lpstr>
      <vt:lpstr>Equazione</vt:lpstr>
      <vt:lpstr>Ecuación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Laura Currid</cp:lastModifiedBy>
  <cp:revision>11</cp:revision>
  <dcterms:created xsi:type="dcterms:W3CDTF">2019-06-26T09:21:34Z</dcterms:created>
  <dcterms:modified xsi:type="dcterms:W3CDTF">2019-10-18T14:28:52Z</dcterms:modified>
</cp:coreProperties>
</file>