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3" r:id="rId4"/>
    <p:sldId id="284" r:id="rId5"/>
    <p:sldId id="292" r:id="rId6"/>
    <p:sldId id="291" r:id="rId7"/>
    <p:sldId id="290" r:id="rId8"/>
    <p:sldId id="289" r:id="rId9"/>
    <p:sldId id="288" r:id="rId10"/>
    <p:sldId id="287" r:id="rId11"/>
    <p:sldId id="286" r:id="rId12"/>
    <p:sldId id="285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2" r:id="rId24"/>
    <p:sldId id="271" r:id="rId25"/>
    <p:sldId id="270" r:id="rId26"/>
    <p:sldId id="269" r:id="rId27"/>
    <p:sldId id="268" r:id="rId28"/>
    <p:sldId id="267" r:id="rId29"/>
    <p:sldId id="266" r:id="rId30"/>
    <p:sldId id="265" r:id="rId31"/>
    <p:sldId id="264" r:id="rId32"/>
    <p:sldId id="263" r:id="rId33"/>
    <p:sldId id="262" r:id="rId34"/>
    <p:sldId id="261" r:id="rId35"/>
    <p:sldId id="260" r:id="rId36"/>
    <p:sldId id="259" r:id="rId37"/>
    <p:sldId id="2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85" d="100"/>
          <a:sy n="85" d="100"/>
        </p:scale>
        <p:origin x="328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commons.wikimedia.org/w/index.php?curid=29802905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commons.wikimedia.org/wiki/File:Hydrogen_02.png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9.wmf"/><Relationship Id="rId1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commons.wikimedia.org/wiki/File:Hydrogen_02.pn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hyperlink" Target="https://commons.wikimedia.org/w/index.php?curid=29802905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creativecommons.org/licenses/by/2.0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7.wmf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it.m.wikipedia.org/wiki/File:Solid_oxide_fuel_cell.svg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Principles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6600093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Student </a:t>
            </a:r>
            <a:r>
              <a:rPr lang="en-US" sz="2400" dirty="0" err="1"/>
              <a:t>Powerpoint</a:t>
            </a:r>
            <a:r>
              <a:rPr lang="en-US" sz="2400" dirty="0"/>
              <a:t> – </a:t>
            </a:r>
            <a:r>
              <a:rPr lang="en-US" sz="1800" dirty="0"/>
              <a:t>Hydrogen Technologies 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393400" y="6501782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Last updated 18</a:t>
            </a:r>
            <a:r>
              <a:rPr lang="en-GB" sz="800" baseline="30000" dirty="0"/>
              <a:t>th</a:t>
            </a:r>
            <a:r>
              <a:rPr lang="en-GB" sz="800" dirty="0"/>
              <a:t> October 2019</a:t>
            </a: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operation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6359" y="2437978"/>
            <a:ext cx="200557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Fuel is continuously fed on the anode side of the cell.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1" y="3831617"/>
            <a:ext cx="831436" cy="823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3079" r="15306" b="21778"/>
          <a:stretch/>
        </p:blipFill>
        <p:spPr>
          <a:xfrm>
            <a:off x="1444079" y="3464017"/>
            <a:ext cx="1133458" cy="15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operation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561383" y="2464098"/>
            <a:ext cx="2005579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Air or  oxygen are continuously fed on the cathode side of the cell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9" y="3708651"/>
            <a:ext cx="1197954" cy="18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63606" y="465521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64071" y="5313647"/>
            <a:ext cx="303098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Ions flow through the electrolyte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373" y="4923113"/>
            <a:ext cx="13483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/>
              <a:t>O</a:t>
            </a:r>
            <a:r>
              <a:rPr lang="it-IT" baseline="30000" dirty="0"/>
              <a:t>2-</a:t>
            </a:r>
            <a:r>
              <a:rPr lang="it-IT" dirty="0"/>
              <a:t> / H</a:t>
            </a:r>
            <a:r>
              <a:rPr lang="it-IT" baseline="30000" dirty="0"/>
              <a:t>+</a:t>
            </a:r>
          </a:p>
        </p:txBody>
      </p:sp>
      <p:sp>
        <p:nvSpPr>
          <p:cNvPr id="18" name="Down Arrow 17"/>
          <p:cNvSpPr/>
          <p:nvPr/>
        </p:nvSpPr>
        <p:spPr>
          <a:xfrm rot="16200000">
            <a:off x="4987101" y="4888470"/>
            <a:ext cx="150799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own Arrow 18"/>
          <p:cNvSpPr/>
          <p:nvPr/>
        </p:nvSpPr>
        <p:spPr>
          <a:xfrm rot="16200000">
            <a:off x="6383127" y="4874752"/>
            <a:ext cx="150799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2229" y="94041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77" y="1285090"/>
            <a:ext cx="3157518" cy="35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operation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05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860041" y="1304211"/>
            <a:ext cx="35560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</a:rPr>
              <a:t>Electrons flow through the external circuit, powering devices.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1" y="1985444"/>
            <a:ext cx="3157518" cy="3542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4" b="53221"/>
          <a:stretch/>
        </p:blipFill>
        <p:spPr>
          <a:xfrm rot="2799761">
            <a:off x="6360010" y="1398715"/>
            <a:ext cx="1337680" cy="15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2432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7376" y="1808100"/>
            <a:ext cx="8755008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single fuel cell produces a small voltage (~1V). In order to obtain a voltage suitable for practical applications the single cells are connected in series to form a stack.</a:t>
            </a:r>
            <a:endParaRPr lang="en-US" u="sng" dirty="0">
              <a:latin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91087" y="3148100"/>
            <a:ext cx="26139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A fuel cell stack is composed of several elements that create the correct working conditions for the cell and allow an efficient collection of the energy produced.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59" y="3168787"/>
            <a:ext cx="39909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interconnect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42735" y="2145134"/>
            <a:ext cx="36720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The interconnect is an electrically conductive element, usually a metal plate, that provides mechanical support to the cell and is machined to obtain the volumes where anodic and </a:t>
            </a:r>
            <a:r>
              <a:rPr lang="en-US" dirty="0" err="1">
                <a:latin typeface="Arial" pitchFamily="34" charset="0"/>
              </a:rPr>
              <a:t>cathodic</a:t>
            </a:r>
            <a:r>
              <a:rPr lang="en-US" dirty="0">
                <a:latin typeface="Arial" pitchFamily="34" charset="0"/>
              </a:rPr>
              <a:t> gases can flow. Each gas chamber needs to be isolated from the others.  Sealing material is added to avoid gas crossover.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1" y="2445593"/>
            <a:ext cx="3170698" cy="26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7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interconnect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84753" y="2235189"/>
            <a:ext cx="33193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High electrical conductivity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Chemical compatibility with the cell materials and the fuel/oxidant  employed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Stable at high temperatures (structurally and chemically)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0360" y="1554584"/>
            <a:ext cx="367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Interconnect requirements: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91" y="2445593"/>
            <a:ext cx="3170698" cy="26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sealing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3390" y="1501096"/>
            <a:ext cx="33193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To avoid leakage of the gas introduced in the stack and crossover of fuel and air from one gas manifold to the other, a sealant is added in various positions of each layer of the stack.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</a:rPr>
              <a:t>The materials employed for the seal are essentially of 3 kinds: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Mineral (mica based)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Glass-ceramic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Metal braze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algn="just"/>
            <a:endParaRPr lang="en-US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0601" r="12201" b="12201"/>
          <a:stretch/>
        </p:blipFill>
        <p:spPr>
          <a:xfrm>
            <a:off x="5482273" y="2764283"/>
            <a:ext cx="2284473" cy="20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4668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sealing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5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71875" y="1823757"/>
            <a:ext cx="353648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Sealing material characteristics: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Chemical and mechanical stability in the fuel cell working environment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Electric insulator </a:t>
            </a:r>
          </a:p>
          <a:p>
            <a:pPr algn="just"/>
            <a:r>
              <a:rPr lang="en-US" dirty="0">
                <a:latin typeface="Arial" pitchFamily="34" charset="0"/>
              </a:rPr>
              <a:t>    (strong dielectric)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Porous-free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Coefficient of thermal expansion (CTE) compatible with the joined 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algn="just"/>
            <a:endParaRPr lang="en-US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0601" r="12201" b="12201"/>
          <a:stretch/>
        </p:blipFill>
        <p:spPr>
          <a:xfrm>
            <a:off x="5482273" y="2764283"/>
            <a:ext cx="2284473" cy="20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5219898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current collector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5094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31216" y="1584040"/>
            <a:ext cx="35364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The electric current generated by the cell must be collected and transferred to the bipolar plate by creating an electric connection on several points of the cell surface.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</a:rPr>
              <a:t>The current collector fulfills this task and its geometry is optimized to continually harvest the electron flow generated by the cell and allow an unconstrained gas supply to the electrodes.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927" r="8094" b="21654"/>
          <a:stretch/>
        </p:blipFill>
        <p:spPr>
          <a:xfrm>
            <a:off x="5212009" y="4310743"/>
            <a:ext cx="3156077" cy="1820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-794" b="10730"/>
          <a:stretch/>
        </p:blipFill>
        <p:spPr>
          <a:xfrm>
            <a:off x="5697121" y="1793045"/>
            <a:ext cx="2185851" cy="2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03688" y="308875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920" y="843505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6247379" y="2012664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>
            <a:off x="6247379" y="3633306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8239" y="1587185"/>
            <a:ext cx="2846072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A fuel cell is an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energy conversion device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64134" y="3025055"/>
            <a:ext cx="2846072" cy="840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It converts the chemical energy of a fuel </a:t>
            </a:r>
            <a:r>
              <a:rPr lang="en-US" sz="1800" u="sng" dirty="0">
                <a:solidFill>
                  <a:schemeClr val="tx1"/>
                </a:solidFill>
              </a:rPr>
              <a:t>directly</a:t>
            </a:r>
            <a:r>
              <a:rPr lang="en-US" sz="1800" dirty="0">
                <a:solidFill>
                  <a:schemeClr val="tx1"/>
                </a:solidFill>
              </a:rPr>
              <a:t> into electricity. 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185708" y="2405837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59" y="1042418"/>
            <a:ext cx="831436" cy="8236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01822" y="5674487"/>
            <a:ext cx="22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/>
              </a:rPr>
              <a:t>Photo</a:t>
            </a:r>
            <a:r>
              <a:rPr lang="en-US" sz="900" dirty="0"/>
              <a:t> by </a:t>
            </a:r>
            <a:r>
              <a:rPr lang="en-US" sz="900" dirty="0" err="1"/>
              <a:t>Utahraptor</a:t>
            </a:r>
            <a:r>
              <a:rPr lang="en-US" sz="900" dirty="0"/>
              <a:t> </a:t>
            </a:r>
            <a:r>
              <a:rPr lang="en-US" sz="900" dirty="0" err="1"/>
              <a:t>ostrommaysi</a:t>
            </a:r>
            <a:r>
              <a:rPr lang="en-US" sz="900" dirty="0"/>
              <a:t>  / </a:t>
            </a:r>
            <a:r>
              <a:rPr lang="en-US" sz="900" dirty="0">
                <a:hlinkClick r:id="rId12"/>
              </a:rPr>
              <a:t>CC BY</a:t>
            </a:r>
            <a:endParaRPr lang="en-US" sz="900" dirty="0"/>
          </a:p>
          <a:p>
            <a:r>
              <a:rPr lang="en-US" sz="900" dirty="0">
                <a:hlinkClick r:id="rId13"/>
              </a:rPr>
              <a:t>Photo </a:t>
            </a:r>
            <a:r>
              <a:rPr lang="en-US" sz="900" dirty="0"/>
              <a:t> By LPS.1 - Own work, CC0</a:t>
            </a:r>
            <a:endParaRPr lang="it-IT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3991" r="10831" b="14972"/>
          <a:stretch/>
        </p:blipFill>
        <p:spPr>
          <a:xfrm>
            <a:off x="5903886" y="2585933"/>
            <a:ext cx="944800" cy="971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25" y="4153697"/>
            <a:ext cx="906289" cy="13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312809"/>
            <a:ext cx="5219898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stack: current collector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5202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31216" y="1584040"/>
            <a:ext cx="35364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</a:rPr>
              <a:t>Current collector characteristics:</a:t>
            </a:r>
          </a:p>
          <a:p>
            <a:pPr algn="just"/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Chemical and mechanical stability in the fuel cell working environment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Excellent electric conductor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Porous/mesh structure to allow gas flow to the cell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Geometry that guarantees a uniform gas distribution on the surface of the cell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5927" r="8094" b="21654"/>
          <a:stretch/>
        </p:blipFill>
        <p:spPr>
          <a:xfrm>
            <a:off x="5212009" y="4310743"/>
            <a:ext cx="3156077" cy="18200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-794" b="10730"/>
          <a:stretch/>
        </p:blipFill>
        <p:spPr>
          <a:xfrm>
            <a:off x="5697121" y="1793045"/>
            <a:ext cx="2185851" cy="2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638" y="2116332"/>
            <a:ext cx="1844851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17651" r="24287" b="14539"/>
          <a:stretch/>
        </p:blipFill>
        <p:spPr>
          <a:xfrm>
            <a:off x="5886994" y="2092841"/>
            <a:ext cx="1911236" cy="1800000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749888" y="1068963"/>
            <a:ext cx="2846072" cy="71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SOFC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Solid Oxide Fuel Cells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42857" y="1068963"/>
            <a:ext cx="2903493" cy="71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MCFC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Molten Carbonate Fuel Cells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253654" y="4046829"/>
            <a:ext cx="6409888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</a:rPr>
              <a:t>Both technologies operate at high temperature (600-900°C) and this allows the use of several fuels other than pure H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. The high operative temperature offers the possibility of using the excess heat produced for industrial or domestic purposes (cogeneration) or to produce further electrical energy employing a classic thermodynamic cycle.</a:t>
            </a:r>
          </a:p>
          <a:p>
            <a:pPr algn="just"/>
            <a:r>
              <a:rPr lang="en-US" sz="1600" dirty="0">
                <a:latin typeface="Arial" pitchFamily="34" charset="0"/>
              </a:rPr>
              <a:t>The materials employed in SOFCs and MCFC and the electrochemical reactions taking place inside them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02455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5168" y="929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 fuel cells: fuels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714" y="5241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69318" y="1121736"/>
            <a:ext cx="3962781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</a:rPr>
              <a:t>Why do high temperature fuel cells allow the use of alternative fuels other than H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31936" y="1177356"/>
            <a:ext cx="1987208" cy="480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Reforming</a:t>
            </a:r>
          </a:p>
        </p:txBody>
      </p:sp>
      <p:sp>
        <p:nvSpPr>
          <p:cNvPr id="19" name="Down Arrow 18"/>
          <p:cNvSpPr/>
          <p:nvPr/>
        </p:nvSpPr>
        <p:spPr>
          <a:xfrm rot="16200000">
            <a:off x="5099247" y="1175465"/>
            <a:ext cx="265541" cy="47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49519" y="2164527"/>
            <a:ext cx="8042952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</a:rPr>
              <a:t>Reforming is a class of thermochemical reactions where a fuel is converted to another, usually a mixture of fuel gases called syngas (synthetic gas).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Reforming of light hydrocarbons (methane, methanol, ethanol etc.) and other H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-carrying molecules (such as NH</a:t>
            </a:r>
            <a:r>
              <a:rPr lang="en-US" sz="1600" baseline="-25000" dirty="0">
                <a:latin typeface="Arial" pitchFamily="34" charset="0"/>
              </a:rPr>
              <a:t>3</a:t>
            </a:r>
            <a:r>
              <a:rPr lang="en-US" sz="1600" dirty="0">
                <a:latin typeface="Arial" pitchFamily="34" charset="0"/>
              </a:rPr>
              <a:t>) is favoured at high temperature and with common materials as catalysts (Fe, Ni, Cu). 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The product of those reactions is a syngas rich in H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 and CO which is an ideal gas mixture to feed SOFC and MCFC cells.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Here, as an example, is the equation for the reforming of methane with water steam: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22682" r="50537" b="70157"/>
          <a:stretch/>
        </p:blipFill>
        <p:spPr bwMode="auto">
          <a:xfrm>
            <a:off x="2988736" y="5662987"/>
            <a:ext cx="2743200" cy="391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3005959" y="5241296"/>
            <a:ext cx="2700043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Steam methane reforming</a:t>
            </a:r>
          </a:p>
        </p:txBody>
      </p:sp>
    </p:spTree>
    <p:extLst>
      <p:ext uri="{BB962C8B-B14F-4D97-AF65-F5344CB8AC3E}">
        <p14:creationId xmlns:p14="http://schemas.microsoft.com/office/powerpoint/2010/main" val="343291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79882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 fuel cells: advantages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637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6169" y="1827072"/>
            <a:ext cx="8042952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High efficiency in converting chemical to electrical energy (up to ~70%).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Possibility to use a wide range of fuels.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Very low emissions: no NO</a:t>
            </a:r>
            <a:r>
              <a:rPr lang="en-US" sz="1600" baseline="-25000" dirty="0">
                <a:latin typeface="Arial" pitchFamily="34" charset="0"/>
              </a:rPr>
              <a:t>x</a:t>
            </a:r>
            <a:r>
              <a:rPr lang="en-US" sz="1600" dirty="0">
                <a:latin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</a:rPr>
              <a:t>sulphur</a:t>
            </a:r>
            <a:r>
              <a:rPr lang="en-US" sz="1600" dirty="0">
                <a:latin typeface="Arial" pitchFamily="34" charset="0"/>
              </a:rPr>
              <a:t> compounds, soot or cyclic hydrocarbons; CO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 emissions are lower than conventional systems due to higher efficiency and absent in the case of pure H</a:t>
            </a:r>
            <a:r>
              <a:rPr lang="en-US" sz="1600" baseline="-25000" dirty="0">
                <a:latin typeface="Arial" pitchFamily="34" charset="0"/>
              </a:rPr>
              <a:t>2</a:t>
            </a:r>
            <a:r>
              <a:rPr lang="en-US" sz="1600" dirty="0">
                <a:latin typeface="Arial" pitchFamily="34" charset="0"/>
              </a:rPr>
              <a:t> used as fuel.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The excess heat produced by the system can be used for heating purposes.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No moving parts, avoiding noise emissions.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High efficiency independent from system size: ideal candidates for distributed power generation and creation of micro grids.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79882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 fuel cells: drawbacks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4569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11335" y="2567301"/>
            <a:ext cx="8042952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High market cost: due to the fact that it’s a new technology, the prices will decrease once mass production is reached.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Endurance of the systems must be improved: it’s necessary to reach a sufficient amount of working hours while keeping the degradation of system performances under an acceptable level.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System stability in the case of carbon containing fuels must be improved.</a:t>
            </a:r>
          </a:p>
        </p:txBody>
      </p:sp>
    </p:spTree>
    <p:extLst>
      <p:ext uri="{BB962C8B-B14F-4D97-AF65-F5344CB8AC3E}">
        <p14:creationId xmlns:p14="http://schemas.microsoft.com/office/powerpoint/2010/main" val="46668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6" y="2485060"/>
            <a:ext cx="3574219" cy="2680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47801" y="891163"/>
            <a:ext cx="6428650" cy="71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MCFC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Molten Carbonate Fuel Cells</a:t>
            </a:r>
          </a:p>
        </p:txBody>
      </p:sp>
    </p:spTree>
    <p:extLst>
      <p:ext uri="{BB962C8B-B14F-4D97-AF65-F5344CB8AC3E}">
        <p14:creationId xmlns:p14="http://schemas.microsoft.com/office/powerpoint/2010/main" val="102312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893889" y="4586653"/>
            <a:ext cx="363537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893889" y="2480040"/>
            <a:ext cx="3779837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17429"/>
              </p:ext>
            </p:extLst>
          </p:nvPr>
        </p:nvGraphicFramePr>
        <p:xfrm>
          <a:off x="4902692" y="2513378"/>
          <a:ext cx="37798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1" imgW="1981200" imgH="241300" progId="Equation.3">
                  <p:embed/>
                </p:oleObj>
              </mc:Choice>
              <mc:Fallback>
                <p:oleObj name="Equation" r:id="rId11" imgW="1981200" imgH="241300" progId="Equation.3">
                  <p:embed/>
                  <p:pic>
                    <p:nvPicPr>
                      <p:cNvPr id="614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692" y="2513378"/>
                        <a:ext cx="37798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19"/>
              </p:ext>
            </p:extLst>
          </p:nvPr>
        </p:nvGraphicFramePr>
        <p:xfrm>
          <a:off x="5172568" y="3021467"/>
          <a:ext cx="3240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3" imgW="1625600" imgH="241300" progId="Equation.3">
                  <p:embed/>
                </p:oleObj>
              </mc:Choice>
              <mc:Fallback>
                <p:oleObj name="Equation" r:id="rId13" imgW="1625600" imgH="241300" progId="Equation.3">
                  <p:embed/>
                  <p:pic>
                    <p:nvPicPr>
                      <p:cNvPr id="61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568" y="3021467"/>
                        <a:ext cx="324008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11142"/>
              </p:ext>
            </p:extLst>
          </p:nvPr>
        </p:nvGraphicFramePr>
        <p:xfrm>
          <a:off x="5024520" y="4605882"/>
          <a:ext cx="33845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5" imgW="1714500" imgH="304800" progId="Equation.3">
                  <p:embed/>
                </p:oleObj>
              </mc:Choice>
              <mc:Fallback>
                <p:oleObj name="Equation" r:id="rId15" imgW="1714500" imgH="304800" progId="Equation.3">
                  <p:embed/>
                  <p:pic>
                    <p:nvPicPr>
                      <p:cNvPr id="614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20" y="4605882"/>
                        <a:ext cx="33845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 carbonate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073" y="752747"/>
            <a:ext cx="4321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893889" y="1909808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Anode reaction: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93888" y="4046761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Cathode reaction: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9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-150528" y="29776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999" y="22580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 carbonate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3545" y="453809"/>
            <a:ext cx="433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83027" y="1580096"/>
            <a:ext cx="3795304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The electrolyte is usually a combination of alkali </a:t>
            </a:r>
            <a:r>
              <a:rPr lang="it-IT" sz="1600" dirty="0" err="1">
                <a:latin typeface="Arial" pitchFamily="34" charset="0"/>
              </a:rPr>
              <a:t>carbonates</a:t>
            </a:r>
            <a:r>
              <a:rPr lang="it-IT" sz="1600" dirty="0">
                <a:latin typeface="Arial" pitchFamily="34" charset="0"/>
              </a:rPr>
              <a:t> (Na and K), which is retained in a ceramic matrix of LiAlO</a:t>
            </a:r>
            <a:r>
              <a:rPr lang="it-IT" sz="1600" baseline="-25000" dirty="0">
                <a:latin typeface="Arial" pitchFamily="34" charset="0"/>
              </a:rPr>
              <a:t>2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The fuel </a:t>
            </a:r>
            <a:r>
              <a:rPr lang="it-IT" sz="1600" dirty="0" err="1">
                <a:latin typeface="Arial" pitchFamily="34" charset="0"/>
              </a:rPr>
              <a:t>cell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operates</a:t>
            </a:r>
            <a:r>
              <a:rPr lang="it-IT" sz="1600" dirty="0">
                <a:latin typeface="Arial" pitchFamily="34" charset="0"/>
              </a:rPr>
              <a:t> from 600°C to 700°C, where the alkali carbonates form a highly conductive molten salt, with carbonate ions providing ionic conduction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The ions </a:t>
            </a:r>
            <a:r>
              <a:rPr lang="it-IT" sz="1600" dirty="0" err="1">
                <a:latin typeface="Arial" pitchFamily="34" charset="0"/>
              </a:rPr>
              <a:t>flowing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through</a:t>
            </a:r>
            <a:r>
              <a:rPr lang="it-IT" sz="1600" dirty="0">
                <a:latin typeface="Arial" pitchFamily="34" charset="0"/>
              </a:rPr>
              <a:t> the electrolyte are CO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baseline="30000" dirty="0">
                <a:latin typeface="Arial" pitchFamily="34" charset="0"/>
              </a:rPr>
              <a:t>2-</a:t>
            </a:r>
            <a:r>
              <a:rPr lang="it-IT" sz="1600" dirty="0">
                <a:latin typeface="Arial" pitchFamily="34" charset="0"/>
              </a:rPr>
              <a:t>, thus a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 flow is required at the cathode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26579" y="86719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Electrolyte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5" y="1790395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872400" y="2986168"/>
            <a:ext cx="2429690" cy="610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91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 carbonate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885509" y="1879034"/>
            <a:ext cx="394335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Due to high working temperatures noble catalysts are not required 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The electrode is composed of porous metal Nickel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The flow of CO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baseline="30000" dirty="0">
                <a:latin typeface="Arial" pitchFamily="34" charset="0"/>
              </a:rPr>
              <a:t>2-</a:t>
            </a:r>
            <a:r>
              <a:rPr lang="it-IT" sz="1600" dirty="0">
                <a:latin typeface="Arial" pitchFamily="34" charset="0"/>
              </a:rPr>
              <a:t> ions towards the anode leads to the generation of water and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 in the anode compartment. The separation and sequestration/reutilization of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 is </a:t>
            </a:r>
            <a:r>
              <a:rPr lang="it-IT" sz="1600" dirty="0" err="1">
                <a:latin typeface="Arial" pitchFamily="34" charset="0"/>
              </a:rPr>
              <a:t>easily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realised</a:t>
            </a:r>
            <a:r>
              <a:rPr lang="it-IT" sz="1600" dirty="0">
                <a:latin typeface="Arial" pitchFamily="34" charset="0"/>
              </a:rPr>
              <a:t> by water condensation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43807" y="1335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Anode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273952" y="29621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869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 carbonate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4406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033555" y="1879034"/>
            <a:ext cx="3795304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  The porous electrode is </a:t>
            </a:r>
            <a:r>
              <a:rPr lang="it-IT" sz="1600" dirty="0" err="1">
                <a:latin typeface="Arial" pitchFamily="34" charset="0"/>
              </a:rPr>
              <a:t>usually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realised</a:t>
            </a:r>
            <a:r>
              <a:rPr lang="it-IT" sz="1600" dirty="0">
                <a:latin typeface="Arial" pitchFamily="34" charset="0"/>
              </a:rPr>
              <a:t> in nickel oxide (NiO).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A mixture of air and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 is fed to the cathode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The use of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 present in the gas stream makes MCFC ideal candidates for carbon capture from CO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-rich flue gases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43807" y="1335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Cathode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3" y="2080624"/>
            <a:ext cx="2590800" cy="30194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1690120" y="29621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5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4186" y="14486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fuel cell?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186" y="454424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6192997" y="2458853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>
            <a:off x="6192997" y="4079495"/>
            <a:ext cx="257818" cy="444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33527" y="1034078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What does </a:t>
            </a:r>
            <a:r>
              <a:rPr lang="it-IT" sz="1800" u="sng" dirty="0">
                <a:solidFill>
                  <a:schemeClr val="tx1"/>
                </a:solidFill>
              </a:rPr>
              <a:t>directly</a:t>
            </a:r>
            <a:r>
              <a:rPr lang="it-IT" sz="1800" dirty="0">
                <a:solidFill>
                  <a:schemeClr val="tx1"/>
                </a:solidFill>
              </a:rPr>
              <a:t> mean?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3527" y="2297945"/>
            <a:ext cx="2846072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Directly means that instead of burning the fuel and using the heat in a classic engine the electricity is generated straight away!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200996" y="1615522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33527" y="4559007"/>
            <a:ext cx="2846072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The efficiency of the process is higher, a great part of the chemical energy possessed by the fuel is turned into electricity (up to ~70%).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200996" y="3876585"/>
            <a:ext cx="311134" cy="44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7" y="1488607"/>
            <a:ext cx="831436" cy="8236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3991" r="10831" b="14972"/>
          <a:stretch/>
        </p:blipFill>
        <p:spPr>
          <a:xfrm>
            <a:off x="5849504" y="3032122"/>
            <a:ext cx="944800" cy="9710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43" y="4599886"/>
            <a:ext cx="906289" cy="13594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70195" y="5556110"/>
            <a:ext cx="22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3"/>
              </a:rPr>
              <a:t>Photo</a:t>
            </a:r>
            <a:r>
              <a:rPr lang="en-US" sz="900" dirty="0"/>
              <a:t> by </a:t>
            </a:r>
            <a:r>
              <a:rPr lang="en-US" sz="900" dirty="0" err="1"/>
              <a:t>Utahraptor</a:t>
            </a:r>
            <a:r>
              <a:rPr lang="en-US" sz="900" dirty="0"/>
              <a:t> </a:t>
            </a:r>
            <a:r>
              <a:rPr lang="en-US" sz="900" dirty="0" err="1"/>
              <a:t>ostrommaysi</a:t>
            </a:r>
            <a:r>
              <a:rPr lang="en-US" sz="900" dirty="0"/>
              <a:t>  / </a:t>
            </a:r>
            <a:r>
              <a:rPr lang="en-US" sz="900" dirty="0">
                <a:hlinkClick r:id="rId14"/>
              </a:rPr>
              <a:t>CC BY</a:t>
            </a:r>
            <a:endParaRPr lang="en-US" sz="900" dirty="0"/>
          </a:p>
          <a:p>
            <a:r>
              <a:rPr lang="en-US" sz="900" dirty="0">
                <a:hlinkClick r:id="rId15"/>
              </a:rPr>
              <a:t>Photo </a:t>
            </a:r>
            <a:r>
              <a:rPr lang="en-US" sz="900" dirty="0"/>
              <a:t> By LPS.1 - Own work, CC0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999424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MCFC design concepts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1655" y="2007486"/>
            <a:ext cx="7711187" cy="3293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MFCF </a:t>
            </a:r>
            <a:r>
              <a:rPr lang="it-IT" sz="1600" dirty="0" err="1">
                <a:latin typeface="Arial" pitchFamily="34" charset="0"/>
              </a:rPr>
              <a:t>cell</a:t>
            </a:r>
            <a:r>
              <a:rPr lang="it-IT" sz="1600" dirty="0">
                <a:latin typeface="Arial" pitchFamily="34" charset="0"/>
              </a:rPr>
              <a:t> construction is planar.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MCFC cells produce a limited amount of current </a:t>
            </a:r>
            <a:r>
              <a:rPr lang="it-IT" sz="1600" dirty="0" err="1">
                <a:latin typeface="Arial" pitchFamily="34" charset="0"/>
              </a:rPr>
              <a:t>compared</a:t>
            </a:r>
            <a:r>
              <a:rPr lang="it-IT" sz="1600" dirty="0">
                <a:latin typeface="Arial" pitchFamily="34" charset="0"/>
              </a:rPr>
              <a:t> with other types of fuel cells, the power density is low, so big cells are necessary. This makes them suitable for stationary power production.</a:t>
            </a:r>
          </a:p>
          <a:p>
            <a:pPr algn="l">
              <a:lnSpc>
                <a:spcPct val="130000"/>
              </a:lnSpc>
              <a:defRPr/>
            </a:pPr>
            <a:r>
              <a:rPr lang="it-IT" sz="1600" dirty="0">
                <a:latin typeface="Arial" pitchFamily="34" charset="0"/>
              </a:rPr>
              <a:t> 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The matrix is flexible and </a:t>
            </a:r>
            <a:r>
              <a:rPr lang="it-IT" sz="1600" dirty="0" err="1">
                <a:latin typeface="Arial" pitchFamily="34" charset="0"/>
              </a:rPr>
              <a:t>complies</a:t>
            </a:r>
            <a:r>
              <a:rPr lang="it-IT" sz="1600" dirty="0">
                <a:latin typeface="Arial" pitchFamily="34" charset="0"/>
              </a:rPr>
              <a:t> with mechanical stress, allowing the production of cells with a wide area.</a:t>
            </a: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Other than H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, other fuels (CH</a:t>
            </a:r>
            <a:r>
              <a:rPr lang="it-IT" sz="1600" baseline="-25000" dirty="0">
                <a:latin typeface="Arial" pitchFamily="34" charset="0"/>
              </a:rPr>
              <a:t>4</a:t>
            </a:r>
            <a:r>
              <a:rPr lang="it-IT" sz="1600" dirty="0">
                <a:latin typeface="Arial" pitchFamily="34" charset="0"/>
              </a:rPr>
              <a:t>, CO, CH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dirty="0">
                <a:latin typeface="Arial" pitchFamily="34" charset="0"/>
              </a:rPr>
              <a:t>OH) can be employed.</a:t>
            </a:r>
          </a:p>
        </p:txBody>
      </p:sp>
    </p:spTree>
    <p:extLst>
      <p:ext uri="{BB962C8B-B14F-4D97-AF65-F5344CB8AC3E}">
        <p14:creationId xmlns:p14="http://schemas.microsoft.com/office/powerpoint/2010/main" val="164321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447801" y="891163"/>
            <a:ext cx="6428650" cy="719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SOFC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Solid Oxide Fuel Cells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4" y="2248248"/>
            <a:ext cx="4549464" cy="33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2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859329" y="4654185"/>
            <a:ext cx="2664296" cy="6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821228" y="2496773"/>
            <a:ext cx="3779837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634264"/>
              </p:ext>
            </p:extLst>
          </p:nvPr>
        </p:nvGraphicFramePr>
        <p:xfrm>
          <a:off x="4983019" y="4670060"/>
          <a:ext cx="2447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1" imgW="1193800" imgH="304800" progId="Equation.3">
                  <p:embed/>
                </p:oleObj>
              </mc:Choice>
              <mc:Fallback>
                <p:oleObj name="Equation" r:id="rId11" imgW="1193800" imgH="304800" progId="Equation.3">
                  <p:embed/>
                  <p:pic>
                    <p:nvPicPr>
                      <p:cNvPr id="717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019" y="4670060"/>
                        <a:ext cx="24479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20350"/>
              </p:ext>
            </p:extLst>
          </p:nvPr>
        </p:nvGraphicFramePr>
        <p:xfrm>
          <a:off x="4821228" y="2897277"/>
          <a:ext cx="2663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3" imgW="1447800" imgH="228600" progId="Equation.3">
                  <p:embed/>
                </p:oleObj>
              </mc:Choice>
              <mc:Fallback>
                <p:oleObj name="Equation" r:id="rId13" imgW="1447800" imgH="228600" progId="Equation.3">
                  <p:embed/>
                  <p:pic>
                    <p:nvPicPr>
                      <p:cNvPr id="717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2897277"/>
                        <a:ext cx="26638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61996"/>
              </p:ext>
            </p:extLst>
          </p:nvPr>
        </p:nvGraphicFramePr>
        <p:xfrm>
          <a:off x="4821228" y="2467903"/>
          <a:ext cx="28797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5" imgW="1460500" imgH="228600" progId="Equation.3">
                  <p:embed/>
                </p:oleObj>
              </mc:Choice>
              <mc:Fallback>
                <p:oleObj name="Equation" r:id="rId15" imgW="1460500" imgH="228600" progId="Equation.3">
                  <p:embed/>
                  <p:pic>
                    <p:nvPicPr>
                      <p:cNvPr id="717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2467903"/>
                        <a:ext cx="28797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84009"/>
              </p:ext>
            </p:extLst>
          </p:nvPr>
        </p:nvGraphicFramePr>
        <p:xfrm>
          <a:off x="4821228" y="3361960"/>
          <a:ext cx="37798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7" imgW="2133600" imgH="228600" progId="Equation.3">
                  <p:embed/>
                </p:oleObj>
              </mc:Choice>
              <mc:Fallback>
                <p:oleObj name="Equation" r:id="rId17" imgW="2133600" imgH="228600" progId="Equation.3">
                  <p:embed/>
                  <p:pic>
                    <p:nvPicPr>
                      <p:cNvPr id="717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28" y="3361960"/>
                        <a:ext cx="377983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821228" y="2010045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Anode reaction: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68488" y="4224561"/>
            <a:ext cx="2903493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Cathode reaction: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1066203" y="3283726"/>
            <a:ext cx="2429690" cy="869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33555" y="786373"/>
            <a:ext cx="379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The electrolyte is a fully dense ceramic, usually YSZ (Yttria Stabilized Zirconia) or GDC (Gadolinia doped Ceria). The absence of pores avoids crossover problems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 The fuel cell </a:t>
            </a:r>
            <a:r>
              <a:rPr lang="it-IT" sz="1600" dirty="0" err="1">
                <a:latin typeface="Arial" pitchFamily="34" charset="0"/>
              </a:rPr>
              <a:t>operates</a:t>
            </a:r>
            <a:r>
              <a:rPr lang="it-IT" sz="1600" dirty="0">
                <a:latin typeface="Arial" pitchFamily="34" charset="0"/>
              </a:rPr>
              <a:t> from 600°C to 900°C, the high temperatures are necessary to have high ionic conductivity and reduce energy loss due to ionic conduction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algn="l">
              <a:lnSpc>
                <a:spcPct val="130000"/>
              </a:lnSpc>
              <a:buFontTx/>
              <a:buChar char="•"/>
              <a:defRPr/>
            </a:pPr>
            <a:r>
              <a:rPr lang="it-IT" sz="1600" dirty="0">
                <a:latin typeface="Arial" pitchFamily="34" charset="0"/>
              </a:rPr>
              <a:t> The ions </a:t>
            </a:r>
            <a:r>
              <a:rPr lang="it-IT" sz="1600" dirty="0" err="1">
                <a:latin typeface="Arial" pitchFamily="34" charset="0"/>
              </a:rPr>
              <a:t>flowing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through</a:t>
            </a:r>
            <a:r>
              <a:rPr lang="it-IT" sz="1600" dirty="0">
                <a:latin typeface="Arial" pitchFamily="34" charset="0"/>
              </a:rPr>
              <a:t> the electrolyte are O</a:t>
            </a:r>
            <a:r>
              <a:rPr lang="it-IT" sz="1600" baseline="30000" dirty="0">
                <a:latin typeface="Arial" pitchFamily="34" charset="0"/>
              </a:rPr>
              <a:t>2-</a:t>
            </a:r>
            <a:r>
              <a:rPr lang="it-IT" sz="1600" dirty="0">
                <a:latin typeface="Arial" pitchFamily="34" charset="0"/>
              </a:rPr>
              <a:t>, water is generated in the anodic gas compartment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33555" y="338140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Electrolyte</a:t>
            </a:r>
          </a:p>
        </p:txBody>
      </p:sp>
    </p:spTree>
    <p:extLst>
      <p:ext uri="{BB962C8B-B14F-4D97-AF65-F5344CB8AC3E}">
        <p14:creationId xmlns:p14="http://schemas.microsoft.com/office/powerpoint/2010/main" val="3107102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3" y="1735525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0527" y="321518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298891" y="3130928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33555" y="2641034"/>
            <a:ext cx="379530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itchFamily="34" charset="0"/>
              </a:rPr>
              <a:t>Due to high working temperatures noble catalysts are not required </a:t>
            </a:r>
          </a:p>
          <a:p>
            <a:pPr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itchFamily="34" charset="0"/>
              </a:rPr>
              <a:t>The anode is usually a porous cermet (mixture of ceramic and metal), namely Ni+YSZ (nickel + ZrO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43807" y="2097224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Anode</a:t>
            </a:r>
          </a:p>
        </p:txBody>
      </p:sp>
    </p:spTree>
    <p:extLst>
      <p:ext uri="{BB962C8B-B14F-4D97-AF65-F5344CB8AC3E}">
        <p14:creationId xmlns:p14="http://schemas.microsoft.com/office/powerpoint/2010/main" val="156211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9" y="1564709"/>
            <a:ext cx="3259828" cy="36576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74073" y="150702"/>
            <a:ext cx="445047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oxide fuel cells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7619" y="581931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1997431" y="3012792"/>
            <a:ext cx="2429690" cy="1256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077101" y="1708218"/>
            <a:ext cx="3795304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itchFamily="34" charset="0"/>
              </a:rPr>
              <a:t>The material of the cathode is a mixture of oxides with a </a:t>
            </a:r>
            <a:r>
              <a:rPr lang="it-IT" sz="1600" dirty="0" err="1">
                <a:latin typeface="Arial" pitchFamily="34" charset="0"/>
              </a:rPr>
              <a:t>crystalline</a:t>
            </a:r>
            <a:r>
              <a:rPr lang="it-IT" sz="1600" dirty="0">
                <a:latin typeface="Arial" pitchFamily="34" charset="0"/>
              </a:rPr>
              <a:t> structure and composition that makes them good electronic conductors. The two most used materials are LSM (Lantanium Strontium Manganite) and LSCF (Lantanium Strontium Cobalt Ferrite)</a:t>
            </a:r>
          </a:p>
          <a:p>
            <a:pPr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rial" pitchFamily="34" charset="0"/>
              </a:rPr>
              <a:t>No noble metals are required but until now it has been impossible to avoid the use of rare earth elements to </a:t>
            </a:r>
            <a:r>
              <a:rPr lang="it-IT" sz="1600" dirty="0" err="1">
                <a:latin typeface="Arial" pitchFamily="34" charset="0"/>
              </a:rPr>
              <a:t>catalyse</a:t>
            </a:r>
            <a:r>
              <a:rPr lang="it-IT" sz="1600" dirty="0">
                <a:latin typeface="Arial" pitchFamily="34" charset="0"/>
              </a:rPr>
              <a:t> the reaction of oxygen.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487353" y="1164408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Cathode</a:t>
            </a:r>
          </a:p>
        </p:txBody>
      </p:sp>
    </p:spTree>
    <p:extLst>
      <p:ext uri="{BB962C8B-B14F-4D97-AF65-F5344CB8AC3E}">
        <p14:creationId xmlns:p14="http://schemas.microsoft.com/office/powerpoint/2010/main" val="54369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158727"/>
            <a:ext cx="4450477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SOFC design concepts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89956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/>
          <a:stretch/>
        </p:blipFill>
        <p:spPr bwMode="auto">
          <a:xfrm>
            <a:off x="747068" y="1208809"/>
            <a:ext cx="7589786" cy="46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65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30527" y="66541"/>
            <a:ext cx="4450477" cy="32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SOFC design concepts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497770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0366" y="1552221"/>
            <a:ext cx="7711187" cy="42201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latin typeface="Arial" pitchFamily="34" charset="0"/>
              </a:rPr>
              <a:t> In state of the art stacks, SOFC cells are very thin (0.3-1mm) and planar.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latin typeface="Arial" pitchFamily="34" charset="0"/>
              </a:rPr>
              <a:t>The preferred configuration is ASC (anode supported cells). Using a thick anode as mechanical support allows the use of a thin electrolyte, minimizing </a:t>
            </a:r>
            <a:r>
              <a:rPr lang="it-IT" sz="1600" dirty="0" err="1">
                <a:latin typeface="Arial" pitchFamily="34" charset="0"/>
              </a:rPr>
              <a:t>energy</a:t>
            </a:r>
            <a:r>
              <a:rPr lang="it-IT" sz="1600" dirty="0">
                <a:latin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</a:rPr>
              <a:t>losses</a:t>
            </a:r>
            <a:r>
              <a:rPr lang="it-IT" sz="1600" dirty="0">
                <a:latin typeface="Arial" pitchFamily="34" charset="0"/>
              </a:rPr>
              <a:t>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latin typeface="Arial" pitchFamily="34" charset="0"/>
              </a:rPr>
              <a:t>SOFC cells produce an amount of current of an order of </a:t>
            </a:r>
            <a:r>
              <a:rPr lang="it-IT" sz="1600" dirty="0" err="1">
                <a:latin typeface="Arial" pitchFamily="34" charset="0"/>
              </a:rPr>
              <a:t>magnitude</a:t>
            </a:r>
            <a:r>
              <a:rPr lang="it-IT" sz="1600" dirty="0">
                <a:latin typeface="Arial" pitchFamily="34" charset="0"/>
              </a:rPr>
              <a:t> higher than MCFC, the power density is high so it’s possible to have compact stacks.</a:t>
            </a:r>
          </a:p>
          <a:p>
            <a:pPr algn="l">
              <a:lnSpc>
                <a:spcPct val="130000"/>
              </a:lnSpc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latin typeface="Arial" pitchFamily="34" charset="0"/>
              </a:rPr>
              <a:t> The mechanical properties of the cells and the necessity to produce very thin layers makes it hard to </a:t>
            </a:r>
            <a:r>
              <a:rPr lang="it-IT" sz="1600" dirty="0" err="1">
                <a:latin typeface="Arial" pitchFamily="34" charset="0"/>
              </a:rPr>
              <a:t>manufacture</a:t>
            </a:r>
            <a:r>
              <a:rPr lang="it-IT" sz="1600" dirty="0">
                <a:latin typeface="Arial" pitchFamily="34" charset="0"/>
              </a:rPr>
              <a:t> wide dimension SOFCs. 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it-IT" sz="1600" dirty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latin typeface="Arial" pitchFamily="34" charset="0"/>
              </a:rPr>
              <a:t> Other than H</a:t>
            </a:r>
            <a:r>
              <a:rPr lang="it-IT" sz="1600" baseline="-25000" dirty="0">
                <a:latin typeface="Arial" pitchFamily="34" charset="0"/>
              </a:rPr>
              <a:t>2</a:t>
            </a:r>
            <a:r>
              <a:rPr lang="it-IT" sz="1600" dirty="0">
                <a:latin typeface="Arial" pitchFamily="34" charset="0"/>
              </a:rPr>
              <a:t>, other fuels (CH</a:t>
            </a:r>
            <a:r>
              <a:rPr lang="it-IT" sz="1600" baseline="-25000" dirty="0">
                <a:latin typeface="Arial" pitchFamily="34" charset="0"/>
              </a:rPr>
              <a:t>4</a:t>
            </a:r>
            <a:r>
              <a:rPr lang="it-IT" sz="1600" dirty="0">
                <a:latin typeface="Arial" pitchFamily="34" charset="0"/>
              </a:rPr>
              <a:t>, CO, CH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dirty="0">
                <a:latin typeface="Arial" pitchFamily="34" charset="0"/>
              </a:rPr>
              <a:t>OH, NH</a:t>
            </a:r>
            <a:r>
              <a:rPr lang="it-IT" sz="1600" baseline="-25000" dirty="0">
                <a:latin typeface="Arial" pitchFamily="34" charset="0"/>
              </a:rPr>
              <a:t>3</a:t>
            </a:r>
            <a:r>
              <a:rPr lang="it-IT" sz="1600" dirty="0">
                <a:latin typeface="Arial" pitchFamily="34" charset="0"/>
              </a:rPr>
              <a:t>) can be employed.</a:t>
            </a:r>
          </a:p>
        </p:txBody>
      </p:sp>
    </p:spTree>
    <p:extLst>
      <p:ext uri="{BB962C8B-B14F-4D97-AF65-F5344CB8AC3E}">
        <p14:creationId xmlns:p14="http://schemas.microsoft.com/office/powerpoint/2010/main" val="195475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4073" y="312809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fuel cell?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44437" y="1105594"/>
            <a:ext cx="4676503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/>
              <a:t>Fuel cells have </a:t>
            </a:r>
            <a:r>
              <a:rPr lang="it-IT" sz="1800" u="sng"/>
              <a:t>common features </a:t>
            </a:r>
            <a:r>
              <a:rPr lang="it-IT" sz="1800"/>
              <a:t>with traditional thermal engines and batteries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807473" y="4572689"/>
            <a:ext cx="2873927" cy="840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Like internal combustion engines, fuel cells needs a continuous fuel stream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30676" y="4572689"/>
            <a:ext cx="3118732" cy="840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The </a:t>
            </a:r>
            <a:r>
              <a:rPr lang="it-IT" sz="1800" dirty="0" err="1">
                <a:solidFill>
                  <a:schemeClr val="tx1"/>
                </a:solidFill>
              </a:rPr>
              <a:t>working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principle</a:t>
            </a:r>
            <a:r>
              <a:rPr lang="it-IT" sz="1800" dirty="0">
                <a:solidFill>
                  <a:schemeClr val="tx1"/>
                </a:solidFill>
              </a:rPr>
              <a:t> of a </a:t>
            </a:r>
            <a:r>
              <a:rPr lang="it-IT" sz="1800" dirty="0" err="1">
                <a:solidFill>
                  <a:schemeClr val="tx1"/>
                </a:solidFill>
              </a:rPr>
              <a:t>fuel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cell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is</a:t>
            </a:r>
            <a:r>
              <a:rPr lang="it-IT" sz="1800" dirty="0">
                <a:solidFill>
                  <a:schemeClr val="tx1"/>
                </a:solidFill>
              </a:rPr>
              <a:t> based on a redox reaction, exactly like a battery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52" y="2171200"/>
            <a:ext cx="2059506" cy="2067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68" y="1887944"/>
            <a:ext cx="997329" cy="24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1" y="1943395"/>
            <a:ext cx="2059506" cy="206722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10042" y="85004"/>
            <a:ext cx="3787192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fuel cell?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80406" y="877789"/>
            <a:ext cx="4676503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 err="1"/>
              <a:t>They</a:t>
            </a:r>
            <a:r>
              <a:rPr lang="it-IT" sz="1800" dirty="0"/>
              <a:t> are </a:t>
            </a:r>
            <a:r>
              <a:rPr lang="it-IT" sz="1800" dirty="0" err="1"/>
              <a:t>also</a:t>
            </a:r>
            <a:r>
              <a:rPr lang="it-IT" sz="1800" dirty="0"/>
              <a:t> </a:t>
            </a:r>
            <a:r>
              <a:rPr lang="it-IT" sz="1800" u="sng" dirty="0" err="1"/>
              <a:t>different</a:t>
            </a:r>
            <a:r>
              <a:rPr lang="it-IT" sz="1800" dirty="0"/>
              <a:t> from </a:t>
            </a:r>
            <a:r>
              <a:rPr lang="it-IT" sz="1800" dirty="0" err="1"/>
              <a:t>engines</a:t>
            </a:r>
            <a:r>
              <a:rPr lang="it-IT" sz="1800"/>
              <a:t> and </a:t>
            </a:r>
            <a:r>
              <a:rPr lang="it-IT" sz="1800" dirty="0" err="1"/>
              <a:t>batteries</a:t>
            </a:r>
            <a:r>
              <a:rPr lang="it-IT" sz="1800" dirty="0"/>
              <a:t>:</a:t>
            </a: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0042" y="524942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643442" y="4344884"/>
            <a:ext cx="3189761" cy="1209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Internal combustion engines burn the fuel and use the heat in a </a:t>
            </a:r>
            <a:r>
              <a:rPr lang="it-IT" sz="1800" dirty="0" err="1">
                <a:solidFill>
                  <a:schemeClr val="tx1"/>
                </a:solidFill>
              </a:rPr>
              <a:t>thermodynamic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cycle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dirty="0" err="1">
                <a:solidFill>
                  <a:schemeClr val="tx1"/>
                </a:solidFill>
              </a:rPr>
              <a:t>Their</a:t>
            </a:r>
            <a:r>
              <a:rPr lang="it-IT" sz="1800" dirty="0">
                <a:solidFill>
                  <a:schemeClr val="tx1"/>
                </a:solidFill>
              </a:rPr>
              <a:t> efficiency is lower.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79727" y="3803666"/>
            <a:ext cx="3126376" cy="2194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Batteries have a limited amount of energy stored inside them and the recharge time is slow, fuel cells are only limited by the size of the fuel tank.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</a:rPr>
              <a:t>With a continuous fuel stream they can produce energy continuously</a:t>
            </a:r>
          </a:p>
        </p:txBody>
      </p:sp>
      <p:sp>
        <p:nvSpPr>
          <p:cNvPr id="21" name="Multiply 20"/>
          <p:cNvSpPr/>
          <p:nvPr/>
        </p:nvSpPr>
        <p:spPr>
          <a:xfrm>
            <a:off x="1255268" y="2108991"/>
            <a:ext cx="1650273" cy="1541417"/>
          </a:xfrm>
          <a:prstGeom prst="mathMultiply">
            <a:avLst>
              <a:gd name="adj1" fmla="val 11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37" y="1660139"/>
            <a:ext cx="997329" cy="2493323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5883866" y="2136093"/>
            <a:ext cx="1650273" cy="1541417"/>
          </a:xfrm>
          <a:prstGeom prst="mathMultiply">
            <a:avLst>
              <a:gd name="adj1" fmla="val 11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7" y="2405680"/>
            <a:ext cx="3157518" cy="35428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6654" y="312809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components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073" y="752747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16762" y="1264667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Fuel Cell is made of two porous </a:t>
            </a:r>
            <a:r>
              <a:rPr lang="en-US" u="sng" dirty="0">
                <a:latin typeface="Arial" pitchFamily="34" charset="0"/>
              </a:rPr>
              <a:t>electrodes</a:t>
            </a:r>
            <a:r>
              <a:rPr lang="en-US" dirty="0">
                <a:latin typeface="Arial" pitchFamily="34" charset="0"/>
              </a:rPr>
              <a:t> sandwiched around the </a:t>
            </a:r>
            <a:r>
              <a:rPr lang="en-US" u="sng" dirty="0">
                <a:latin typeface="Arial" pitchFamily="34" charset="0"/>
              </a:rPr>
              <a:t>electrolyte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3257" y="5753825"/>
            <a:ext cx="618309" cy="8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23360" y="5915543"/>
            <a:ext cx="731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35680" y="5761989"/>
            <a:ext cx="414965" cy="3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12218" y="5649658"/>
            <a:ext cx="2219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/>
              </a:rPr>
              <a:t>Photo</a:t>
            </a:r>
            <a:r>
              <a:rPr lang="en-US" sz="900" dirty="0"/>
              <a:t> by </a:t>
            </a:r>
            <a:r>
              <a:rPr lang="en-US" sz="900" dirty="0" err="1"/>
              <a:t>Sakurambo</a:t>
            </a:r>
            <a:r>
              <a:rPr lang="en-US" sz="900" dirty="0"/>
              <a:t> / </a:t>
            </a:r>
            <a:r>
              <a:rPr lang="en-US" sz="900" dirty="0">
                <a:hlinkClick r:id="rId12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666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86670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components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26608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6654" y="2677326"/>
            <a:ext cx="30262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latin typeface="Arial" pitchFamily="34" charset="0"/>
              </a:rPr>
              <a:t>a physical barrier to avoid direct mixing of fuel gas and oxidant (cross-over)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latin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>
                <a:latin typeface="Arial" pitchFamily="34" charset="0"/>
              </a:rPr>
              <a:t>allows transport of ionic charge between the two electrodes, closing the electric circuit.</a:t>
            </a:r>
          </a:p>
          <a:p>
            <a:pPr marL="285750" indent="-285750" algn="just">
              <a:buFontTx/>
              <a:buChar char="-"/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4542" y="2256919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Electrolyte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6762" y="1532872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Fuel Cell is made of two porous </a:t>
            </a:r>
            <a:r>
              <a:rPr lang="en-US" u="sng" dirty="0">
                <a:latin typeface="Arial" pitchFamily="34" charset="0"/>
              </a:rPr>
              <a:t>electrodes</a:t>
            </a:r>
            <a:r>
              <a:rPr lang="en-US" dirty="0">
                <a:latin typeface="Arial" pitchFamily="34" charset="0"/>
              </a:rPr>
              <a:t> sandwiched around the </a:t>
            </a:r>
            <a:r>
              <a:rPr lang="en-US" u="sng" dirty="0">
                <a:latin typeface="Arial" pitchFamily="34" charset="0"/>
              </a:rPr>
              <a:t>electrolyte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70" y="2427735"/>
            <a:ext cx="3157518" cy="354288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400000">
            <a:off x="4876800" y="4119440"/>
            <a:ext cx="2612571" cy="592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3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70" y="2341065"/>
            <a:ext cx="3157518" cy="35428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56654" y="0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components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17330" y="5356744"/>
            <a:ext cx="85675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9512" y="2895272"/>
            <a:ext cx="35477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b="1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- Porous material, provide the diffusion of active species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- The active surface where redox reactions occurs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</a:rPr>
              <a:t>- Allow conduction of ions and electrons produced in the redox reactions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354" y="2341699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Electrodes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762" y="1446202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Fuel Cell is made of two porous </a:t>
            </a:r>
            <a:r>
              <a:rPr lang="en-US" u="sng" dirty="0">
                <a:latin typeface="Arial" pitchFamily="34" charset="0"/>
              </a:rPr>
              <a:t>electrodes</a:t>
            </a:r>
            <a:r>
              <a:rPr lang="en-US" dirty="0">
                <a:latin typeface="Arial" pitchFamily="34" charset="0"/>
              </a:rPr>
              <a:t> sandwiched around the </a:t>
            </a:r>
            <a:r>
              <a:rPr lang="en-US" u="sng" dirty="0">
                <a:latin typeface="Arial" pitchFamily="34" charset="0"/>
              </a:rPr>
              <a:t>electrolyte</a:t>
            </a:r>
          </a:p>
        </p:txBody>
      </p:sp>
      <p:cxnSp>
        <p:nvCxnSpPr>
          <p:cNvPr id="21" name="Straight Connector 4"/>
          <p:cNvCxnSpPr/>
          <p:nvPr/>
        </p:nvCxnSpPr>
        <p:spPr>
          <a:xfrm>
            <a:off x="374073" y="439938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25940" y="5356744"/>
            <a:ext cx="85675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5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654" y="150018"/>
            <a:ext cx="4441767" cy="325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components</a:t>
            </a:r>
            <a:endParaRPr lang="it-IT" sz="2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4073" y="589956"/>
            <a:ext cx="3740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6740" y="2642138"/>
            <a:ext cx="26642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b="1" dirty="0">
                <a:latin typeface="Arial" pitchFamily="34" charset="0"/>
              </a:rPr>
              <a:t>Anode</a:t>
            </a:r>
            <a:r>
              <a:rPr lang="en-US" sz="1600" dirty="0">
                <a:latin typeface="Arial" pitchFamily="34" charset="0"/>
              </a:rPr>
              <a:t> is also called the “Fuel Electrode” and assumed to have a negative polarity.</a:t>
            </a:r>
          </a:p>
          <a:p>
            <a:pPr algn="just"/>
            <a:endParaRPr lang="en-US" sz="1600" dirty="0">
              <a:latin typeface="Arial" pitchFamily="34" charset="0"/>
            </a:endParaRPr>
          </a:p>
          <a:p>
            <a:pPr algn="just"/>
            <a:r>
              <a:rPr lang="en-US" sz="1600" b="1" dirty="0">
                <a:latin typeface="Arial" pitchFamily="34" charset="0"/>
              </a:rPr>
              <a:t>Cathode </a:t>
            </a:r>
            <a:r>
              <a:rPr lang="en-US" sz="1600" dirty="0">
                <a:latin typeface="Arial" pitchFamily="34" charset="0"/>
              </a:rPr>
              <a:t>is also called the “Air Electrode” and it is designed as the positive electrode.</a:t>
            </a:r>
          </a:p>
          <a:p>
            <a:pPr algn="just"/>
            <a:endParaRPr lang="en-US" sz="1600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9" y="2271127"/>
            <a:ext cx="3157518" cy="354288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67604" y="2244067"/>
            <a:ext cx="2846072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>Electrodes</a:t>
            </a:r>
          </a:p>
        </p:txBody>
      </p:sp>
      <p:sp>
        <p:nvSpPr>
          <p:cNvPr id="20" name="Oval 19"/>
          <p:cNvSpPr/>
          <p:nvPr/>
        </p:nvSpPr>
        <p:spPr>
          <a:xfrm rot="5400000">
            <a:off x="3615747" y="3398108"/>
            <a:ext cx="3498306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/>
          <p:cNvSpPr/>
          <p:nvPr/>
        </p:nvSpPr>
        <p:spPr>
          <a:xfrm rot="5400000">
            <a:off x="5817962" y="3385408"/>
            <a:ext cx="3498306" cy="1333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16762" y="1596220"/>
            <a:ext cx="8697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 Fuel Cell is made of two porous </a:t>
            </a:r>
            <a:r>
              <a:rPr lang="en-US" u="sng" dirty="0">
                <a:latin typeface="Arial" pitchFamily="34" charset="0"/>
              </a:rPr>
              <a:t>electrodes</a:t>
            </a:r>
            <a:r>
              <a:rPr lang="en-US" dirty="0">
                <a:latin typeface="Arial" pitchFamily="34" charset="0"/>
              </a:rPr>
              <a:t> sandwiched around the </a:t>
            </a:r>
            <a:r>
              <a:rPr lang="en-US" u="sng" dirty="0">
                <a:latin typeface="Arial" pitchFamily="34" charset="0"/>
              </a:rPr>
              <a:t>electrolyte</a:t>
            </a:r>
          </a:p>
        </p:txBody>
      </p:sp>
    </p:spTree>
    <p:extLst>
      <p:ext uri="{BB962C8B-B14F-4D97-AF65-F5344CB8AC3E}">
        <p14:creationId xmlns:p14="http://schemas.microsoft.com/office/powerpoint/2010/main" val="117692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1897</Words>
  <Application>Microsoft Office PowerPoint</Application>
  <PresentationFormat>Widescreen</PresentationFormat>
  <Paragraphs>211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13</cp:revision>
  <dcterms:created xsi:type="dcterms:W3CDTF">2019-06-26T09:21:34Z</dcterms:created>
  <dcterms:modified xsi:type="dcterms:W3CDTF">2022-04-21T12:50:57Z</dcterms:modified>
</cp:coreProperties>
</file>