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7" r:id="rId4"/>
    <p:sldId id="266" r:id="rId5"/>
    <p:sldId id="265" r:id="rId6"/>
    <p:sldId id="263" r:id="rId7"/>
    <p:sldId id="262" r:id="rId8"/>
    <p:sldId id="261" r:id="rId9"/>
    <p:sldId id="260" r:id="rId10"/>
    <p:sldId id="259" r:id="rId11"/>
    <p:sldId id="258"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emf"/><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emf"/><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5.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Production</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655170"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r>
              <a:rPr lang="en-US" sz="2400" dirty="0" smtClean="0"/>
              <a:t> – Hydrogen Production Methods</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424015" y="6445313"/>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Εικόνα 20" descr="electrolyser"/>
          <p:cNvPicPr/>
          <p:nvPr/>
        </p:nvPicPr>
        <p:blipFill>
          <a:blip r:embed="rId10">
            <a:extLst>
              <a:ext uri="{28A0092B-C50C-407E-A947-70E740481C1C}">
                <a14:useLocalDpi xmlns:a14="http://schemas.microsoft.com/office/drawing/2010/main" val="0"/>
              </a:ext>
            </a:extLst>
          </a:blip>
          <a:srcRect/>
          <a:stretch>
            <a:fillRect/>
          </a:stretch>
        </p:blipFill>
        <p:spPr bwMode="auto">
          <a:xfrm>
            <a:off x="4144525" y="2062036"/>
            <a:ext cx="3142583" cy="2200246"/>
          </a:xfrm>
          <a:prstGeom prst="rect">
            <a:avLst/>
          </a:prstGeom>
          <a:noFill/>
          <a:ln>
            <a:noFill/>
          </a:ln>
        </p:spPr>
      </p:pic>
      <p:sp>
        <p:nvSpPr>
          <p:cNvPr id="16" name="Rectangle 15"/>
          <p:cNvSpPr/>
          <p:nvPr/>
        </p:nvSpPr>
        <p:spPr>
          <a:xfrm>
            <a:off x="4523561" y="13470"/>
            <a:ext cx="1249573" cy="388696"/>
          </a:xfrm>
          <a:prstGeom prst="rect">
            <a:avLst/>
          </a:prstGeom>
        </p:spPr>
        <p:txBody>
          <a:bodyPr wrap="none">
            <a:spAutoFit/>
          </a:bodyPr>
          <a:lstStyle/>
          <a:p>
            <a:pPr>
              <a:lnSpc>
                <a:spcPct val="107000"/>
              </a:lnSpc>
              <a:spcBef>
                <a:spcPts val="940"/>
              </a:spcBef>
              <a:spcAft>
                <a:spcPts val="940"/>
              </a:spcAft>
            </a:pPr>
            <a:r>
              <a:rPr lang="en-US" b="1" dirty="0">
                <a:solidFill>
                  <a:srgbClr val="1F3864"/>
                </a:solidFill>
                <a:latin typeface="Calibri" panose="020F0502020204030204" pitchFamily="34" charset="0"/>
                <a:ea typeface="Times New Roman" panose="02020603050405020304" pitchFamily="18" charset="0"/>
                <a:cs typeface="Arial" panose="020B0604020202020204" pitchFamily="34" charset="0"/>
              </a:rPr>
              <a:t>Electrolysis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188721" y="207818"/>
            <a:ext cx="10108276" cy="1502976"/>
          </a:xfrm>
          <a:prstGeom prst="rect">
            <a:avLst/>
          </a:prstGeom>
        </p:spPr>
        <p:txBody>
          <a:bodyPr wrap="square">
            <a:spAutoFit/>
          </a:bodyPr>
          <a:lstStyle/>
          <a:p>
            <a:pPr>
              <a:lnSpc>
                <a:spcPts val="2160"/>
              </a:lnSpc>
              <a:spcAft>
                <a:spcPts val="800"/>
              </a:spcAft>
            </a:pPr>
            <a:r>
              <a:rPr lang="en-US" sz="800" dirty="0">
                <a:solidFill>
                  <a:srgbClr val="757575"/>
                </a:solidFill>
                <a:latin typeface="Calibri" panose="020F0502020204030204" pitchFamily="34" charset="0"/>
                <a:ea typeface="Times New Roman" panose="02020603050405020304" pitchFamily="18" charset="0"/>
                <a:cs typeface="Arial" panose="020B0604020202020204" pitchFamily="34" charset="0"/>
              </a:rPr>
              <a:t/>
            </a:r>
            <a:br>
              <a:rPr lang="en-US" sz="800" dirty="0">
                <a:solidFill>
                  <a:srgbClr val="757575"/>
                </a:solidFill>
                <a:latin typeface="Calibri" panose="020F0502020204030204" pitchFamily="34" charset="0"/>
                <a:ea typeface="Times New Roman" panose="02020603050405020304" pitchFamily="18" charset="0"/>
                <a:cs typeface="Arial" panose="020B0604020202020204" pitchFamily="34" charset="0"/>
              </a:rPr>
            </a:br>
            <a:r>
              <a:rPr lang="en-US" dirty="0">
                <a:latin typeface="Calibri" panose="020F0502020204030204" pitchFamily="34" charset="0"/>
                <a:ea typeface="Times New Roman" panose="02020603050405020304" pitchFamily="18" charset="0"/>
                <a:cs typeface="Arial" panose="020B0604020202020204" pitchFamily="34" charset="0"/>
              </a:rPr>
              <a:t>In this process, the electrolysis breaks down water into hydrogen and oxygen by using electricity. If the electricity used, springs from renewable energy sources like wind or solar and the hydrogen produced is used in a fuel cell, then the entire energy process would create no net emissions. In this case, we would be talking about “green hydrogen</a:t>
            </a:r>
            <a:r>
              <a:rPr lang="en-US" dirty="0" smtClean="0">
                <a:latin typeface="Calibri" panose="020F0502020204030204" pitchFamily="34" charset="0"/>
                <a:ea typeface="Times New Roman" panose="02020603050405020304" pitchFamily="18" charset="0"/>
                <a:cs typeface="Arial" panose="020B0604020202020204" pitchFamily="34"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1550324" y="2169896"/>
            <a:ext cx="2427316" cy="2031325"/>
          </a:xfrm>
          <a:prstGeom prst="rect">
            <a:avLst/>
          </a:prstGeom>
        </p:spPr>
        <p:txBody>
          <a:bodyPr wrap="square">
            <a:spAutoFit/>
          </a:bodyPr>
          <a:lstStyle/>
          <a:p>
            <a:r>
              <a:rPr lang="en-US" sz="1400" dirty="0" smtClean="0">
                <a:latin typeface="Calibri" panose="020F0502020204030204" pitchFamily="34" charset="0"/>
                <a:ea typeface="Times New Roman" panose="02020603050405020304" pitchFamily="18" charset="0"/>
                <a:cs typeface="Arial" panose="020B0604020202020204" pitchFamily="34" charset="0"/>
              </a:rPr>
              <a:t>The </a:t>
            </a:r>
            <a:r>
              <a:rPr lang="en-US" sz="1400" dirty="0" err="1">
                <a:latin typeface="Calibri" panose="020F0502020204030204" pitchFamily="34" charset="0"/>
                <a:ea typeface="Times New Roman" panose="02020603050405020304" pitchFamily="18" charset="0"/>
                <a:cs typeface="Arial" panose="020B0604020202020204" pitchFamily="34" charset="0"/>
              </a:rPr>
              <a:t>electrolyser</a:t>
            </a:r>
            <a:r>
              <a:rPr lang="en-US" sz="1400" dirty="0">
                <a:latin typeface="Calibri" panose="020F0502020204030204" pitchFamily="34" charset="0"/>
                <a:ea typeface="Times New Roman" panose="02020603050405020304" pitchFamily="18" charset="0"/>
                <a:cs typeface="Arial" panose="020B0604020202020204" pitchFamily="34" charset="0"/>
              </a:rPr>
              <a:t> consists of a DC source and two </a:t>
            </a:r>
            <a:r>
              <a:rPr lang="en-US" sz="1400" dirty="0" err="1">
                <a:latin typeface="Calibri" panose="020F0502020204030204" pitchFamily="34" charset="0"/>
                <a:ea typeface="Times New Roman" panose="02020603050405020304" pitchFamily="18" charset="0"/>
                <a:cs typeface="Arial" panose="020B0604020202020204" pitchFamily="34" charset="0"/>
              </a:rPr>
              <a:t>noblemetal</a:t>
            </a:r>
            <a:r>
              <a:rPr lang="en-US" sz="1400" dirty="0">
                <a:latin typeface="Calibri" panose="020F0502020204030204" pitchFamily="34" charset="0"/>
                <a:ea typeface="Times New Roman" panose="02020603050405020304" pitchFamily="18" charset="0"/>
                <a:cs typeface="Arial" panose="020B0604020202020204" pitchFamily="34" charset="0"/>
              </a:rPr>
              <a:t>-coated electrodes, which are separated by an </a:t>
            </a:r>
            <a:r>
              <a:rPr lang="en-US" sz="1400" dirty="0" smtClean="0">
                <a:latin typeface="Calibri" panose="020F0502020204030204" pitchFamily="34" charset="0"/>
                <a:ea typeface="Times New Roman" panose="02020603050405020304" pitchFamily="18" charset="0"/>
                <a:cs typeface="Arial" panose="020B0604020202020204" pitchFamily="34" charset="0"/>
              </a:rPr>
              <a:t>electrolyte</a:t>
            </a:r>
            <a:r>
              <a:rPr lang="en-US" sz="1400" dirty="0">
                <a:latin typeface="Calibri" panose="020F0502020204030204" pitchFamily="34" charset="0"/>
                <a:ea typeface="Times New Roman" panose="02020603050405020304" pitchFamily="18" charset="0"/>
                <a:cs typeface="Arial" panose="020B0604020202020204" pitchFamily="34" charset="0"/>
              </a:rPr>
              <a:t>.</a:t>
            </a:r>
            <a:br>
              <a:rPr lang="en-US" sz="1400" dirty="0">
                <a:latin typeface="Calibri" panose="020F0502020204030204" pitchFamily="34" charset="0"/>
                <a:ea typeface="Times New Roman" panose="02020603050405020304" pitchFamily="18" charset="0"/>
                <a:cs typeface="Arial" panose="020B0604020202020204" pitchFamily="34" charset="0"/>
              </a:rPr>
            </a:br>
            <a:r>
              <a:rPr lang="en-US" sz="1400" dirty="0">
                <a:latin typeface="Calibri" panose="020F0502020204030204" pitchFamily="34" charset="0"/>
                <a:ea typeface="Times New Roman" panose="02020603050405020304" pitchFamily="18" charset="0"/>
                <a:cs typeface="Arial" panose="020B0604020202020204" pitchFamily="34" charset="0"/>
              </a:rPr>
              <a:t>In an alkaline </a:t>
            </a:r>
            <a:r>
              <a:rPr lang="en-US" sz="1400" dirty="0" err="1">
                <a:latin typeface="Calibri" panose="020F0502020204030204" pitchFamily="34" charset="0"/>
                <a:ea typeface="Times New Roman" panose="02020603050405020304" pitchFamily="18" charset="0"/>
                <a:cs typeface="Arial" panose="020B0604020202020204" pitchFamily="34" charset="0"/>
              </a:rPr>
              <a:t>electrolyser</a:t>
            </a:r>
            <a:r>
              <a:rPr lang="en-US" sz="1400" dirty="0">
                <a:latin typeface="Calibri" panose="020F0502020204030204" pitchFamily="34" charset="0"/>
                <a:ea typeface="Times New Roman" panose="02020603050405020304" pitchFamily="18" charset="0"/>
                <a:cs typeface="Arial" panose="020B0604020202020204" pitchFamily="34" charset="0"/>
              </a:rPr>
              <a:t> the cathode (negative pole) loses electrons to the aqueous solution.</a:t>
            </a:r>
            <a:endParaRPr lang="en-GB" sz="1400" dirty="0"/>
          </a:p>
        </p:txBody>
      </p:sp>
      <p:sp>
        <p:nvSpPr>
          <p:cNvPr id="19" name="Rectangle 18"/>
          <p:cNvSpPr/>
          <p:nvPr/>
        </p:nvSpPr>
        <p:spPr>
          <a:xfrm>
            <a:off x="7362758" y="2169896"/>
            <a:ext cx="3934239" cy="2246769"/>
          </a:xfrm>
          <a:prstGeom prst="rect">
            <a:avLst/>
          </a:prstGeom>
        </p:spPr>
        <p:txBody>
          <a:bodyPr wrap="square">
            <a:spAutoFit/>
          </a:bodyPr>
          <a:lstStyle/>
          <a:p>
            <a:r>
              <a:rPr lang="en-US" sz="1400" dirty="0" smtClean="0">
                <a:latin typeface="Calibri" panose="020F0502020204030204" pitchFamily="34" charset="0"/>
                <a:ea typeface="Times New Roman" panose="02020603050405020304" pitchFamily="18" charset="0"/>
                <a:cs typeface="Arial" panose="020B0604020202020204" pitchFamily="34" charset="0"/>
              </a:rPr>
              <a:t>The </a:t>
            </a:r>
            <a:r>
              <a:rPr lang="en-US" sz="1400" dirty="0">
                <a:latin typeface="Calibri" panose="020F0502020204030204" pitchFamily="34" charset="0"/>
                <a:ea typeface="Times New Roman" panose="02020603050405020304" pitchFamily="18" charset="0"/>
                <a:cs typeface="Arial" panose="020B0604020202020204" pitchFamily="34" charset="0"/>
              </a:rPr>
              <a:t>water is dissociated, leading to the formation of hydrogen (H</a:t>
            </a:r>
            <a:r>
              <a:rPr lang="en-US" sz="1400" baseline="-25000" dirty="0">
                <a:latin typeface="Calibri" panose="020F0502020204030204" pitchFamily="34" charset="0"/>
                <a:ea typeface="Times New Roman" panose="02020603050405020304" pitchFamily="18" charset="0"/>
                <a:cs typeface="Arial" panose="020B0604020202020204" pitchFamily="34" charset="0"/>
              </a:rPr>
              <a:t>2</a:t>
            </a:r>
            <a:r>
              <a:rPr lang="en-US" sz="1400" dirty="0">
                <a:latin typeface="Calibri" panose="020F0502020204030204" pitchFamily="34" charset="0"/>
                <a:ea typeface="Times New Roman" panose="02020603050405020304" pitchFamily="18" charset="0"/>
                <a:cs typeface="Arial" panose="020B0604020202020204" pitchFamily="34" charset="0"/>
              </a:rPr>
              <a:t>) and hydroxide ions (OH </a:t>
            </a:r>
            <a:r>
              <a:rPr lang="en-US" sz="1400" dirty="0" smtClean="0">
                <a:latin typeface="Calibri" panose="020F0502020204030204" pitchFamily="34" charset="0"/>
                <a:ea typeface="Times New Roman" panose="02020603050405020304" pitchFamily="18" charset="0"/>
                <a:cs typeface="Arial" panose="020B0604020202020204" pitchFamily="34" charset="0"/>
              </a:rPr>
              <a:t>-)</a:t>
            </a:r>
            <a:r>
              <a:rPr lang="en-US" sz="1400" dirty="0">
                <a:latin typeface="Calibri" panose="020F0502020204030204" pitchFamily="34" charset="0"/>
                <a:ea typeface="Times New Roman" panose="02020603050405020304" pitchFamily="18" charset="0"/>
                <a:cs typeface="Arial" panose="020B0604020202020204" pitchFamily="34" charset="0"/>
              </a:rPr>
              <a:t/>
            </a:r>
            <a:br>
              <a:rPr lang="en-US" sz="1400" dirty="0">
                <a:latin typeface="Calibri" panose="020F0502020204030204" pitchFamily="34" charset="0"/>
                <a:ea typeface="Times New Roman" panose="02020603050405020304" pitchFamily="18" charset="0"/>
                <a:cs typeface="Arial" panose="020B0604020202020204" pitchFamily="34" charset="0"/>
              </a:rPr>
            </a:br>
            <a:r>
              <a:rPr lang="en-US" sz="1400" dirty="0">
                <a:latin typeface="Calibri" panose="020F0502020204030204" pitchFamily="34" charset="0"/>
                <a:ea typeface="Times New Roman" panose="02020603050405020304" pitchFamily="18" charset="0"/>
                <a:cs typeface="Arial" panose="020B0604020202020204" pitchFamily="34" charset="0"/>
              </a:rPr>
              <a:t>The charge carriers move in the electrolyte towards the anode. At the anode (positive pole) the electrons are absorbed by the negative OH – anions. The OH – anions are </a:t>
            </a:r>
            <a:r>
              <a:rPr lang="en-US" sz="1400" dirty="0" err="1">
                <a:latin typeface="Calibri" panose="020F0502020204030204" pitchFamily="34" charset="0"/>
                <a:ea typeface="Times New Roman" panose="02020603050405020304" pitchFamily="18" charset="0"/>
                <a:cs typeface="Arial" panose="020B0604020202020204" pitchFamily="34" charset="0"/>
              </a:rPr>
              <a:t>oxidised</a:t>
            </a:r>
            <a:r>
              <a:rPr lang="en-US" sz="1400" dirty="0">
                <a:latin typeface="Calibri" panose="020F0502020204030204" pitchFamily="34" charset="0"/>
                <a:ea typeface="Times New Roman" panose="02020603050405020304" pitchFamily="18" charset="0"/>
                <a:cs typeface="Arial" panose="020B0604020202020204" pitchFamily="34" charset="0"/>
              </a:rPr>
              <a:t> to form water and oxygen. Oxygen rises at the anode. A membrane prevents the product gases H</a:t>
            </a:r>
            <a:r>
              <a:rPr lang="en-US" sz="1400" baseline="-25000" dirty="0">
                <a:latin typeface="Calibri" panose="020F0502020204030204" pitchFamily="34" charset="0"/>
                <a:ea typeface="Times New Roman" panose="02020603050405020304" pitchFamily="18" charset="0"/>
                <a:cs typeface="Arial" panose="020B0604020202020204" pitchFamily="34" charset="0"/>
              </a:rPr>
              <a:t>2</a:t>
            </a:r>
            <a:r>
              <a:rPr lang="en-US" sz="1400" dirty="0">
                <a:latin typeface="Calibri" panose="020F0502020204030204" pitchFamily="34" charset="0"/>
                <a:ea typeface="Times New Roman" panose="02020603050405020304" pitchFamily="18" charset="0"/>
                <a:cs typeface="Arial" panose="020B0604020202020204" pitchFamily="34" charset="0"/>
              </a:rPr>
              <a:t> and O</a:t>
            </a:r>
            <a:r>
              <a:rPr lang="en-US" sz="1400" baseline="-25000" dirty="0">
                <a:latin typeface="Calibri" panose="020F0502020204030204" pitchFamily="34" charset="0"/>
                <a:ea typeface="Times New Roman" panose="02020603050405020304" pitchFamily="18" charset="0"/>
                <a:cs typeface="Arial" panose="020B0604020202020204" pitchFamily="34" charset="0"/>
              </a:rPr>
              <a:t>2</a:t>
            </a:r>
            <a:r>
              <a:rPr lang="en-US" sz="1400" dirty="0">
                <a:latin typeface="Calibri" panose="020F0502020204030204" pitchFamily="34" charset="0"/>
                <a:ea typeface="Times New Roman" panose="02020603050405020304" pitchFamily="18" charset="0"/>
                <a:cs typeface="Arial" panose="020B0604020202020204" pitchFamily="34" charset="0"/>
              </a:rPr>
              <a:t> from mixing but allows the passage of OH – ions. </a:t>
            </a:r>
            <a:br>
              <a:rPr lang="en-US" sz="1400" dirty="0">
                <a:latin typeface="Calibri" panose="020F0502020204030204" pitchFamily="34" charset="0"/>
                <a:ea typeface="Times New Roman" panose="02020603050405020304" pitchFamily="18" charset="0"/>
                <a:cs typeface="Arial" panose="020B0604020202020204" pitchFamily="34" charset="0"/>
              </a:rPr>
            </a:br>
            <a:endParaRPr lang="en-GB" sz="1400" dirty="0"/>
          </a:p>
        </p:txBody>
      </p:sp>
      <p:sp>
        <p:nvSpPr>
          <p:cNvPr id="20" name="Rectangle 19"/>
          <p:cNvSpPr/>
          <p:nvPr/>
        </p:nvSpPr>
        <p:spPr>
          <a:xfrm>
            <a:off x="157140" y="4459010"/>
            <a:ext cx="7672648" cy="1569660"/>
          </a:xfrm>
          <a:prstGeom prst="rect">
            <a:avLst/>
          </a:prstGeom>
        </p:spPr>
        <p:txBody>
          <a:bodyPr wrap="square">
            <a:spAutoFit/>
          </a:bodyPr>
          <a:lstStyle/>
          <a:p>
            <a:r>
              <a:rPr lang="en-US" sz="1600" dirty="0">
                <a:latin typeface="Calibri" panose="020F0502020204030204" pitchFamily="34" charset="0"/>
                <a:ea typeface="Times New Roman" panose="02020603050405020304" pitchFamily="18" charset="0"/>
                <a:cs typeface="Arial" panose="020B0604020202020204" pitchFamily="34" charset="0"/>
              </a:rPr>
              <a:t>High temperature electrolysis is particularly interesting when there is a source of heat next to the </a:t>
            </a:r>
            <a:r>
              <a:rPr lang="en-US" sz="1600" dirty="0" err="1">
                <a:latin typeface="Calibri" panose="020F0502020204030204" pitchFamily="34" charset="0"/>
                <a:ea typeface="Times New Roman" panose="02020603050405020304" pitchFamily="18" charset="0"/>
                <a:cs typeface="Arial" panose="020B0604020202020204" pitchFamily="34" charset="0"/>
              </a:rPr>
              <a:t>electrolyser</a:t>
            </a:r>
            <a:r>
              <a:rPr lang="en-US" sz="1600" dirty="0">
                <a:latin typeface="Calibri" panose="020F0502020204030204" pitchFamily="34" charset="0"/>
                <a:ea typeface="Times New Roman" panose="02020603050405020304" pitchFamily="18" charset="0"/>
                <a:cs typeface="Arial" panose="020B0604020202020204" pitchFamily="34" charset="0"/>
              </a:rPr>
              <a:t> </a:t>
            </a:r>
            <a:r>
              <a:rPr lang="en-US" sz="1600" dirty="0" smtClean="0">
                <a:latin typeface="Calibri" panose="020F0502020204030204" pitchFamily="34" charset="0"/>
                <a:ea typeface="Times New Roman" panose="02020603050405020304" pitchFamily="18" charset="0"/>
                <a:cs typeface="Arial" panose="020B0604020202020204" pitchFamily="34" charset="0"/>
              </a:rPr>
              <a:t>as </a:t>
            </a:r>
            <a:r>
              <a:rPr lang="en-US" sz="1600" dirty="0">
                <a:latin typeface="Calibri" panose="020F0502020204030204" pitchFamily="34" charset="0"/>
                <a:ea typeface="Times New Roman" panose="02020603050405020304" pitchFamily="18" charset="0"/>
                <a:cs typeface="Arial" panose="020B0604020202020204" pitchFamily="34" charset="0"/>
              </a:rPr>
              <a:t>it is often the case in industrial </a:t>
            </a:r>
            <a:r>
              <a:rPr lang="en-US" sz="1600" dirty="0" smtClean="0">
                <a:latin typeface="Calibri" panose="020F0502020204030204" pitchFamily="34" charset="0"/>
                <a:ea typeface="Times New Roman" panose="02020603050405020304" pitchFamily="18" charset="0"/>
                <a:cs typeface="Arial" panose="020B0604020202020204" pitchFamily="34" charset="0"/>
              </a:rPr>
              <a:t>plants.  Indeed</a:t>
            </a:r>
            <a:r>
              <a:rPr lang="en-US" sz="1600" dirty="0">
                <a:latin typeface="Calibri" panose="020F0502020204030204" pitchFamily="34" charset="0"/>
                <a:ea typeface="Times New Roman" panose="02020603050405020304" pitchFamily="18" charset="0"/>
                <a:cs typeface="Arial" panose="020B0604020202020204" pitchFamily="34" charset="0"/>
              </a:rPr>
              <a:t>, some of the energy is supplied as heat, which is either free or cheaper than electricity, and also because the electrolysis reaction is more efficient at higher temperatures. </a:t>
            </a:r>
            <a:br>
              <a:rPr lang="en-US" sz="1600" dirty="0">
                <a:latin typeface="Calibri" panose="020F0502020204030204" pitchFamily="34" charset="0"/>
                <a:ea typeface="Times New Roman" panose="02020603050405020304" pitchFamily="18" charset="0"/>
                <a:cs typeface="Arial" panose="020B0604020202020204" pitchFamily="34" charset="0"/>
              </a:rPr>
            </a:br>
            <a:r>
              <a:rPr lang="en-US" sz="1600" dirty="0">
                <a:latin typeface="Calibri" panose="020F0502020204030204" pitchFamily="34" charset="0"/>
                <a:ea typeface="Times New Roman" panose="02020603050405020304" pitchFamily="18" charset="0"/>
                <a:cs typeface="Arial" panose="020B0604020202020204" pitchFamily="34" charset="0"/>
              </a:rPr>
              <a:t>The choice of a given electrolysis technology depends on the use needs and the local context.</a:t>
            </a:r>
            <a:endParaRPr lang="en-GB" sz="1600" dirty="0"/>
          </a:p>
        </p:txBody>
      </p:sp>
    </p:spTree>
    <p:extLst>
      <p:ext uri="{BB962C8B-B14F-4D97-AF65-F5344CB8AC3E}">
        <p14:creationId xmlns:p14="http://schemas.microsoft.com/office/powerpoint/2010/main" val="395728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98516" y="271369"/>
            <a:ext cx="3801687" cy="2585323"/>
          </a:xfrm>
          <a:prstGeom prst="rect">
            <a:avLst/>
          </a:prstGeom>
        </p:spPr>
        <p:txBody>
          <a:bodyPr wrap="square">
            <a:spAutoFit/>
          </a:bodyPr>
          <a:lstStyle/>
          <a:p>
            <a:pPr lvl="0"/>
            <a:r>
              <a:rPr lang="el-GR" b="1" dirty="0">
                <a:solidFill>
                  <a:srgbClr val="203864"/>
                </a:solidFill>
                <a:latin typeface="Calibri" panose="020F0502020204030204" pitchFamily="34" charset="0"/>
                <a:ea typeface="Times New Roman" panose="02020603050405020304" pitchFamily="18" charset="0"/>
                <a:cs typeface="Times New Roman" panose="02020603050405020304" pitchFamily="18" charset="0"/>
              </a:rPr>
              <a:t>Biological </a:t>
            </a:r>
            <a:r>
              <a:rPr lang="el-GR"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rPr>
              <a:t>Processes</a:t>
            </a:r>
            <a:endParaRPr lang="en-GB"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l-GR"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rPr>
              <a:t> </a:t>
            </a:r>
            <a:endParaRPr lang="en-GB"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n-US" dirty="0" smtClean="0">
                <a:latin typeface="Calibri" panose="020F0502020204030204" pitchFamily="34" charset="0"/>
                <a:ea typeface="Times New Roman" panose="02020603050405020304" pitchFamily="18" charset="0"/>
                <a:cs typeface="Times New Roman" panose="02020603050405020304" pitchFamily="18" charset="0"/>
              </a:rPr>
              <a:t>Production of hydrogen from biomass using biological processes has been an attractive method in recent times since significant amounts of hydrogen can be harvested from agricultural and municipal waste.</a:t>
            </a:r>
            <a:endParaRPr lang="en-GB"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endParaRPr lang="en-GB" b="1" dirty="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2414" y="3247400"/>
            <a:ext cx="3183775" cy="1362364"/>
          </a:xfrm>
          <a:prstGeom prst="rect">
            <a:avLst/>
          </a:prstGeom>
          <a:noFill/>
          <a:ln>
            <a:noFill/>
          </a:ln>
        </p:spPr>
      </p:pic>
      <p:sp>
        <p:nvSpPr>
          <p:cNvPr id="17" name="Rectangle 16"/>
          <p:cNvSpPr/>
          <p:nvPr/>
        </p:nvSpPr>
        <p:spPr>
          <a:xfrm>
            <a:off x="7046421" y="5056461"/>
            <a:ext cx="3765049" cy="410882"/>
          </a:xfrm>
          <a:prstGeom prst="rect">
            <a:avLst/>
          </a:prstGeom>
        </p:spPr>
        <p:txBody>
          <a:bodyPr wrap="square">
            <a:spAutoFit/>
          </a:bodyPr>
          <a:lstStyle/>
          <a:p>
            <a:pPr algn="just">
              <a:lnSpc>
                <a:spcPct val="115000"/>
              </a:lnSpc>
              <a:spcBef>
                <a:spcPts val="600"/>
              </a:spcBef>
              <a:spcAft>
                <a:spcPts val="600"/>
              </a:spcAft>
            </a:pPr>
            <a:r>
              <a:rPr lang="en-GB" sz="1000" i="1" dirty="0" smtClean="0">
                <a:latin typeface="Arial" panose="020B0604020202020204" pitchFamily="34" charset="0"/>
                <a:ea typeface="Times New Roman" panose="02020603050405020304" pitchFamily="18" charset="0"/>
                <a:cs typeface="FreeSans"/>
              </a:rPr>
              <a:t>Diagram </a:t>
            </a:r>
            <a:r>
              <a:rPr lang="en-GB" sz="1000" i="1" dirty="0">
                <a:latin typeface="Arial" panose="020B0604020202020204" pitchFamily="34" charset="0"/>
                <a:ea typeface="Times New Roman" panose="02020603050405020304" pitchFamily="18" charset="0"/>
                <a:cs typeface="FreeSans"/>
              </a:rPr>
              <a:t>depicting hydrogen production via dark fermentation</a:t>
            </a:r>
            <a:r>
              <a:rPr lang="en-GB" i="1" dirty="0">
                <a:latin typeface="Arial" panose="020B0604020202020204" pitchFamily="34" charset="0"/>
                <a:ea typeface="Times New Roman" panose="02020603050405020304" pitchFamily="18" charset="0"/>
                <a:cs typeface="FreeSans"/>
              </a:rPr>
              <a:t>.</a:t>
            </a:r>
          </a:p>
        </p:txBody>
      </p:sp>
      <p:sp>
        <p:nvSpPr>
          <p:cNvPr id="18" name="Rectangle 17"/>
          <p:cNvSpPr/>
          <p:nvPr/>
        </p:nvSpPr>
        <p:spPr>
          <a:xfrm>
            <a:off x="177337" y="3990015"/>
            <a:ext cx="6655724" cy="1477328"/>
          </a:xfrm>
          <a:prstGeom prst="rect">
            <a:avLst/>
          </a:prstGeom>
        </p:spPr>
        <p:txBody>
          <a:bodyPr wrap="square">
            <a:spAutoFit/>
          </a:bodyPr>
          <a:lstStyle/>
          <a:p>
            <a:pPr lvl="0"/>
            <a:r>
              <a:rPr lang="en-US" dirty="0">
                <a:latin typeface="Calibri" panose="020F0502020204030204" pitchFamily="34" charset="0"/>
                <a:ea typeface="Times New Roman" panose="02020603050405020304" pitchFamily="18" charset="0"/>
                <a:cs typeface="Times New Roman" panose="02020603050405020304" pitchFamily="18" charset="0"/>
              </a:rPr>
              <a:t>Microbes such as bacteria and microalgae can produce hydrogen through biological reactions, using sunlight or organic matter. These technology pathways are at an early stage of research, but in the long term have the potential for sustainable, low-carbon hydrogen production. </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34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39878" y="58188"/>
            <a:ext cx="11064240" cy="5838906"/>
          </a:xfrm>
          <a:prstGeom prst="rect">
            <a:avLst/>
          </a:prstGeom>
        </p:spPr>
        <p:txBody>
          <a:bodyPr wrap="square">
            <a:spAutoFit/>
          </a:bodyPr>
          <a:lstStyle/>
          <a:p>
            <a:pPr>
              <a:lnSpc>
                <a:spcPct val="107000"/>
              </a:lnSpc>
              <a:spcBef>
                <a:spcPts val="940"/>
              </a:spcBef>
              <a:spcAft>
                <a:spcPts val="940"/>
              </a:spcAft>
            </a:pPr>
            <a:r>
              <a:rPr lang="en-US" b="1" dirty="0" smtClean="0">
                <a:latin typeface="Calibri" panose="020F0502020204030204" pitchFamily="34" charset="0"/>
                <a:ea typeface="Times New Roman" panose="02020603050405020304" pitchFamily="18" charset="0"/>
                <a:cs typeface="Arial" panose="020B0604020202020204" pitchFamily="34" charset="0"/>
              </a:rPr>
              <a:t>                                                                          Hydrogen </a:t>
            </a:r>
            <a:r>
              <a:rPr lang="en-US" b="1" dirty="0">
                <a:latin typeface="Calibri" panose="020F0502020204030204" pitchFamily="34" charset="0"/>
                <a:ea typeface="Times New Roman" panose="02020603050405020304" pitchFamily="18" charset="0"/>
                <a:cs typeface="Arial" panose="020B0604020202020204" pitchFamily="34" charset="0"/>
              </a:rPr>
              <a:t>as a by-product </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2160"/>
              </a:lnSpc>
              <a:spcAft>
                <a:spcPts val="800"/>
              </a:spcAft>
            </a:pPr>
            <a:r>
              <a:rPr lang="en-US" dirty="0">
                <a:latin typeface="Calibri" panose="020F0502020204030204" pitchFamily="34" charset="0"/>
                <a:ea typeface="Times New Roman" panose="02020603050405020304" pitchFamily="18" charset="0"/>
                <a:cs typeface="Arial" panose="020B0604020202020204" pitchFamily="34" charset="0"/>
              </a:rPr>
              <a:t/>
            </a:r>
            <a:br>
              <a:rPr lang="en-US" dirty="0">
                <a:latin typeface="Calibri" panose="020F0502020204030204" pitchFamily="34" charset="0"/>
                <a:ea typeface="Times New Roman" panose="02020603050405020304" pitchFamily="18" charset="0"/>
                <a:cs typeface="Arial" panose="020B0604020202020204" pitchFamily="34" charset="0"/>
              </a:rPr>
            </a:br>
            <a:r>
              <a:rPr lang="en-US" dirty="0">
                <a:latin typeface="Calibri" panose="020F0502020204030204" pitchFamily="34" charset="0"/>
                <a:ea typeface="Times New Roman" panose="02020603050405020304" pitchFamily="18" charset="0"/>
                <a:cs typeface="Arial" panose="020B0604020202020204" pitchFamily="34" charset="0"/>
              </a:rPr>
              <a:t>Hydrogen as a by-product is an interesting and cheap source of hydrogen to initiate the deployment of hydrogen applications in the area where it is produced. Not surprisingly regions with high quantities of hydrogen as a byproduct are among the most advanced in their hydrogen deployment strategy.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en-US" dirty="0">
                <a:latin typeface="Calibri" panose="020F0502020204030204" pitchFamily="34" charset="0"/>
                <a:ea typeface="Times New Roman" panose="02020603050405020304" pitchFamily="18" charset="0"/>
                <a:cs typeface="Arial" panose="020B0604020202020204" pitchFamily="34" charset="0"/>
              </a:rPr>
              <a:t/>
            </a:r>
            <a:br>
              <a:rPr lang="en-US" dirty="0">
                <a:latin typeface="Calibri" panose="020F0502020204030204" pitchFamily="34" charset="0"/>
                <a:ea typeface="Times New Roman" panose="02020603050405020304" pitchFamily="18" charset="0"/>
                <a:cs typeface="Arial" panose="020B0604020202020204" pitchFamily="34" charset="0"/>
              </a:rPr>
            </a:br>
            <a:r>
              <a:rPr lang="en-US" dirty="0">
                <a:latin typeface="Calibri" panose="020F0502020204030204" pitchFamily="34" charset="0"/>
                <a:ea typeface="Times New Roman" panose="02020603050405020304" pitchFamily="18" charset="0"/>
                <a:cs typeface="Arial" panose="020B0604020202020204" pitchFamily="34" charset="0"/>
              </a:rPr>
              <a:t/>
            </a:r>
            <a:br>
              <a:rPr lang="en-US" dirty="0">
                <a:latin typeface="Calibri" panose="020F0502020204030204" pitchFamily="34" charset="0"/>
                <a:ea typeface="Times New Roman" panose="02020603050405020304" pitchFamily="18" charset="0"/>
                <a:cs typeface="Arial" panose="020B0604020202020204" pitchFamily="34" charset="0"/>
              </a:rPr>
            </a:br>
            <a:r>
              <a:rPr lang="en-US" dirty="0" smtClean="0">
                <a:latin typeface="Calibri" panose="020F0502020204030204" pitchFamily="34" charset="0"/>
                <a:ea typeface="Times New Roman" panose="02020603050405020304" pitchFamily="18" charset="0"/>
                <a:cs typeface="Arial" panose="020B0604020202020204" pitchFamily="34" charset="0"/>
              </a:rPr>
              <a:t>Some industrial processes produce hydrogen as a by-product.  Electrochemical processes, such as the industrial production of caustic soda and chlorine produce hydrogen as a waste product.</a:t>
            </a:r>
          </a:p>
          <a:p>
            <a:pPr>
              <a:lnSpc>
                <a:spcPts val="2160"/>
              </a:lnSpc>
              <a:spcAft>
                <a:spcPts val="800"/>
              </a:spcAft>
            </a:pPr>
            <a:r>
              <a:rPr lang="en-US" dirty="0" smtClean="0">
                <a:latin typeface="Calibri" panose="020F0502020204030204" pitchFamily="34" charset="0"/>
                <a:ea typeface="Times New Roman" panose="02020603050405020304" pitchFamily="18" charset="0"/>
                <a:cs typeface="Arial" panose="020B0604020202020204" pitchFamily="34" charset="0"/>
              </a:rPr>
              <a:t>These sources can be </a:t>
            </a:r>
            <a:r>
              <a:rPr lang="en-US" dirty="0">
                <a:latin typeface="Calibri" panose="020F0502020204030204" pitchFamily="34" charset="0"/>
                <a:ea typeface="Times New Roman" panose="02020603050405020304" pitchFamily="18" charset="0"/>
                <a:cs typeface="Arial" panose="020B0604020202020204" pitchFamily="34" charset="0"/>
              </a:rPr>
              <a:t>broken down into three categories: </a:t>
            </a:r>
            <a:endParaRPr lang="en-US" dirty="0" smtClean="0">
              <a:latin typeface="Calibri" panose="020F0502020204030204" pitchFamily="34" charset="0"/>
              <a:ea typeface="Times New Roman" panose="02020603050405020304" pitchFamily="18" charset="0"/>
              <a:cs typeface="Arial" panose="020B0604020202020204" pitchFamily="34" charset="0"/>
            </a:endParaRPr>
          </a:p>
          <a:p>
            <a:pPr>
              <a:lnSpc>
                <a:spcPts val="2160"/>
              </a:lnSpc>
              <a:spcAft>
                <a:spcPts val="800"/>
              </a:spcAft>
            </a:pPr>
            <a:endParaRPr lang="en-US" dirty="0" smtClean="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cs typeface="Arial" panose="020B0604020202020204" pitchFamily="34" charset="0"/>
              </a:rPr>
              <a:t>The </a:t>
            </a:r>
            <a:r>
              <a:rPr lang="en-US" dirty="0">
                <a:latin typeface="Calibri" panose="020F0502020204030204" pitchFamily="34" charset="0"/>
                <a:ea typeface="Times New Roman" panose="02020603050405020304" pitchFamily="18" charset="0"/>
                <a:cs typeface="Arial" panose="020B0604020202020204" pitchFamily="34" charset="0"/>
              </a:rPr>
              <a:t>“merchant” category supplies hydrogen to other industrial </a:t>
            </a:r>
            <a:r>
              <a:rPr lang="en-US" dirty="0" smtClean="0">
                <a:latin typeface="Calibri" panose="020F0502020204030204" pitchFamily="34" charset="0"/>
                <a:ea typeface="Times New Roman" panose="02020603050405020304" pitchFamily="18" charset="0"/>
                <a:cs typeface="Arial" panose="020B0604020202020204" pitchFamily="34" charset="0"/>
              </a:rPr>
              <a:t>customers</a:t>
            </a:r>
          </a:p>
          <a:p>
            <a:pPr marL="285750" indent="-285750">
              <a:lnSpc>
                <a:spcPts val="2160"/>
              </a:lnSpc>
              <a:spcAft>
                <a:spcPts val="80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cs typeface="Arial" panose="020B0604020202020204" pitchFamily="34" charset="0"/>
              </a:rPr>
              <a:t>The “captive</a:t>
            </a:r>
            <a:r>
              <a:rPr lang="en-US" dirty="0">
                <a:latin typeface="Calibri" panose="020F0502020204030204" pitchFamily="34" charset="0"/>
                <a:ea typeface="Times New Roman" panose="02020603050405020304" pitchFamily="18" charset="0"/>
                <a:cs typeface="Arial" panose="020B0604020202020204" pitchFamily="34" charset="0"/>
              </a:rPr>
              <a:t>” category retains hydrogen on site for its own use. </a:t>
            </a:r>
          </a:p>
          <a:p>
            <a:pPr marL="285750" indent="-285750">
              <a:lnSpc>
                <a:spcPts val="2160"/>
              </a:lnSpc>
              <a:spcAft>
                <a:spcPts val="800"/>
              </a:spcAft>
              <a:buFont typeface="Arial" panose="020B0604020202020204" pitchFamily="34" charset="0"/>
              <a:buChar char="•"/>
            </a:pPr>
            <a:endParaRPr lang="en-US" dirty="0" smtClean="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cs typeface="Arial" panose="020B0604020202020204" pitchFamily="34" charset="0"/>
              </a:rPr>
              <a:t>Only </a:t>
            </a:r>
            <a:r>
              <a:rPr lang="en-US" dirty="0">
                <a:latin typeface="Calibri" panose="020F0502020204030204" pitchFamily="34" charset="0"/>
                <a:ea typeface="Times New Roman" panose="02020603050405020304" pitchFamily="18" charset="0"/>
                <a:cs typeface="Arial" panose="020B0604020202020204" pitchFamily="34" charset="0"/>
              </a:rPr>
              <a:t>“by-product” hydrogen has no further use within the process or on site; only this category can be made available for other applications, such as fuel cell electric vehicles</a:t>
            </a:r>
            <a:r>
              <a:rPr lang="en-US" dirty="0" smtClean="0">
                <a:latin typeface="Calibri" panose="020F0502020204030204" pitchFamily="34" charset="0"/>
                <a:ea typeface="Times New Roman" panose="02020603050405020304" pitchFamily="18" charset="0"/>
                <a:cs typeface="Arial" panose="020B0604020202020204" pitchFamily="34" charset="0"/>
              </a:rPr>
              <a:t>.</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11536" y="2736572"/>
            <a:ext cx="1992543" cy="1992543"/>
          </a:xfrm>
          <a:prstGeom prst="rect">
            <a:avLst/>
          </a:prstGeom>
        </p:spPr>
      </p:pic>
    </p:spTree>
    <p:extLst>
      <p:ext uri="{BB962C8B-B14F-4D97-AF65-F5344CB8AC3E}">
        <p14:creationId xmlns:p14="http://schemas.microsoft.com/office/powerpoint/2010/main" val="82679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438102" y="516669"/>
            <a:ext cx="8736676" cy="4154984"/>
          </a:xfrm>
          <a:prstGeom prst="rect">
            <a:avLst/>
          </a:prstGeom>
          <a:noFill/>
        </p:spPr>
        <p:txBody>
          <a:bodyPr wrap="square" rtlCol="0">
            <a:spAutoFit/>
          </a:bodyPr>
          <a:lstStyle/>
          <a:p>
            <a:r>
              <a:rPr lang="en-GB" sz="4400" dirty="0" smtClean="0">
                <a:solidFill>
                  <a:srgbClr val="FF0000"/>
                </a:solidFill>
              </a:rPr>
              <a:t>Task – Choose one production method and find a company that uses it.  Create a profile on the company and make a presentation outlining its processes and how it contributes to the hydrogen economy.</a:t>
            </a:r>
            <a:endParaRPr lang="en-GB" sz="4400" dirty="0">
              <a:solidFill>
                <a:srgbClr val="FF0000"/>
              </a:solidFill>
            </a:endParaRPr>
          </a:p>
        </p:txBody>
      </p:sp>
    </p:spTree>
    <p:extLst>
      <p:ext uri="{BB962C8B-B14F-4D97-AF65-F5344CB8AC3E}">
        <p14:creationId xmlns:p14="http://schemas.microsoft.com/office/powerpoint/2010/main" val="191035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Εικόνα 18" descr="Production"/>
          <p:cNvPicPr/>
          <p:nvPr/>
        </p:nvPicPr>
        <p:blipFill>
          <a:blip r:embed="rId10">
            <a:extLst>
              <a:ext uri="{28A0092B-C50C-407E-A947-70E740481C1C}">
                <a14:useLocalDpi xmlns:a14="http://schemas.microsoft.com/office/drawing/2010/main" val="0"/>
              </a:ext>
            </a:extLst>
          </a:blip>
          <a:srcRect/>
          <a:stretch>
            <a:fillRect/>
          </a:stretch>
        </p:blipFill>
        <p:spPr bwMode="auto">
          <a:xfrm>
            <a:off x="1904985" y="445481"/>
            <a:ext cx="7334250" cy="5498119"/>
          </a:xfrm>
          <a:prstGeom prst="rect">
            <a:avLst/>
          </a:prstGeom>
          <a:noFill/>
          <a:ln>
            <a:noFill/>
          </a:ln>
        </p:spPr>
      </p:pic>
    </p:spTree>
    <p:extLst>
      <p:ext uri="{BB962C8B-B14F-4D97-AF65-F5344CB8AC3E}">
        <p14:creationId xmlns:p14="http://schemas.microsoft.com/office/powerpoint/2010/main" val="290659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a:spLocks noChangeArrowheads="1"/>
          </p:cNvSpPr>
          <p:nvPr/>
        </p:nvSpPr>
        <p:spPr bwMode="auto">
          <a:xfrm>
            <a:off x="660862" y="198640"/>
            <a:ext cx="103077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Hydrogen is not a primary fuel unlike oil, coal and natural gas. However, like electricity it is an energy carrier. Hydrogen is a secondary form of energy that is produced using primary energy sources.</a:t>
            </a:r>
            <a:endParaRPr kumimoji="0" lang="en-GB" altLang="zh-CN"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16" name="Picture 15"/>
          <p:cNvPicPr/>
          <p:nvPr/>
        </p:nvPicPr>
        <p:blipFill>
          <a:blip r:embed="rId10" cstate="print"/>
          <a:srcRect/>
          <a:stretch>
            <a:fillRect/>
          </a:stretch>
        </p:blipFill>
        <p:spPr bwMode="auto">
          <a:xfrm>
            <a:off x="2045680" y="1276066"/>
            <a:ext cx="5731510" cy="2898140"/>
          </a:xfrm>
          <a:prstGeom prst="rect">
            <a:avLst/>
          </a:prstGeom>
          <a:noFill/>
          <a:ln w="9525">
            <a:noFill/>
            <a:miter lim="800000"/>
            <a:headEnd/>
            <a:tailEnd/>
          </a:ln>
        </p:spPr>
      </p:pic>
      <p:sp>
        <p:nvSpPr>
          <p:cNvPr id="17" name="Rectangle 16"/>
          <p:cNvSpPr/>
          <p:nvPr/>
        </p:nvSpPr>
        <p:spPr>
          <a:xfrm>
            <a:off x="223522" y="4380538"/>
            <a:ext cx="10745122" cy="923330"/>
          </a:xfrm>
          <a:prstGeom prst="rect">
            <a:avLst/>
          </a:prstGeom>
        </p:spPr>
        <p:txBody>
          <a:bodyPr wrap="square">
            <a:spAutoFit/>
          </a:bodyPr>
          <a:lstStyle/>
          <a:p>
            <a:pPr lvl="0" algn="just" eaLnBrk="0" fontAlgn="base" hangingPunct="0">
              <a:spcBef>
                <a:spcPct val="0"/>
              </a:spcBef>
              <a:spcAft>
                <a:spcPct val="0"/>
              </a:spcAft>
            </a:pPr>
            <a:r>
              <a:rPr lang="en-GB" altLang="zh-CN" dirty="0" smtClean="0">
                <a:latin typeface="Calibri" panose="020F0502020204030204" pitchFamily="34" charset="0"/>
                <a:ea typeface="Times New Roman" panose="02020603050405020304" pitchFamily="18" charset="0"/>
                <a:cs typeface="Calibri" panose="020F0502020204030204" pitchFamily="34" charset="0"/>
              </a:rPr>
              <a:t>This diagram shows </a:t>
            </a:r>
            <a:r>
              <a:rPr lang="en-GB" altLang="zh-CN" dirty="0">
                <a:latin typeface="Calibri" panose="020F0502020204030204" pitchFamily="34" charset="0"/>
                <a:ea typeface="Times New Roman" panose="02020603050405020304" pitchFamily="18" charset="0"/>
                <a:cs typeface="Calibri" panose="020F0502020204030204" pitchFamily="34" charset="0"/>
              </a:rPr>
              <a:t>the life cycle of hydrogen when sourced from renewable energies. </a:t>
            </a:r>
            <a:r>
              <a:rPr lang="en-GB" altLang="zh-CN" dirty="0" smtClean="0">
                <a:latin typeface="Calibri" panose="020F0502020204030204" pitchFamily="34" charset="0"/>
                <a:ea typeface="Times New Roman" panose="02020603050405020304" pitchFamily="18" charset="0"/>
                <a:cs typeface="Calibri" panose="020F0502020204030204" pitchFamily="34" charset="0"/>
              </a:rPr>
              <a:t>It </a:t>
            </a:r>
            <a:r>
              <a:rPr lang="en-GB" altLang="zh-CN" dirty="0">
                <a:latin typeface="Calibri" panose="020F0502020204030204" pitchFamily="34" charset="0"/>
                <a:ea typeface="Times New Roman" panose="02020603050405020304" pitchFamily="18" charset="0"/>
                <a:cs typeface="Calibri" panose="020F0502020204030204" pitchFamily="34" charset="0"/>
              </a:rPr>
              <a:t>also demonstrates that hydrogen is produced from water, which is used in conjunction with oxygen to generate useful energy such as </a:t>
            </a:r>
            <a:r>
              <a:rPr lang="en-GB" altLang="zh-CN" dirty="0" smtClean="0">
                <a:latin typeface="Calibri" panose="020F0502020204030204" pitchFamily="34" charset="0"/>
                <a:ea typeface="Times New Roman" panose="02020603050405020304" pitchFamily="18" charset="0"/>
                <a:cs typeface="Calibri" panose="020F0502020204030204" pitchFamily="34" charset="0"/>
              </a:rPr>
              <a:t>electricity, </a:t>
            </a:r>
            <a:r>
              <a:rPr lang="en-GB" altLang="zh-CN" dirty="0">
                <a:latin typeface="Calibri" panose="020F0502020204030204" pitchFamily="34" charset="0"/>
                <a:ea typeface="Times New Roman" panose="02020603050405020304" pitchFamily="18" charset="0"/>
                <a:cs typeface="Calibri" panose="020F0502020204030204" pitchFamily="34" charset="0"/>
              </a:rPr>
              <a:t>giving water as a product.</a:t>
            </a:r>
            <a:endParaRPr kumimoji="0" lang="en-GB" altLang="zh-CN"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554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21971" y="628723"/>
            <a:ext cx="9817331" cy="3452099"/>
          </a:xfrm>
          <a:prstGeom prst="rect">
            <a:avLst/>
          </a:prstGeom>
        </p:spPr>
        <p:txBody>
          <a:bodyPr wrap="square">
            <a:spAutoFit/>
          </a:bodyPr>
          <a:lstStyle/>
          <a:p>
            <a:pPr>
              <a:lnSpc>
                <a:spcPct val="107000"/>
              </a:lnSpc>
              <a:spcAft>
                <a:spcPts val="800"/>
              </a:spcAft>
            </a:pPr>
            <a:r>
              <a:rPr lang="el-GR" b="1" dirty="0">
                <a:solidFill>
                  <a:srgbClr val="1F3864"/>
                </a:solidFill>
                <a:latin typeface="Calibri" panose="020F0502020204030204" pitchFamily="34" charset="0"/>
                <a:ea typeface="Calibri" panose="020F0502020204030204" pitchFamily="34" charset="0"/>
                <a:cs typeface="Times New Roman" panose="02020603050405020304" pitchFamily="18" charset="0"/>
              </a:rPr>
              <a:t>Hydrogen Production Processes</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5"/>
              </a:spcBef>
              <a:spcAft>
                <a:spcPts val="1125"/>
              </a:spcAft>
            </a:pPr>
            <a:r>
              <a:rPr lang="en-US" dirty="0">
                <a:latin typeface="Calibri" panose="020F0502020204030204" pitchFamily="34" charset="0"/>
                <a:ea typeface="Calibri" panose="020F0502020204030204" pitchFamily="34" charset="0"/>
                <a:cs typeface="Arial" panose="020B0604020202020204" pitchFamily="34" charset="0"/>
              </a:rPr>
              <a:t>Hydrogen might be the most abundant element on earth but it </a:t>
            </a:r>
            <a:r>
              <a:rPr lang="en-US" dirty="0" smtClean="0">
                <a:latin typeface="Calibri" panose="020F0502020204030204" pitchFamily="34" charset="0"/>
                <a:ea typeface="Calibri" panose="020F0502020204030204" pitchFamily="34" charset="0"/>
                <a:cs typeface="Arial" panose="020B0604020202020204" pitchFamily="34" charset="0"/>
              </a:rPr>
              <a:t>is rarely found </a:t>
            </a:r>
            <a:r>
              <a:rPr lang="en-US" dirty="0">
                <a:latin typeface="Calibri" panose="020F0502020204030204" pitchFamily="34" charset="0"/>
                <a:ea typeface="Calibri" panose="020F0502020204030204" pitchFamily="34" charset="0"/>
                <a:cs typeface="Arial" panose="020B0604020202020204" pitchFamily="34" charset="0"/>
              </a:rPr>
              <a:t>in its pure form. Practically, this fact means that in order to produce hydrogen, it needs to be extracted from its compound. </a:t>
            </a:r>
            <a:br>
              <a:rPr lang="en-US" dirty="0">
                <a:latin typeface="Calibri" panose="020F0502020204030204" pitchFamily="34" charset="0"/>
                <a:ea typeface="Calibri" panose="020F0502020204030204" pitchFamily="34" charset="0"/>
                <a:cs typeface="Arial" panose="020B0604020202020204" pitchFamily="34" charset="0"/>
              </a:rPr>
            </a:br>
            <a:r>
              <a:rPr lang="en-US" dirty="0">
                <a:latin typeface="Calibri" panose="020F0502020204030204" pitchFamily="34" charset="0"/>
                <a:ea typeface="Calibri" panose="020F0502020204030204" pitchFamily="34" charset="0"/>
                <a:cs typeface="Arial" panose="020B0604020202020204" pitchFamily="34" charset="0"/>
              </a:rPr>
              <a:t>Of course, this extraction process needs energy but hydrogen can be produced or extracted using virtually any primary source of energy, be it fossil or renewable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5"/>
              </a:spcBef>
              <a:spcAft>
                <a:spcPts val="1125"/>
              </a:spcAft>
            </a:pPr>
            <a:r>
              <a:rPr lang="en-US" dirty="0">
                <a:latin typeface="Calibri" panose="020F0502020204030204" pitchFamily="34" charset="0"/>
                <a:ea typeface="Calibri" panose="020F0502020204030204" pitchFamily="34" charset="0"/>
                <a:cs typeface="Arial" panose="020B0604020202020204" pitchFamily="34" charset="0"/>
              </a:rPr>
              <a:t>This diversity of potential supply sources is THE most important reason why hydrogen is such a promising energy carrier. </a:t>
            </a:r>
            <a:endParaRPr lang="en-GB" dirty="0"/>
          </a:p>
          <a:p>
            <a:pPr>
              <a:lnSpc>
                <a:spcPct val="107000"/>
              </a:lnSpc>
              <a:spcBef>
                <a:spcPts val="805"/>
              </a:spcBef>
              <a:spcAft>
                <a:spcPts val="1125"/>
              </a:spcAft>
            </a:pPr>
            <a:r>
              <a:rPr lang="en-US" dirty="0" smtClean="0">
                <a:latin typeface="Calibri" panose="020F0502020204030204" pitchFamily="34" charset="0"/>
                <a:ea typeface="Calibri" panose="020F0502020204030204" pitchFamily="34" charset="0"/>
                <a:cs typeface="Times New Roman" panose="02020603050405020304" pitchFamily="18" charset="0"/>
              </a:rPr>
              <a:t>Hydrogen </a:t>
            </a:r>
            <a:r>
              <a:rPr lang="en-US" dirty="0">
                <a:latin typeface="Calibri" panose="020F0502020204030204" pitchFamily="34" charset="0"/>
                <a:ea typeface="Calibri" panose="020F0502020204030204" pitchFamily="34" charset="0"/>
                <a:cs typeface="Times New Roman" panose="02020603050405020304" pitchFamily="18" charset="0"/>
              </a:rPr>
              <a:t>can be produced using a number of different processes.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93371" y="4428394"/>
            <a:ext cx="2022764" cy="1384995"/>
          </a:xfrm>
          <a:prstGeom prst="rect">
            <a:avLst/>
          </a:prstGeom>
          <a:ln w="28575">
            <a:solidFill>
              <a:srgbClr val="FF0000"/>
            </a:solidFill>
          </a:ln>
        </p:spPr>
        <p:txBody>
          <a:bodyPr wrap="square">
            <a:spAutoFit/>
          </a:bodyPr>
          <a:lstStyle/>
          <a:p>
            <a:r>
              <a:rPr lang="en-US" sz="1400" dirty="0" smtClean="0">
                <a:latin typeface="Calibri" panose="020F0502020204030204" pitchFamily="34" charset="0"/>
                <a:ea typeface="Calibri" panose="020F0502020204030204" pitchFamily="34" charset="0"/>
                <a:cs typeface="Times New Roman" panose="02020603050405020304" pitchFamily="18" charset="0"/>
              </a:rPr>
              <a:t>Thermochemical processes use heat and chemical reactions to release hydrogen from organic materials such as fossil fuels and biomass. </a:t>
            </a:r>
            <a:endParaRPr lang="en-GB" sz="1400" dirty="0"/>
          </a:p>
        </p:txBody>
      </p:sp>
      <p:sp>
        <p:nvSpPr>
          <p:cNvPr id="17" name="Rectangle 16"/>
          <p:cNvSpPr/>
          <p:nvPr/>
        </p:nvSpPr>
        <p:spPr>
          <a:xfrm>
            <a:off x="3652366" y="4459858"/>
            <a:ext cx="1864821" cy="1169551"/>
          </a:xfrm>
          <a:prstGeom prst="rect">
            <a:avLst/>
          </a:prstGeom>
          <a:ln w="28575">
            <a:solidFill>
              <a:srgbClr val="3333FF"/>
            </a:solidFill>
          </a:ln>
        </p:spPr>
        <p:txBody>
          <a:bodyPr wrap="square">
            <a:spAutoFit/>
          </a:bodyPr>
          <a:lstStyle/>
          <a:p>
            <a:r>
              <a:rPr lang="en-US" sz="1400" dirty="0" smtClean="0">
                <a:latin typeface="Calibri" panose="020F0502020204030204" pitchFamily="34" charset="0"/>
                <a:ea typeface="Calibri" panose="020F0502020204030204" pitchFamily="34" charset="0"/>
                <a:cs typeface="Times New Roman" panose="02020603050405020304" pitchFamily="18" charset="0"/>
              </a:rPr>
              <a:t>Water (H</a:t>
            </a:r>
            <a:r>
              <a:rPr lang="en-US" sz="1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1400" dirty="0" smtClean="0">
                <a:latin typeface="Calibri" panose="020F0502020204030204" pitchFamily="34" charset="0"/>
                <a:ea typeface="Calibri" panose="020F0502020204030204" pitchFamily="34" charset="0"/>
                <a:cs typeface="Times New Roman" panose="02020603050405020304" pitchFamily="18" charset="0"/>
              </a:rPr>
              <a:t>O) can be split into hydrogen (H</a:t>
            </a:r>
            <a:r>
              <a:rPr lang="en-US" sz="1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1400" dirty="0" smtClean="0">
                <a:latin typeface="Calibri" panose="020F0502020204030204" pitchFamily="34" charset="0"/>
                <a:ea typeface="Calibri" panose="020F0502020204030204" pitchFamily="34" charset="0"/>
                <a:cs typeface="Times New Roman" panose="02020603050405020304" pitchFamily="18" charset="0"/>
              </a:rPr>
              <a:t>) and oxygen (O</a:t>
            </a:r>
            <a:r>
              <a:rPr lang="en-US" sz="1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1400" dirty="0" smtClean="0">
                <a:latin typeface="Calibri" panose="020F0502020204030204" pitchFamily="34" charset="0"/>
                <a:ea typeface="Calibri" panose="020F0502020204030204" pitchFamily="34" charset="0"/>
                <a:cs typeface="Times New Roman" panose="02020603050405020304" pitchFamily="18" charset="0"/>
              </a:rPr>
              <a:t>) using electrolysis or solar energy. </a:t>
            </a:r>
            <a:endParaRPr lang="en-GB" sz="1400" dirty="0"/>
          </a:p>
        </p:txBody>
      </p:sp>
      <p:sp>
        <p:nvSpPr>
          <p:cNvPr id="18" name="Rectangle 17"/>
          <p:cNvSpPr/>
          <p:nvPr/>
        </p:nvSpPr>
        <p:spPr>
          <a:xfrm>
            <a:off x="6153418" y="4459858"/>
            <a:ext cx="1936865" cy="1234697"/>
          </a:xfrm>
          <a:prstGeom prst="rect">
            <a:avLst/>
          </a:prstGeom>
          <a:ln w="38100">
            <a:solidFill>
              <a:schemeClr val="accent3"/>
            </a:solidFill>
          </a:ln>
        </p:spPr>
        <p:txBody>
          <a:bodyPr wrap="square">
            <a:spAutoFit/>
          </a:bodyPr>
          <a:lstStyle/>
          <a:p>
            <a:pPr>
              <a:lnSpc>
                <a:spcPct val="107000"/>
              </a:lnSpc>
              <a:spcBef>
                <a:spcPts val="805"/>
              </a:spcBef>
              <a:spcAft>
                <a:spcPts val="1125"/>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Microorganisms such as bacteria and algae can produce hydrogen through biological processes.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806334" y="991332"/>
            <a:ext cx="9085811" cy="355738"/>
          </a:xfrm>
          <a:prstGeom prst="rect">
            <a:avLst/>
          </a:prstGeom>
        </p:spPr>
        <p:txBody>
          <a:bodyPr wrap="square">
            <a:spAutoFit/>
          </a:bodyPr>
          <a:lstStyle/>
          <a:p>
            <a:pPr algn="just">
              <a:lnSpc>
                <a:spcPct val="107000"/>
              </a:lnSpc>
              <a:spcBef>
                <a:spcPts val="805"/>
              </a:spcBef>
              <a:spcAft>
                <a:spcPts val="1125"/>
              </a:spcAft>
            </a:pPr>
            <a:r>
              <a:rPr lang="en-US" sz="800" dirty="0" smtClean="0">
                <a:solidFill>
                  <a:srgbClr val="757575"/>
                </a:solidFill>
                <a:latin typeface="Calibri" panose="020F0502020204030204" pitchFamily="34" charset="0"/>
                <a:ea typeface="Calibri" panose="020F0502020204030204" pitchFamily="34" charset="0"/>
                <a:cs typeface="Arial" panose="020B0604020202020204" pitchFamily="34" charset="0"/>
              </a:rPr>
              <a:t>. </a:t>
            </a:r>
            <a:r>
              <a:rPr lang="en-US" sz="800" dirty="0">
                <a:solidFill>
                  <a:srgbClr val="757575"/>
                </a:solidFill>
                <a:latin typeface="Calibri" panose="020F0502020204030204" pitchFamily="34" charset="0"/>
                <a:ea typeface="Calibri" panose="020F0502020204030204" pitchFamily="34" charset="0"/>
                <a:cs typeface="Arial" panose="020B0604020202020204" pitchFamily="34" charset="0"/>
              </a:rPr>
              <a:t/>
            </a:r>
            <a:br>
              <a:rPr lang="en-US" sz="800" dirty="0">
                <a:solidFill>
                  <a:srgbClr val="757575"/>
                </a:solidFill>
                <a:latin typeface="Calibri" panose="020F0502020204030204" pitchFamily="34" charset="0"/>
                <a:ea typeface="Calibri" panose="020F0502020204030204" pitchFamily="34" charset="0"/>
                <a:cs typeface="Arial" panose="020B0604020202020204" pitchFamily="34"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214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02575" y="932537"/>
            <a:ext cx="9512530" cy="2577244"/>
          </a:xfrm>
          <a:prstGeom prst="rect">
            <a:avLst/>
          </a:prstGeom>
        </p:spPr>
        <p:txBody>
          <a:bodyPr wrap="square">
            <a:spAutoFit/>
          </a:bodyPr>
          <a:lstStyle/>
          <a:p>
            <a:pPr>
              <a:lnSpc>
                <a:spcPct val="107000"/>
              </a:lnSpc>
              <a:spcAft>
                <a:spcPts val="800"/>
              </a:spcAft>
            </a:pPr>
            <a:r>
              <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Thermochemical Processes </a:t>
            </a:r>
          </a:p>
          <a:p>
            <a:pPr>
              <a:lnSpc>
                <a:spcPct val="107000"/>
              </a:lnSpc>
              <a:spcAft>
                <a:spcPts val="800"/>
              </a:spcAft>
            </a:pPr>
            <a:r>
              <a:rPr lang="en-US" dirty="0" smtClean="0">
                <a:latin typeface="Calibri" panose="020F0502020204030204" pitchFamily="34" charset="0"/>
                <a:ea typeface="Times New Roman" panose="02020603050405020304" pitchFamily="18" charset="0"/>
                <a:cs typeface="Times New Roman" panose="02020603050405020304" pitchFamily="18" charset="0"/>
              </a:rPr>
              <a:t>Some thermal processes use the energy in various resources, such as natural gas, coal, or biomass, to release hydrogen from their molecular structure. In other processes, heat, in combination with closed-chemical cycles, produces hydrogen from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feedstocks</a:t>
            </a:r>
            <a:r>
              <a:rPr lang="en-US" dirty="0" smtClean="0">
                <a:latin typeface="Calibri" panose="020F0502020204030204" pitchFamily="34" charset="0"/>
                <a:ea typeface="Times New Roman" panose="02020603050405020304" pitchFamily="18" charset="0"/>
                <a:cs typeface="Times New Roman" panose="02020603050405020304" pitchFamily="18" charset="0"/>
              </a:rPr>
              <a:t> such as water.</a:t>
            </a:r>
          </a:p>
          <a:p>
            <a:pPr>
              <a:lnSpc>
                <a:spcPct val="107000"/>
              </a:lnSpc>
              <a:spcAft>
                <a:spcPts val="80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Times New Roman" panose="02020603050405020304" pitchFamily="18" charset="0"/>
                <a:cs typeface="Times New Roman" panose="02020603050405020304" pitchFamily="18" charset="0"/>
              </a:rPr>
              <a:t>                                            Two examples are outlined in the following slides  </a:t>
            </a:r>
          </a:p>
          <a:p>
            <a:pPr>
              <a:lnSpc>
                <a:spcPct val="107000"/>
              </a:lnSpc>
              <a:spcAft>
                <a:spcPts val="800"/>
              </a:spcAft>
            </a:pPr>
            <a:r>
              <a:rPr lang="en-US" dirty="0" smtClean="0">
                <a:latin typeface="Calibri" panose="020F0502020204030204" pitchFamily="34" charset="0"/>
                <a:ea typeface="Times New Roman" panose="02020603050405020304" pitchFamily="18" charset="0"/>
                <a:cs typeface="Times New Roman" panose="02020603050405020304" pitchFamily="18" charset="0"/>
              </a:rPr>
              <a:t>Steam Methane Reforming (SMR)                                                            Biomass Gasification</a:t>
            </a:r>
          </a:p>
        </p:txBody>
      </p:sp>
      <p:pic>
        <p:nvPicPr>
          <p:cNvPr id="16" name="Εικόνα 19" descr="reform"/>
          <p:cNvPicPr/>
          <p:nvPr/>
        </p:nvPicPr>
        <p:blipFill>
          <a:blip r:embed="rId10">
            <a:extLst>
              <a:ext uri="{28A0092B-C50C-407E-A947-70E740481C1C}">
                <a14:useLocalDpi xmlns:a14="http://schemas.microsoft.com/office/drawing/2010/main" val="0"/>
              </a:ext>
            </a:extLst>
          </a:blip>
          <a:srcRect/>
          <a:stretch>
            <a:fillRect/>
          </a:stretch>
        </p:blipFill>
        <p:spPr bwMode="auto">
          <a:xfrm>
            <a:off x="1961802" y="3682537"/>
            <a:ext cx="1928554" cy="1371601"/>
          </a:xfrm>
          <a:prstGeom prst="rect">
            <a:avLst/>
          </a:prstGeom>
          <a:noFill/>
          <a:ln>
            <a:noFill/>
          </a:ln>
        </p:spPr>
      </p:pic>
      <p:pic>
        <p:nvPicPr>
          <p:cNvPr id="17" name="Picture 16"/>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24685" y="3605471"/>
            <a:ext cx="1759644" cy="1448667"/>
          </a:xfrm>
          <a:prstGeom prst="rect">
            <a:avLst/>
          </a:prstGeom>
          <a:noFill/>
          <a:ln>
            <a:noFill/>
          </a:ln>
        </p:spPr>
      </p:pic>
    </p:spTree>
    <p:extLst>
      <p:ext uri="{BB962C8B-B14F-4D97-AF65-F5344CB8AC3E}">
        <p14:creationId xmlns:p14="http://schemas.microsoft.com/office/powerpoint/2010/main" val="267756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n-US" b="1" dirty="0">
                <a:solidFill>
                  <a:srgbClr val="1F3864"/>
                </a:solidFill>
                <a:latin typeface="Calibri" panose="020F0502020204030204" pitchFamily="34" charset="0"/>
                <a:ea typeface="Times New Roman" panose="02020603050405020304" pitchFamily="18" charset="0"/>
                <a:cs typeface="Arial" panose="020B0604020202020204" pitchFamily="34" charset="0"/>
              </a:rPr>
              <a:t>Steam Methane </a:t>
            </a:r>
            <a:r>
              <a:rPr lang="en-US" b="1" dirty="0" smtClean="0">
                <a:solidFill>
                  <a:srgbClr val="1F3864"/>
                </a:solidFill>
                <a:latin typeface="Calibri" panose="020F0502020204030204" pitchFamily="34" charset="0"/>
                <a:ea typeface="Times New Roman" panose="02020603050405020304" pitchFamily="18" charset="0"/>
                <a:cs typeface="Arial" panose="020B0604020202020204" pitchFamily="34" charset="0"/>
              </a:rPr>
              <a:t>Reforming</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942706" y="773084"/>
            <a:ext cx="5694218" cy="646331"/>
          </a:xfrm>
          <a:prstGeom prst="rect">
            <a:avLst/>
          </a:prstGeom>
          <a:noFill/>
        </p:spPr>
        <p:txBody>
          <a:bodyPr wrap="square" rtlCol="0">
            <a:spAutoFit/>
          </a:bodyPr>
          <a:lstStyle/>
          <a:p>
            <a:pPr algn="ctr"/>
            <a:r>
              <a:rPr lang="en-GB" dirty="0" smtClean="0"/>
              <a:t>Approximately 97% of commercially available hydrogen is produced by Steam Methane Reforming (SMR).</a:t>
            </a:r>
          </a:p>
        </p:txBody>
      </p:sp>
      <p:sp>
        <p:nvSpPr>
          <p:cNvPr id="17" name="TextBox 16"/>
          <p:cNvSpPr txBox="1"/>
          <p:nvPr/>
        </p:nvSpPr>
        <p:spPr>
          <a:xfrm>
            <a:off x="1005840" y="1411103"/>
            <a:ext cx="9567950" cy="4678204"/>
          </a:xfrm>
          <a:prstGeom prst="rect">
            <a:avLst/>
          </a:prstGeom>
          <a:noFill/>
        </p:spPr>
        <p:txBody>
          <a:bodyPr wrap="square" rtlCol="0">
            <a:spAutoFit/>
          </a:bodyPr>
          <a:lstStyle/>
          <a:p>
            <a:r>
              <a:rPr lang="en-GB" dirty="0" smtClean="0"/>
              <a:t>SMR involves several processes:</a:t>
            </a:r>
          </a:p>
          <a:p>
            <a:endParaRPr lang="en-GB" dirty="0"/>
          </a:p>
          <a:p>
            <a:r>
              <a:rPr lang="en-GB" dirty="0" smtClean="0"/>
              <a:t>The reaction of methane (CH</a:t>
            </a:r>
            <a:r>
              <a:rPr lang="en-GB" baseline="-25000" dirty="0" smtClean="0"/>
              <a:t>4</a:t>
            </a:r>
            <a:r>
              <a:rPr lang="en-GB" dirty="0" smtClean="0"/>
              <a:t>) and steam to form H</a:t>
            </a:r>
            <a:r>
              <a:rPr lang="en-GB" baseline="-25000" dirty="0" smtClean="0"/>
              <a:t>2</a:t>
            </a:r>
            <a:r>
              <a:rPr lang="en-GB" dirty="0" smtClean="0"/>
              <a:t> and CO</a:t>
            </a:r>
          </a:p>
          <a:p>
            <a:endParaRPr lang="en-GB" dirty="0" smtClean="0"/>
          </a:p>
          <a:p>
            <a:pPr marL="285750" indent="-285750">
              <a:buFontTx/>
              <a:buChar char="-"/>
            </a:pPr>
            <a:r>
              <a:rPr lang="en-GB" dirty="0" smtClean="0"/>
              <a:t>Endothermic reaction occurring at approximately 815°C and 3.5 MPa over a nickel based catalyst.</a:t>
            </a:r>
          </a:p>
          <a:p>
            <a:endParaRPr lang="en-GB" dirty="0"/>
          </a:p>
          <a:p>
            <a:endParaRPr lang="en-GB" dirty="0" smtClean="0"/>
          </a:p>
          <a:p>
            <a:r>
              <a:rPr lang="en-GB" dirty="0" smtClean="0"/>
              <a:t>The second reaction is known as the</a:t>
            </a:r>
            <a:r>
              <a:rPr lang="en-GB" dirty="0" smtClean="0">
                <a:solidFill>
                  <a:srgbClr val="FF0000"/>
                </a:solidFill>
              </a:rPr>
              <a:t> water-gas shift reaction </a:t>
            </a:r>
            <a:r>
              <a:rPr lang="en-GB" dirty="0" smtClean="0"/>
              <a:t>which converts CO and steam to CO</a:t>
            </a:r>
            <a:r>
              <a:rPr lang="en-GB" baseline="-25000" dirty="0" smtClean="0"/>
              <a:t>2</a:t>
            </a:r>
            <a:r>
              <a:rPr lang="en-GB" dirty="0" smtClean="0"/>
              <a:t> and H</a:t>
            </a:r>
            <a:r>
              <a:rPr lang="en-GB" baseline="-25000" dirty="0" smtClean="0"/>
              <a:t>2 </a:t>
            </a:r>
            <a:r>
              <a:rPr lang="en-GB" dirty="0" smtClean="0"/>
              <a:t>and is split into two steps, the low temperature shift (LTS) and high temperature shift (HTS).</a:t>
            </a:r>
          </a:p>
          <a:p>
            <a:endParaRPr lang="en-GB" dirty="0" smtClean="0"/>
          </a:p>
          <a:p>
            <a:r>
              <a:rPr lang="en-GB" dirty="0" smtClean="0"/>
              <a:t>LTS - Exothermic reaction occurring at 200°C using a </a:t>
            </a:r>
            <a:r>
              <a:rPr lang="en-GB" dirty="0" err="1" smtClean="0"/>
              <a:t>CuO</a:t>
            </a:r>
            <a:r>
              <a:rPr lang="en-GB" dirty="0" smtClean="0"/>
              <a:t> catalyst HTS - Exothermic reaction occurring at 350°C in the presence of an Fe</a:t>
            </a:r>
            <a:r>
              <a:rPr lang="en-GB" baseline="-25000" dirty="0" smtClean="0"/>
              <a:t>2</a:t>
            </a:r>
            <a:r>
              <a:rPr lang="en-GB" dirty="0" smtClean="0"/>
              <a:t>O</a:t>
            </a:r>
            <a:r>
              <a:rPr lang="en-GB" baseline="-25000" dirty="0" smtClean="0"/>
              <a:t>3</a:t>
            </a:r>
            <a:r>
              <a:rPr lang="en-GB" dirty="0" smtClean="0"/>
              <a:t> catalyst</a:t>
            </a:r>
          </a:p>
          <a:p>
            <a:endParaRPr lang="en-GB" dirty="0"/>
          </a:p>
          <a:p>
            <a:r>
              <a:rPr lang="en-GB" dirty="0" smtClean="0"/>
              <a:t>In a final process called </a:t>
            </a:r>
            <a:r>
              <a:rPr lang="en-GB" dirty="0" smtClean="0">
                <a:solidFill>
                  <a:srgbClr val="FF0000"/>
                </a:solidFill>
              </a:rPr>
              <a:t>‘pressure-swing adsorption’, </a:t>
            </a:r>
            <a:r>
              <a:rPr lang="en-GB" dirty="0" smtClean="0"/>
              <a:t>CO</a:t>
            </a:r>
            <a:r>
              <a:rPr lang="en-GB" baseline="-25000" dirty="0" smtClean="0"/>
              <a:t>2</a:t>
            </a:r>
            <a:r>
              <a:rPr lang="en-GB" dirty="0" smtClean="0"/>
              <a:t> and other impurities are removed from the gas stream, leaving essentially pure hydrogen.</a:t>
            </a:r>
          </a:p>
          <a:p>
            <a:endParaRPr lang="en-GB" dirty="0"/>
          </a:p>
        </p:txBody>
      </p:sp>
      <p:sp>
        <p:nvSpPr>
          <p:cNvPr id="18" name="Rectangle 17"/>
          <p:cNvSpPr/>
          <p:nvPr/>
        </p:nvSpPr>
        <p:spPr>
          <a:xfrm>
            <a:off x="271276" y="5708768"/>
            <a:ext cx="7708668" cy="276999"/>
          </a:xfrm>
          <a:prstGeom prst="rect">
            <a:avLst/>
          </a:prstGeom>
        </p:spPr>
        <p:txBody>
          <a:bodyPr wrap="square">
            <a:spAutoFit/>
          </a:bodyPr>
          <a:lstStyle/>
          <a:p>
            <a:r>
              <a:rPr lang="en-GB" sz="1200" dirty="0"/>
              <a:t>*Steam reforming can also be used to produce hydrogen from other fuels, such as ethanol, propane or even gasoline.</a:t>
            </a:r>
            <a:endParaRPr lang="en-GB" sz="1200" dirty="0">
              <a:solidFill>
                <a:srgbClr val="757575"/>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141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818909" y="2294313"/>
            <a:ext cx="5777346" cy="1708160"/>
          </a:xfrm>
          <a:prstGeom prst="rect">
            <a:avLst/>
          </a:prstGeom>
        </p:spPr>
        <p:txBody>
          <a:bodyPr wrap="square">
            <a:spAutoFit/>
          </a:bodyPr>
          <a:lstStyle/>
          <a:p>
            <a:pPr>
              <a:lnSpc>
                <a:spcPts val="2160"/>
              </a:lnSpc>
              <a:spcAft>
                <a:spcPts val="800"/>
              </a:spcAft>
            </a:pPr>
            <a:r>
              <a:rPr lang="en-US" sz="2000" b="1" i="1" dirty="0" smtClean="0">
                <a:latin typeface="Calibri" panose="020F0502020204030204" pitchFamily="34" charset="0"/>
                <a:ea typeface="Times New Roman" panose="02020603050405020304" pitchFamily="18" charset="0"/>
                <a:cs typeface="Arial" panose="020B0604020202020204" pitchFamily="34" charset="0"/>
              </a:rPr>
              <a:t>For </a:t>
            </a:r>
            <a:r>
              <a:rPr lang="en-US" sz="2000" b="1" i="1" dirty="0">
                <a:latin typeface="Calibri" panose="020F0502020204030204" pitchFamily="34" charset="0"/>
                <a:ea typeface="Times New Roman" panose="02020603050405020304" pitchFamily="18" charset="0"/>
                <a:cs typeface="Arial" panose="020B0604020202020204" pitchFamily="34" charset="0"/>
              </a:rPr>
              <a:t>chemists:</a:t>
            </a:r>
            <a:endParaRPr lang="en-GB"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en-US" sz="2000" b="1" dirty="0">
                <a:latin typeface="Calibri" panose="020F0502020204030204" pitchFamily="34" charset="0"/>
                <a:ea typeface="Times New Roman" panose="02020603050405020304" pitchFamily="18" charset="0"/>
                <a:cs typeface="Arial" panose="020B0604020202020204" pitchFamily="34" charset="0"/>
              </a:rPr>
              <a:t>Steam-methane reforming reaction</a:t>
            </a:r>
            <a:br>
              <a:rPr lang="en-US" sz="2000" b="1" dirty="0">
                <a:latin typeface="Calibri" panose="020F0502020204030204" pitchFamily="34" charset="0"/>
                <a:ea typeface="Times New Roman" panose="02020603050405020304" pitchFamily="18" charset="0"/>
                <a:cs typeface="Arial" panose="020B0604020202020204" pitchFamily="34" charset="0"/>
              </a:rPr>
            </a:br>
            <a:r>
              <a:rPr lang="en-US" sz="2000" b="1" dirty="0">
                <a:latin typeface="Calibri" panose="020F0502020204030204" pitchFamily="34" charset="0"/>
                <a:ea typeface="Times New Roman" panose="02020603050405020304" pitchFamily="18" charset="0"/>
                <a:cs typeface="Arial" panose="020B0604020202020204" pitchFamily="34" charset="0"/>
              </a:rPr>
              <a:t>CH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4</a:t>
            </a:r>
            <a:r>
              <a:rPr lang="en-US" sz="2000" b="1" dirty="0">
                <a:latin typeface="Calibri" panose="020F0502020204030204" pitchFamily="34" charset="0"/>
                <a:ea typeface="Times New Roman" panose="02020603050405020304" pitchFamily="18" charset="0"/>
                <a:cs typeface="Arial" panose="020B0604020202020204" pitchFamily="34" charset="0"/>
              </a:rPr>
              <a:t> + 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r>
              <a:rPr lang="en-US" sz="2000" b="1" dirty="0">
                <a:latin typeface="Calibri" panose="020F0502020204030204" pitchFamily="34" charset="0"/>
                <a:ea typeface="Times New Roman" panose="02020603050405020304" pitchFamily="18" charset="0"/>
                <a:cs typeface="Arial" panose="020B0604020202020204" pitchFamily="34" charset="0"/>
              </a:rPr>
              <a:t>O (+ heat) → CO + 3H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endParaRPr lang="en-GB" sz="2000" b="1" baseline="-25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en-US" sz="2000" b="1" dirty="0">
                <a:latin typeface="Calibri" panose="020F0502020204030204" pitchFamily="34" charset="0"/>
                <a:ea typeface="Times New Roman" panose="02020603050405020304" pitchFamily="18" charset="0"/>
                <a:cs typeface="Arial" panose="020B0604020202020204" pitchFamily="34" charset="0"/>
              </a:rPr>
              <a:t>Water-gas shift reaction</a:t>
            </a:r>
            <a:br>
              <a:rPr lang="en-US" sz="2000" b="1" dirty="0">
                <a:latin typeface="Calibri" panose="020F0502020204030204" pitchFamily="34" charset="0"/>
                <a:ea typeface="Times New Roman" panose="02020603050405020304" pitchFamily="18" charset="0"/>
                <a:cs typeface="Arial" panose="020B0604020202020204" pitchFamily="34" charset="0"/>
              </a:rPr>
            </a:br>
            <a:r>
              <a:rPr lang="en-US" sz="2000" b="1" dirty="0">
                <a:latin typeface="Calibri" panose="020F0502020204030204" pitchFamily="34" charset="0"/>
                <a:ea typeface="Times New Roman" panose="02020603050405020304" pitchFamily="18" charset="0"/>
                <a:cs typeface="Arial" panose="020B0604020202020204" pitchFamily="34" charset="0"/>
              </a:rPr>
              <a:t>CO + 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r>
              <a:rPr lang="en-US" sz="2000" b="1" dirty="0">
                <a:latin typeface="Calibri" panose="020F0502020204030204" pitchFamily="34" charset="0"/>
                <a:ea typeface="Times New Roman" panose="02020603050405020304" pitchFamily="18" charset="0"/>
                <a:cs typeface="Arial" panose="020B0604020202020204" pitchFamily="34" charset="0"/>
              </a:rPr>
              <a:t>O → CO</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r>
              <a:rPr lang="en-US" sz="2000" b="1" dirty="0">
                <a:latin typeface="Calibri" panose="020F0502020204030204" pitchFamily="34" charset="0"/>
                <a:ea typeface="Times New Roman" panose="02020603050405020304" pitchFamily="18" charset="0"/>
                <a:cs typeface="Arial" panose="020B0604020202020204" pitchFamily="34" charset="0"/>
              </a:rPr>
              <a:t> + H</a:t>
            </a:r>
            <a:r>
              <a:rPr lang="en-US" sz="2000" b="1" baseline="-25000" dirty="0">
                <a:latin typeface="Calibri" panose="020F0502020204030204" pitchFamily="34" charset="0"/>
                <a:ea typeface="Times New Roman" panose="02020603050405020304" pitchFamily="18" charset="0"/>
                <a:cs typeface="Arial" panose="020B0604020202020204" pitchFamily="34" charset="0"/>
              </a:rPr>
              <a:t>2</a:t>
            </a:r>
            <a:r>
              <a:rPr lang="en-US" sz="2000" b="1" dirty="0">
                <a:latin typeface="Calibri" panose="020F0502020204030204" pitchFamily="34" charset="0"/>
                <a:ea typeface="Times New Roman" panose="02020603050405020304" pitchFamily="18" charset="0"/>
                <a:cs typeface="Arial" panose="020B0604020202020204" pitchFamily="34" charset="0"/>
              </a:rPr>
              <a:t> (+ small amount of heat)</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Εικόνα 19" descr="reform"/>
          <p:cNvPicPr/>
          <p:nvPr/>
        </p:nvPicPr>
        <p:blipFill>
          <a:blip r:embed="rId10">
            <a:extLst>
              <a:ext uri="{28A0092B-C50C-407E-A947-70E740481C1C}">
                <a14:useLocalDpi xmlns:a14="http://schemas.microsoft.com/office/drawing/2010/main" val="0"/>
              </a:ext>
            </a:extLst>
          </a:blip>
          <a:srcRect/>
          <a:stretch>
            <a:fillRect/>
          </a:stretch>
        </p:blipFill>
        <p:spPr bwMode="auto">
          <a:xfrm>
            <a:off x="390696" y="2201814"/>
            <a:ext cx="4580315" cy="3060141"/>
          </a:xfrm>
          <a:prstGeom prst="rect">
            <a:avLst/>
          </a:prstGeom>
          <a:noFill/>
          <a:ln>
            <a:noFill/>
          </a:ln>
        </p:spPr>
      </p:pic>
      <p:sp>
        <p:nvSpPr>
          <p:cNvPr id="17" name="Rectangle 16"/>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n-US" b="1" dirty="0">
                <a:solidFill>
                  <a:srgbClr val="1F3864"/>
                </a:solidFill>
                <a:latin typeface="Calibri" panose="020F0502020204030204" pitchFamily="34" charset="0"/>
                <a:ea typeface="Times New Roman" panose="02020603050405020304" pitchFamily="18" charset="0"/>
                <a:cs typeface="Arial" panose="020B0604020202020204" pitchFamily="34" charset="0"/>
              </a:rPr>
              <a:t>Steam Methane </a:t>
            </a:r>
            <a:r>
              <a:rPr lang="en-US" b="1" dirty="0" smtClean="0">
                <a:solidFill>
                  <a:srgbClr val="1F3864"/>
                </a:solidFill>
                <a:latin typeface="Calibri" panose="020F0502020204030204" pitchFamily="34" charset="0"/>
                <a:ea typeface="Times New Roman" panose="02020603050405020304" pitchFamily="18" charset="0"/>
                <a:cs typeface="Arial" panose="020B0604020202020204" pitchFamily="34" charset="0"/>
              </a:rPr>
              <a:t>Reforming</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9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995353" y="5391899"/>
            <a:ext cx="5957454" cy="304699"/>
          </a:xfrm>
          <a:prstGeom prst="rect">
            <a:avLst/>
          </a:prstGeom>
        </p:spPr>
        <p:txBody>
          <a:bodyPr wrap="square">
            <a:spAutoFit/>
          </a:bodyPr>
          <a:lstStyle/>
          <a:p>
            <a:pPr algn="just">
              <a:lnSpc>
                <a:spcPct val="115000"/>
              </a:lnSpc>
              <a:spcBef>
                <a:spcPts val="600"/>
              </a:spcBef>
              <a:spcAft>
                <a:spcPts val="600"/>
              </a:spcAft>
            </a:pPr>
            <a:r>
              <a:rPr lang="en-GB" sz="1200" i="1" dirty="0" smtClean="0">
                <a:effectLst/>
                <a:latin typeface="Arial" panose="020B0604020202020204" pitchFamily="34" charset="0"/>
                <a:ea typeface="Times New Roman" panose="02020603050405020304" pitchFamily="18" charset="0"/>
                <a:cs typeface="FreeSans"/>
              </a:rPr>
              <a:t>Diagram showing the basic process of biomass gasification for hydrogen production.</a:t>
            </a: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7534" y="3217624"/>
            <a:ext cx="2269605" cy="1758487"/>
          </a:xfrm>
          <a:prstGeom prst="rect">
            <a:avLst/>
          </a:prstGeom>
          <a:noFill/>
          <a:ln>
            <a:noFill/>
          </a:ln>
        </p:spPr>
      </p:pic>
      <p:sp>
        <p:nvSpPr>
          <p:cNvPr id="17" name="Rectangle 16"/>
          <p:cNvSpPr/>
          <p:nvPr/>
        </p:nvSpPr>
        <p:spPr>
          <a:xfrm>
            <a:off x="554181" y="1435308"/>
            <a:ext cx="10676313" cy="1366528"/>
          </a:xfrm>
          <a:prstGeom prst="rect">
            <a:avLst/>
          </a:prstGeom>
        </p:spPr>
        <p:txBody>
          <a:bodyPr wrap="square">
            <a:spAutoFit/>
          </a:bodyPr>
          <a:lstStyle/>
          <a:p>
            <a:pPr algn="just">
              <a:lnSpc>
                <a:spcPct val="115000"/>
              </a:lnSpc>
              <a:spcAft>
                <a:spcPts val="1200"/>
              </a:spcAft>
            </a:pPr>
            <a:r>
              <a:rPr lang="en-GB" dirty="0">
                <a:latin typeface="Arial" panose="020B0604020202020204" pitchFamily="34" charset="0"/>
                <a:ea typeface="Times New Roman" panose="02020603050405020304" pitchFamily="18" charset="0"/>
              </a:rPr>
              <a:t>A majority of biomass like wood chip and agricultural/municipal waste can contain appreciable amounts of hydrogen. Gasification of such biomass can produce synthesis gas </a:t>
            </a:r>
            <a:r>
              <a:rPr lang="en-GB" dirty="0" smtClean="0">
                <a:latin typeface="Arial" panose="020B0604020202020204" pitchFamily="34" charset="0"/>
                <a:ea typeface="Times New Roman" panose="02020603050405020304" pitchFamily="18" charset="0"/>
              </a:rPr>
              <a:t>(syngas) which </a:t>
            </a:r>
            <a:r>
              <a:rPr lang="en-GB" dirty="0">
                <a:latin typeface="Arial" panose="020B0604020202020204" pitchFamily="34" charset="0"/>
                <a:ea typeface="Times New Roman" panose="02020603050405020304" pitchFamily="18" charset="0"/>
              </a:rPr>
              <a:t>involves heating the organic material to above 700 </a:t>
            </a:r>
            <a:r>
              <a:rPr lang="en-GB" dirty="0">
                <a:latin typeface="Arial" panose="020B0604020202020204" pitchFamily="34" charset="0"/>
                <a:ea typeface="Times New Roman" panose="02020603050405020304" pitchFamily="18" charset="0"/>
                <a:cs typeface="Times New Roman" panose="02020603050405020304" pitchFamily="18" charset="0"/>
              </a:rPr>
              <a:t>°</a:t>
            </a:r>
            <a:r>
              <a:rPr lang="en-GB" dirty="0">
                <a:latin typeface="Arial" panose="020B0604020202020204" pitchFamily="34" charset="0"/>
                <a:ea typeface="Times New Roman" panose="02020603050405020304" pitchFamily="18" charset="0"/>
              </a:rPr>
              <a:t>C under a controlled atmosphere of oxygen and/or steam as shown </a:t>
            </a:r>
            <a:r>
              <a:rPr lang="en-GB" dirty="0" smtClean="0">
                <a:latin typeface="Arial" panose="020B0604020202020204" pitchFamily="34" charset="0"/>
                <a:ea typeface="Times New Roman" panose="02020603050405020304" pitchFamily="18" charset="0"/>
              </a:rPr>
              <a:t>below. </a:t>
            </a:r>
            <a:r>
              <a:rPr lang="en-GB" dirty="0">
                <a:latin typeface="Arial" panose="020B0604020202020204" pitchFamily="34" charset="0"/>
                <a:ea typeface="Times New Roman" panose="02020603050405020304" pitchFamily="18" charset="0"/>
              </a:rPr>
              <a:t>Gasification of biomass also produces useful by‑products such as ethanol and </a:t>
            </a:r>
            <a:r>
              <a:rPr lang="en-GB" dirty="0" smtClean="0">
                <a:latin typeface="Arial" panose="020B0604020202020204" pitchFamily="34" charset="0"/>
                <a:ea typeface="Times New Roman" panose="02020603050405020304" pitchFamily="18" charset="0"/>
              </a:rPr>
              <a:t>acetate.</a:t>
            </a:r>
            <a:endParaRPr lang="en-GB" dirty="0">
              <a:latin typeface="Arial" panose="020B0604020202020204" pitchFamily="34" charset="0"/>
              <a:ea typeface="Times New Roman" panose="02020603050405020304" pitchFamily="18" charset="0"/>
            </a:endParaRPr>
          </a:p>
        </p:txBody>
      </p:sp>
      <p:sp>
        <p:nvSpPr>
          <p:cNvPr id="18" name="Rectangle 17"/>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n-US" b="1" dirty="0" smtClean="0">
                <a:solidFill>
                  <a:srgbClr val="1F3864"/>
                </a:solidFill>
                <a:latin typeface="Calibri" panose="020F0502020204030204" pitchFamily="34" charset="0"/>
                <a:ea typeface="Calibri" panose="020F0502020204030204" pitchFamily="34" charset="0"/>
                <a:cs typeface="Arial" panose="020B0604020202020204" pitchFamily="34" charset="0"/>
              </a:rPr>
              <a:t>Biomass Gasification</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157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13015" y="107758"/>
            <a:ext cx="3701934" cy="3363741"/>
          </a:xfrm>
          <a:prstGeom prst="rect">
            <a:avLst/>
          </a:prstGeom>
        </p:spPr>
        <p:txBody>
          <a:bodyPr wrap="square">
            <a:spAutoFit/>
          </a:bodyPr>
          <a:lstStyle/>
          <a:p>
            <a:pPr>
              <a:lnSpc>
                <a:spcPct val="107000"/>
              </a:lnSpc>
              <a:spcAft>
                <a:spcPts val="800"/>
              </a:spcAft>
            </a:pPr>
            <a:r>
              <a:rPr lang="el-GR"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rPr>
              <a:t>Electrolytic </a:t>
            </a:r>
            <a:r>
              <a:rPr lang="el-GR"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Processes</a:t>
            </a:r>
            <a:r>
              <a:rPr lang="en-GB"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endParaRPr lang="en-GB"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Electrolysis</a:t>
            </a:r>
          </a:p>
          <a:p>
            <a:pPr>
              <a:lnSpc>
                <a:spcPct val="107000"/>
              </a:lnSpc>
              <a:spcAft>
                <a:spcPts val="800"/>
              </a:spcAft>
            </a:pPr>
            <a:r>
              <a:rPr lang="el-GR"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Electrolysers</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 electricity to split water into hydrogen and oxygen. This technology is well developed and available commercially, and systems that can efficiently use intermittent renewable power are being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developed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319503" y="1259693"/>
            <a:ext cx="6096000" cy="1857368"/>
          </a:xfrm>
          <a:prstGeom prst="rect">
            <a:avLst/>
          </a:prstGeom>
        </p:spPr>
        <p:txBody>
          <a:bodyPr>
            <a:spAutoFit/>
          </a:bodyPr>
          <a:lstStyle/>
          <a:p>
            <a:pPr>
              <a:lnSpc>
                <a:spcPct val="107000"/>
              </a:lnSpc>
              <a:spcAft>
                <a:spcPts val="800"/>
              </a:spcAft>
            </a:pPr>
            <a:r>
              <a:rPr lang="en-US"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rPr>
              <a:t>Direct Solar Water Splitting Processes </a:t>
            </a:r>
            <a:r>
              <a:rPr lang="en-US" dirty="0">
                <a:latin typeface="Calibri" panose="020F0502020204030204" pitchFamily="34" charset="0"/>
                <a:ea typeface="Times New Roman" panose="02020603050405020304" pitchFamily="18" charset="0"/>
                <a:cs typeface="Times New Roman" panose="02020603050405020304" pitchFamily="18" charset="0"/>
              </a:rPr>
              <a:t>Direct solar water splitting, or photolytic, processes use light energy to split water into hydrogen and oxygen. These processes are currently in the very early stages of research but offer long-term potential for sustainable hydrogen production with low environmental impact.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p:cNvPicPr/>
          <p:nvPr/>
        </p:nvPicPr>
        <p:blipFill>
          <a:blip r:embed="rId10" cstate="print"/>
          <a:srcRect/>
          <a:stretch>
            <a:fillRect/>
          </a:stretch>
        </p:blipFill>
        <p:spPr bwMode="auto">
          <a:xfrm>
            <a:off x="3270128" y="2930870"/>
            <a:ext cx="2793306" cy="2552324"/>
          </a:xfrm>
          <a:prstGeom prst="rect">
            <a:avLst/>
          </a:prstGeom>
          <a:noFill/>
          <a:ln w="9525">
            <a:noFill/>
            <a:miter lim="800000"/>
            <a:headEnd/>
            <a:tailEnd/>
          </a:ln>
        </p:spPr>
      </p:pic>
      <p:sp>
        <p:nvSpPr>
          <p:cNvPr id="18" name="Rectangle 17"/>
          <p:cNvSpPr/>
          <p:nvPr/>
        </p:nvSpPr>
        <p:spPr>
          <a:xfrm>
            <a:off x="1618781" y="5507778"/>
            <a:ext cx="6096000" cy="286682"/>
          </a:xfrm>
          <a:prstGeom prst="rect">
            <a:avLst/>
          </a:prstGeom>
        </p:spPr>
        <p:txBody>
          <a:bodyPr>
            <a:spAutoFit/>
          </a:bodyPr>
          <a:lstStyle/>
          <a:p>
            <a:pPr algn="just">
              <a:lnSpc>
                <a:spcPct val="115000"/>
              </a:lnSpc>
              <a:spcBef>
                <a:spcPts val="600"/>
              </a:spcBef>
              <a:spcAft>
                <a:spcPts val="600"/>
              </a:spcAft>
            </a:pPr>
            <a:r>
              <a:rPr lang="en-GB" sz="1200" i="1" dirty="0" smtClean="0">
                <a:latin typeface="Arial" panose="020B0604020202020204" pitchFamily="34" charset="0"/>
                <a:ea typeface="Times New Roman" panose="02020603050405020304" pitchFamily="18" charset="0"/>
                <a:cs typeface="FreeSans"/>
              </a:rPr>
              <a:t>Schematic </a:t>
            </a:r>
            <a:r>
              <a:rPr lang="en-GB" sz="1200" i="1" dirty="0">
                <a:latin typeface="Arial" panose="020B0604020202020204" pitchFamily="34" charset="0"/>
                <a:ea typeface="Times New Roman" panose="02020603050405020304" pitchFamily="18" charset="0"/>
                <a:cs typeface="FreeSans"/>
              </a:rPr>
              <a:t>of a typical electrolytic cell for hydrogen production from water.</a:t>
            </a:r>
          </a:p>
        </p:txBody>
      </p:sp>
      <p:sp>
        <p:nvSpPr>
          <p:cNvPr id="19" name="Rectangle 18"/>
          <p:cNvSpPr/>
          <p:nvPr/>
        </p:nvSpPr>
        <p:spPr>
          <a:xfrm>
            <a:off x="2966943" y="107758"/>
            <a:ext cx="6741679" cy="523220"/>
          </a:xfrm>
          <a:prstGeom prst="rect">
            <a:avLst/>
          </a:prstGeom>
        </p:spPr>
        <p:txBody>
          <a:bodyPr wrap="square">
            <a:spAutoFit/>
          </a:bodyPr>
          <a:lstStyle/>
          <a:p>
            <a:pPr lvl="0" algn="just" eaLnBrk="0" fontAlgn="base" hangingPunct="0">
              <a:spcBef>
                <a:spcPct val="0"/>
              </a:spcBef>
              <a:spcAft>
                <a:spcPct val="0"/>
              </a:spcAft>
            </a:pPr>
            <a:r>
              <a:rPr lang="en-GB" altLang="zh-CN" sz="1400" dirty="0">
                <a:latin typeface="Arial" panose="020B0604020202020204" pitchFamily="34" charset="0"/>
                <a:ea typeface="Times New Roman" panose="02020603050405020304" pitchFamily="18" charset="0"/>
                <a:cs typeface="Arial" panose="020B0604020202020204" pitchFamily="34" charset="0"/>
              </a:rPr>
              <a:t>Hydrogen can be manufactured without producing greenhouse gases through the electrolysis of water using a renewable energy source such as solar or wind energy. </a:t>
            </a:r>
            <a:endParaRPr kumimoji="0" lang="en-GB" altLang="zh-CN"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968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845</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等线</vt:lpstr>
      <vt:lpstr>FreeSans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12</cp:revision>
  <dcterms:created xsi:type="dcterms:W3CDTF">2019-06-26T09:21:34Z</dcterms:created>
  <dcterms:modified xsi:type="dcterms:W3CDTF">2019-10-18T14:29:26Z</dcterms:modified>
</cp:coreProperties>
</file>