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84" r:id="rId4"/>
    <p:sldId id="283" r:id="rId5"/>
    <p:sldId id="281" r:id="rId6"/>
    <p:sldId id="280" r:id="rId7"/>
    <p:sldId id="279" r:id="rId8"/>
    <p:sldId id="278" r:id="rId9"/>
    <p:sldId id="277" r:id="rId10"/>
    <p:sldId id="276" r:id="rId11"/>
    <p:sldId id="275" r:id="rId12"/>
    <p:sldId id="274" r:id="rId13"/>
    <p:sldId id="273" r:id="rId14"/>
    <p:sldId id="272" r:id="rId15"/>
    <p:sldId id="271" r:id="rId16"/>
    <p:sldId id="270" r:id="rId17"/>
    <p:sldId id="269" r:id="rId18"/>
    <p:sldId id="268" r:id="rId19"/>
    <p:sldId id="267" r:id="rId20"/>
    <p:sldId id="266" r:id="rId21"/>
    <p:sldId id="265" r:id="rId22"/>
    <p:sldId id="264" r:id="rId23"/>
    <p:sldId id="263" r:id="rId24"/>
    <p:sldId id="262" r:id="rId25"/>
    <p:sldId id="261" r:id="rId26"/>
    <p:sldId id="260" r:id="rId27"/>
    <p:sldId id="259" r:id="rId28"/>
    <p:sldId id="258"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92" d="100"/>
          <a:sy n="92" d="100"/>
        </p:scale>
        <p:origin x="712" y="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9.jpe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1.jpe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hyperlink" Target="https://www.google.be/url?sa=i&amp;rct=j&amp;q=&amp;esrc=s&amp;source=images&amp;cd=&amp;cad=rja&amp;uact=8&amp;ved=2ahUKEwi5pLDXmdfgAhUP3aQKHaBIDHIQjRx6BAgBEAU&amp;url=https://www.imagenesmi.com/im%C3%A1genes/metal-brazing-process-bb.html&amp;psig=AOvVaw1kTGdES6wh5wOBuObCxXd-&amp;ust=1551194935025468" TargetMode="External"/><Relationship Id="rId17" Type="http://schemas.openxmlformats.org/officeDocument/2006/relationships/image" Target="../media/image23.jpeg"/><Relationship Id="rId2" Type="http://schemas.openxmlformats.org/officeDocument/2006/relationships/image" Target="../media/image6.png"/><Relationship Id="rId16" Type="http://schemas.openxmlformats.org/officeDocument/2006/relationships/hyperlink" Target="https://www.google.be/url?sa=i&amp;rct=j&amp;q=&amp;esrc=s&amp;source=images&amp;cd=&amp;cad=rja&amp;uact=8&amp;ved=2ahUKEwip_ffNmtfgAhWSjqQKHbt-Ce4QjRx6BAgBEAU&amp;url=https://www.indiamart.com/proddetail/stainless-steel-compression-fittings-6383903548.html&amp;psig=AOvVaw0_TgxoMdoVLPOf7iR4kDFP&amp;ust=1551195207528030" TargetMode="Externa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jpeg"/><Relationship Id="rId5" Type="http://schemas.openxmlformats.org/officeDocument/2006/relationships/image" Target="../media/image7.png"/><Relationship Id="rId15" Type="http://schemas.openxmlformats.org/officeDocument/2006/relationships/image" Target="../media/image22.jpeg"/><Relationship Id="rId10" Type="http://schemas.openxmlformats.org/officeDocument/2006/relationships/hyperlink" Target="https://www.google.be/url?sa=i&amp;rct=j&amp;q=&amp;esrc=s&amp;source=images&amp;cd=&amp;cad=rja&amp;uact=8&amp;ved=2ahUKEwjE2tC6mdfgAhWOzaQKHX58AzMQjRx6BAgBEAU&amp;url=http://pipefitsolution.com/socketweldpipefittings.html&amp;psig=AOvVaw0Trcx7eL08eZJRePYJjenI&amp;ust=1551194890265339" TargetMode="External"/><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hyperlink" Target="https://www.google.be/url?sa=i&amp;rct=j&amp;q=&amp;esrc=s&amp;source=images&amp;cd=&amp;cad=rja&amp;uact=8&amp;ved=2ahUKEwjonpKdmtfgAhXRzaQKHRRBBsgQjRx6BAgBEAU&amp;url=https://www.indiamart.com/proddetail/ibr-carbon-steel-threaded-fitting-2252824862.html&amp;psig=AOvVaw13jUabDXZXMUzGVX8Zhhm3&amp;ust=1551195081505317"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4.jpg"/><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5.png"/><Relationship Id="rId4" Type="http://schemas.openxmlformats.org/officeDocument/2006/relationships/image" Target="../media/image5.jpe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s://www.google.be/url?sa=i&amp;rct=j&amp;q=&amp;esrc=s&amp;source=images&amp;cd=&amp;ved=2ahUKEwidhvDp_tjgAhUKyqQKHaRKAoYQjRx6BAgBEAU&amp;url=https%3A%2F%2Fuk.rs-online.com%2Fweb%2Fp%2Finsulation-testers%2F5353191%2F&amp;psig=AOvVaw2VD6xveQ8sVmZtMWeQnket&amp;ust=1551256467149025" TargetMode="External"/><Relationship Id="rId5" Type="http://schemas.openxmlformats.org/officeDocument/2006/relationships/image" Target="../media/image7.png"/><Relationship Id="rId10" Type="http://schemas.openxmlformats.org/officeDocument/2006/relationships/image" Target="../media/image26.jpeg"/><Relationship Id="rId4" Type="http://schemas.openxmlformats.org/officeDocument/2006/relationships/image" Target="../media/image5.jpe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9.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8.jpeg"/><Relationship Id="rId5" Type="http://schemas.openxmlformats.org/officeDocument/2006/relationships/image" Target="../media/image7.png"/><Relationship Id="rId10" Type="http://schemas.openxmlformats.org/officeDocument/2006/relationships/hyperlink" Target="https://www.google.be/url?sa=i&amp;rct=j&amp;q=&amp;esrc=s&amp;source=images&amp;cd=&amp;cad=rja&amp;uact=8&amp;ved=2ahUKEwi_6Y6j0dbgAhWS26QKHSa_DQMQjRx6BAgBEAU&amp;url=https://www.24sevenheating.com/Plumber-Emergency-Service-In-Clifton-Nj.html&amp;psig=AOvVaw3byYWhwwWlBgqP_wHZrBKz&amp;ust=1551175504884382"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0.png"/><Relationship Id="rId5" Type="http://schemas.openxmlformats.org/officeDocument/2006/relationships/image" Target="../media/image7.png"/><Relationship Id="rId10" Type="http://schemas.openxmlformats.org/officeDocument/2006/relationships/hyperlink" Target="https://www.google.be/url?sa=i&amp;rct=j&amp;q=&amp;esrc=s&amp;source=images&amp;cd=&amp;cad=rja&amp;uact=8&amp;ved=2ahUKEwiZ9tiq_9jgAhVFzqQKHch0AQYQjRx6BAgBEAU&amp;url=https%3A%2F%2Fwww.researchgate.net%2Ffigure%2FSchematic-of-a-fuel-cell-polarization-curve-compared-to-ideal-voltage-11_fig1_255220005&amp;psig=AOvVaw3RQuqK-qQ4SghGwVUr60Mw&amp;ust=1551256603157244"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2.jpeg"/><Relationship Id="rId5" Type="http://schemas.openxmlformats.org/officeDocument/2006/relationships/image" Target="../media/image7.png"/><Relationship Id="rId10" Type="http://schemas.openxmlformats.org/officeDocument/2006/relationships/image" Target="../media/image31.jpeg"/><Relationship Id="rId4" Type="http://schemas.openxmlformats.org/officeDocument/2006/relationships/image" Target="../media/image5.jpe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35.jpe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34.jpeg"/><Relationship Id="rId2" Type="http://schemas.openxmlformats.org/officeDocument/2006/relationships/image" Target="../media/image6.png"/><Relationship Id="rId16"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3.jpeg"/><Relationship Id="rId5" Type="http://schemas.openxmlformats.org/officeDocument/2006/relationships/image" Target="../media/image7.png"/><Relationship Id="rId15" Type="http://schemas.openxmlformats.org/officeDocument/2006/relationships/image" Target="../media/image36.jpeg"/><Relationship Id="rId10" Type="http://schemas.openxmlformats.org/officeDocument/2006/relationships/hyperlink" Target="http://www.google.be/url?sa=i&amp;rct=j&amp;q=&amp;esrc=s&amp;source=images&amp;cd=&amp;cad=rja&amp;uact=8&amp;ved=0ahUKEwj2tb7r98vJAhWFhQ8KHaAzD5QQjRwIBw&amp;url=http://www.ndt.net/search/docs.php3?content%3D1%26id%3D7994&amp;bvm=bv.109332125,d.ZWU&amp;psig=AFQjCNEMTcT-PMYNbdr-87VG0WsraEHi4g&amp;ust=1449652832378150" TargetMode="External"/><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hyperlink" Target="https://www.google.be/url?sa=i&amp;rct=j&amp;q=&amp;esrc=s&amp;source=images&amp;cd=&amp;cad=rja&amp;uact=8&amp;ved=2ahUKEwiGmvHI-djgAhXO0KQKHVTMCgYQjRx6BAgBEAU&amp;url=https%3A%2F%2Fsdifire.com%2Fproduct%2Fsolo-c6-carbon-monoxide-detector-tester%2F&amp;psig=AOvVaw0El_qb5OaE3MpTPGUQoMVR&amp;ust=1551255023434198"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8.jpeg"/><Relationship Id="rId4" Type="http://schemas.openxmlformats.org/officeDocument/2006/relationships/image" Target="../media/image5.jpe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s://www.youtube.com/watch?v=QurQ2uW0oOU" TargetMode="External"/><Relationship Id="rId5" Type="http://schemas.openxmlformats.org/officeDocument/2006/relationships/image" Target="../media/image7.png"/><Relationship Id="rId10" Type="http://schemas.openxmlformats.org/officeDocument/2006/relationships/image" Target="../media/image39.jpeg"/><Relationship Id="rId4" Type="http://schemas.openxmlformats.org/officeDocument/2006/relationships/image" Target="../media/image5.jpeg"/><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0.emf"/><Relationship Id="rId4" Type="http://schemas.openxmlformats.org/officeDocument/2006/relationships/image" Target="../media/image5.jpe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4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2.png"/><Relationship Id="rId5" Type="http://schemas.openxmlformats.org/officeDocument/2006/relationships/image" Target="../media/image7.png"/><Relationship Id="rId10" Type="http://schemas.openxmlformats.org/officeDocument/2006/relationships/image" Target="../media/image4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45.png"/></Relationships>
</file>

<file path=ppt/slides/_rels/slide2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6.jpeg"/><Relationship Id="rId4" Type="http://schemas.openxmlformats.org/officeDocument/2006/relationships/image" Target="../media/image5.jpeg"/><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7.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jpeg"/><Relationship Id="rId5" Type="http://schemas.openxmlformats.org/officeDocument/2006/relationships/image" Target="../media/image7.png"/><Relationship Id="rId10" Type="http://schemas.openxmlformats.org/officeDocument/2006/relationships/hyperlink" Target="https://www.google.be/url?sa=i&amp;rct=j&amp;q=&amp;esrc=s&amp;source=images&amp;cd=&amp;cad=rja&amp;uact=8&amp;ved=0ahUKEwj8y5DP6NXSAhVBXBQKHUs_A8cQjRwIBw&amp;url=http://venus.unive.it/miky/steam-reforming-.html&amp;psig=AFQjCNHXQgLFlIgvC9zX23nhdl38W0La1Q&amp;ust=1489574728063963"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emf"/><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hyperlink" Target="https://www.google.be/url?sa=i&amp;rct=j&amp;q=&amp;esrc=s&amp;source=images&amp;cd=&amp;cad=rja&amp;uact=8&amp;ved=2ahUKEwiG8-fH8tjgAhXP_aQKHV8CAwIQjRx6BAgBEAU&amp;url=https%3A%2F%2Frequestreduce.org%2Fcategories%2Fvery-important-message-clipart.html&amp;psig=AOvVaw3gl5NI1kAxJjWW84DFKYlw&amp;ust=1551253164018180"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6.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hyperlink" Target="https://www.google.be/url?sa=i&amp;rct=j&amp;q=&amp;esrc=s&amp;source=images&amp;cd=&amp;cad=rja&amp;uact=8&amp;ved=2ahUKEwjN6sjM9NjgAhVFiqQKHfkeCOAQjRx6BAgBEAU&amp;url=https%3A%2F%2Fwww.mysafetysign.com%2Fcell-phone-smoking-open-flames-prohibited-sign%2Fsku-s-9901&amp;psig=AOvVaw0O_uoSTMfIQ69YNB14IV1f&amp;ust=1551253725342121"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5.gif"/><Relationship Id="rId5" Type="http://schemas.openxmlformats.org/officeDocument/2006/relationships/image" Target="../media/image7.png"/><Relationship Id="rId15" Type="http://schemas.openxmlformats.org/officeDocument/2006/relationships/image" Target="../media/image18.jpeg"/><Relationship Id="rId10" Type="http://schemas.openxmlformats.org/officeDocument/2006/relationships/hyperlink" Target="https://www.google.be/url?sa=i&amp;rct=j&amp;q=&amp;esrc=s&amp;source=images&amp;cd=&amp;cad=rja&amp;uact=8&amp;ved=2ahUKEwi2rfee9NjgAhXDC-wKHfUVCYgQjRx6BAgBEAU&amp;url=https%3A%2F%2Fwww.jasonsigns.com.au%2Fno-smoking-no-ignition-sources-danger-sticker-with-picto&amp;psig=AOvVaw2zGvAcmTsNK6rdRgQ0Bj2r&amp;ust=1551253558823813" TargetMode="External"/><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smtClean="0"/>
              <a:t>Risk Management</a:t>
            </a:r>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4516315"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r>
              <a:rPr lang="en-US" sz="2400" dirty="0" smtClean="0"/>
              <a:t>Extra Information For Teachers</a:t>
            </a:r>
            <a:endParaRPr lang="en-US" sz="24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TextBox 1"/>
          <p:cNvSpPr txBox="1"/>
          <p:nvPr/>
        </p:nvSpPr>
        <p:spPr>
          <a:xfrm>
            <a:off x="10353729" y="6517889"/>
            <a:ext cx="162057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smtClean="0"/>
              <a:t>Last updated 18</a:t>
            </a:r>
            <a:r>
              <a:rPr lang="en-GB" sz="800" baseline="30000" dirty="0" smtClean="0"/>
              <a:t>th</a:t>
            </a:r>
            <a:r>
              <a:rPr lang="en-GB" sz="800" dirty="0" smtClean="0"/>
              <a:t> October 2019</a:t>
            </a:r>
            <a:endParaRPr lang="en-GB" sz="800" dirty="0"/>
          </a:p>
        </p:txBody>
      </p:sp>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71128" y="450384"/>
            <a:ext cx="5873080" cy="615553"/>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Major safety rules when using hydrogen</a:t>
            </a:r>
          </a:p>
          <a:p>
            <a:r>
              <a:rPr lang="en-GB" sz="1600" dirty="0" smtClean="0">
                <a:solidFill>
                  <a:srgbClr val="038AD6"/>
                </a:solidFill>
                <a:latin typeface="Berlin Sans FB Demi" panose="020E0802020502020306" pitchFamily="34" charset="0"/>
                <a:ea typeface="+mj-ea"/>
                <a:cs typeface="+mj-cs"/>
              </a:rPr>
              <a:t>Choose the right material for components</a:t>
            </a:r>
          </a:p>
        </p:txBody>
      </p:sp>
      <p:sp>
        <p:nvSpPr>
          <p:cNvPr id="16" name="ZoneTexte 1"/>
          <p:cNvSpPr txBox="1"/>
          <p:nvPr/>
        </p:nvSpPr>
        <p:spPr>
          <a:xfrm>
            <a:off x="683568" y="4005064"/>
            <a:ext cx="7776864" cy="369332"/>
          </a:xfrm>
          <a:prstGeom prst="rect">
            <a:avLst/>
          </a:prstGeom>
          <a:noFill/>
        </p:spPr>
        <p:txBody>
          <a:bodyPr wrap="square" rtlCol="0">
            <a:spAutoFit/>
          </a:bodyPr>
          <a:lstStyle/>
          <a:p>
            <a:pPr marL="285750" indent="-285750" algn="just">
              <a:buFont typeface="Arial" panose="020B0604020202020204" pitchFamily="34" charset="0"/>
              <a:buChar char="•"/>
            </a:pPr>
            <a:endParaRPr lang="en-GB" dirty="0"/>
          </a:p>
        </p:txBody>
      </p:sp>
      <p:sp>
        <p:nvSpPr>
          <p:cNvPr id="17" name="ZoneTexte 5"/>
          <p:cNvSpPr txBox="1"/>
          <p:nvPr/>
        </p:nvSpPr>
        <p:spPr>
          <a:xfrm>
            <a:off x="722768" y="1268760"/>
            <a:ext cx="4546112" cy="369332"/>
          </a:xfrm>
          <a:prstGeom prst="rect">
            <a:avLst/>
          </a:prstGeom>
          <a:noFill/>
        </p:spPr>
        <p:txBody>
          <a:bodyPr wrap="square" rtlCol="0">
            <a:spAutoFit/>
          </a:bodyPr>
          <a:lstStyle/>
          <a:p>
            <a:endParaRPr lang="en-GB" u="sng" dirty="0"/>
          </a:p>
        </p:txBody>
      </p:sp>
      <p:sp>
        <p:nvSpPr>
          <p:cNvPr id="18" name="ZoneTexte 7"/>
          <p:cNvSpPr txBox="1"/>
          <p:nvPr/>
        </p:nvSpPr>
        <p:spPr>
          <a:xfrm>
            <a:off x="669322" y="1055248"/>
            <a:ext cx="7673656" cy="4247317"/>
          </a:xfrm>
          <a:prstGeom prst="rect">
            <a:avLst/>
          </a:prstGeom>
          <a:noFill/>
        </p:spPr>
        <p:txBody>
          <a:bodyPr wrap="square" rtlCol="0">
            <a:spAutoFit/>
          </a:bodyPr>
          <a:lstStyle/>
          <a:p>
            <a:r>
              <a:rPr lang="en-GB" u="sng" dirty="0"/>
              <a:t>Materials in contact with hydrogen :</a:t>
            </a:r>
          </a:p>
          <a:p>
            <a:pPr marL="285750" indent="-285750">
              <a:buFont typeface="Arial" panose="020B0604020202020204" pitchFamily="34" charset="0"/>
              <a:buChar char="•"/>
            </a:pPr>
            <a:r>
              <a:rPr lang="en-GB" dirty="0" smtClean="0"/>
              <a:t>Suitable </a:t>
            </a:r>
            <a:r>
              <a:rPr lang="en-GB" dirty="0"/>
              <a:t>storage and piping materials for hydrogen include austenitic stainless steels, aluminium alloys, copper and </a:t>
            </a:r>
            <a:r>
              <a:rPr lang="en-GB" dirty="0" smtClean="0"/>
              <a:t>copper alloys.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Metals </a:t>
            </a:r>
            <a:r>
              <a:rPr lang="en-GB" dirty="0"/>
              <a:t>which undergo severe hydrogen embrittlement are nickel, nickel alloys and cast irons</a:t>
            </a:r>
            <a:r>
              <a:rPr lang="en-GB" dirty="0" smtClean="0"/>
              <a:t>.</a:t>
            </a:r>
          </a:p>
          <a:p>
            <a:endParaRPr lang="en-GB" dirty="0" smtClean="0"/>
          </a:p>
          <a:p>
            <a:r>
              <a:rPr lang="en-GB" u="sng" dirty="0"/>
              <a:t>Specific with liquid hydrogen at -</a:t>
            </a:r>
            <a:r>
              <a:rPr lang="en-GB" u="sng" dirty="0" smtClean="0"/>
              <a:t>253°C</a:t>
            </a:r>
          </a:p>
          <a:p>
            <a:pPr marL="285750" indent="-285750">
              <a:buFont typeface="Arial" panose="020B0604020202020204" pitchFamily="34" charset="0"/>
              <a:buChar char="•"/>
            </a:pPr>
            <a:endParaRPr lang="en-GB" u="sng" dirty="0"/>
          </a:p>
          <a:p>
            <a:pPr marL="285750" indent="-285750" algn="just">
              <a:buFont typeface="Arial" panose="020B0604020202020204" pitchFamily="34" charset="0"/>
              <a:buChar char="•"/>
            </a:pPr>
            <a:r>
              <a:rPr lang="en-GB" dirty="0"/>
              <a:t>Certain materials can change from being ductile to brittle as temperature decreases.</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Large temperature difference between ambient and cryogenic conditions can cause thermal contraction in a majority of materials.</a:t>
            </a:r>
          </a:p>
          <a:p>
            <a:pPr marL="285750" indent="-285750">
              <a:buFont typeface="Arial" panose="020B0604020202020204" pitchFamily="34" charset="0"/>
              <a:buChar char="•"/>
            </a:pPr>
            <a:endParaRPr lang="fr-BE" dirty="0"/>
          </a:p>
        </p:txBody>
      </p:sp>
    </p:spTree>
    <p:extLst>
      <p:ext uri="{BB962C8B-B14F-4D97-AF65-F5344CB8AC3E}">
        <p14:creationId xmlns:p14="http://schemas.microsoft.com/office/powerpoint/2010/main" val="122717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71128" y="450384"/>
            <a:ext cx="5873080" cy="615553"/>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Major safety rules when using hydrogen</a:t>
            </a:r>
          </a:p>
          <a:p>
            <a:r>
              <a:rPr lang="en-GB" sz="1600" dirty="0" smtClean="0">
                <a:solidFill>
                  <a:srgbClr val="038AD6"/>
                </a:solidFill>
                <a:latin typeface="Berlin Sans FB Demi" panose="020E0802020502020306" pitchFamily="34" charset="0"/>
                <a:ea typeface="+mj-ea"/>
                <a:cs typeface="+mj-cs"/>
              </a:rPr>
              <a:t>Piping design &amp; labelling</a:t>
            </a:r>
          </a:p>
        </p:txBody>
      </p:sp>
      <p:sp>
        <p:nvSpPr>
          <p:cNvPr id="16" name="ZoneTexte 1"/>
          <p:cNvSpPr txBox="1"/>
          <p:nvPr/>
        </p:nvSpPr>
        <p:spPr>
          <a:xfrm>
            <a:off x="683568" y="1268760"/>
            <a:ext cx="7992888" cy="3668697"/>
          </a:xfrm>
          <a:prstGeom prst="rect">
            <a:avLst/>
          </a:prstGeom>
          <a:noFill/>
        </p:spPr>
        <p:txBody>
          <a:bodyPr wrap="square" rtlCol="0">
            <a:spAutoFit/>
          </a:bodyPr>
          <a:lstStyle/>
          <a:p>
            <a:pPr algn="just"/>
            <a:r>
              <a:rPr lang="en-GB" sz="1600" dirty="0"/>
              <a:t>Hydrogen piping systems should be designed and installed with care in order to reduce the risk of leaks and enable their easy detection. Therefore, piping systems must be designed in accordance with the applicable codes and standards in order to</a:t>
            </a:r>
            <a:r>
              <a:rPr lang="en-GB" sz="1600" dirty="0" smtClean="0"/>
              <a:t>:</a:t>
            </a:r>
          </a:p>
          <a:p>
            <a:endParaRPr lang="fr-BE" dirty="0"/>
          </a:p>
          <a:p>
            <a:pPr marL="285750" lvl="0" indent="-285750">
              <a:lnSpc>
                <a:spcPct val="130000"/>
              </a:lnSpc>
              <a:buFont typeface="Arial" panose="020B0604020202020204" pitchFamily="34" charset="0"/>
              <a:buChar char="•"/>
            </a:pPr>
            <a:r>
              <a:rPr lang="en-GB" sz="1600" dirty="0"/>
              <a:t>Reduce leaks via the use of welded joints wherever possible.</a:t>
            </a:r>
            <a:endParaRPr lang="fr-BE" sz="1600" dirty="0"/>
          </a:p>
          <a:p>
            <a:pPr marL="285750" lvl="0" indent="-285750">
              <a:lnSpc>
                <a:spcPct val="130000"/>
              </a:lnSpc>
              <a:buFont typeface="Arial" panose="020B0604020202020204" pitchFamily="34" charset="0"/>
              <a:buChar char="•"/>
            </a:pPr>
            <a:r>
              <a:rPr lang="en-GB" sz="1600" dirty="0"/>
              <a:t>Ensure joints and fittings are easily accessible for leak checks.</a:t>
            </a:r>
            <a:endParaRPr lang="fr-BE" sz="1600" dirty="0"/>
          </a:p>
          <a:p>
            <a:pPr marL="285750" lvl="0" indent="-285750">
              <a:lnSpc>
                <a:spcPct val="130000"/>
              </a:lnSpc>
              <a:buFont typeface="Arial" panose="020B0604020202020204" pitchFamily="34" charset="0"/>
              <a:buChar char="•"/>
            </a:pPr>
            <a:r>
              <a:rPr lang="en-GB" sz="1600" dirty="0"/>
              <a:t>Prevent or minimise the risk of personal injury.</a:t>
            </a:r>
            <a:endParaRPr lang="fr-BE" sz="1600" dirty="0"/>
          </a:p>
          <a:p>
            <a:pPr marL="285750" lvl="0" indent="-285750">
              <a:lnSpc>
                <a:spcPct val="130000"/>
              </a:lnSpc>
              <a:buFont typeface="Arial" panose="020B0604020202020204" pitchFamily="34" charset="0"/>
              <a:buChar char="•"/>
            </a:pPr>
            <a:r>
              <a:rPr lang="en-GB" sz="1600" dirty="0"/>
              <a:t>Reduce structural and thermal stresses in piping components and connected equipment.</a:t>
            </a:r>
            <a:endParaRPr lang="fr-BE" sz="1600" dirty="0"/>
          </a:p>
          <a:p>
            <a:pPr marL="285750" lvl="0" indent="-285750">
              <a:lnSpc>
                <a:spcPct val="130000"/>
              </a:lnSpc>
              <a:buFont typeface="Arial" panose="020B0604020202020204" pitchFamily="34" charset="0"/>
              <a:buChar char="•"/>
            </a:pPr>
            <a:r>
              <a:rPr lang="en-GB" sz="1600" dirty="0"/>
              <a:t>Ensure gas-tight joints.</a:t>
            </a:r>
            <a:endParaRPr lang="fr-BE" sz="1600" dirty="0"/>
          </a:p>
          <a:p>
            <a:pPr marL="285750" lvl="0" indent="-285750">
              <a:lnSpc>
                <a:spcPct val="130000"/>
              </a:lnSpc>
              <a:buFont typeface="Arial" panose="020B0604020202020204" pitchFamily="34" charset="0"/>
              <a:buChar char="•"/>
            </a:pPr>
            <a:r>
              <a:rPr lang="en-GB" sz="1600" dirty="0"/>
              <a:t>Determine appropriate sizes and settings of pressure relief devices.</a:t>
            </a:r>
            <a:endParaRPr lang="fr-BE" sz="1600" dirty="0"/>
          </a:p>
          <a:p>
            <a:pPr marL="285750" lvl="0" indent="-285750">
              <a:lnSpc>
                <a:spcPct val="130000"/>
              </a:lnSpc>
              <a:buFont typeface="Arial" panose="020B0604020202020204" pitchFamily="34" charset="0"/>
              <a:buChar char="•"/>
            </a:pPr>
            <a:r>
              <a:rPr lang="en-GB" sz="1600" dirty="0"/>
              <a:t>Appropriately label shutoff valves at safe locations.</a:t>
            </a:r>
            <a:endParaRPr lang="fr-BE" sz="1600" dirty="0"/>
          </a:p>
          <a:p>
            <a:pPr marL="285750" indent="-285750">
              <a:lnSpc>
                <a:spcPct val="130000"/>
              </a:lnSpc>
              <a:buFont typeface="Arial" panose="020B0604020202020204" pitchFamily="34" charset="0"/>
              <a:buChar char="•"/>
            </a:pPr>
            <a:r>
              <a:rPr lang="en-GB" sz="1600" dirty="0"/>
              <a:t>Always ensure that piping is labelled indicating content, flow </a:t>
            </a:r>
            <a:r>
              <a:rPr lang="en-GB" sz="1600" dirty="0" smtClean="0"/>
              <a:t>direction and </a:t>
            </a:r>
            <a:r>
              <a:rPr lang="en-GB" sz="1600" dirty="0"/>
              <a:t>test pressures</a:t>
            </a:r>
            <a:r>
              <a:rPr lang="en-GB" sz="1600" dirty="0" smtClean="0"/>
              <a:t>.</a:t>
            </a:r>
            <a:endParaRPr lang="fr-BE" sz="1600" dirty="0"/>
          </a:p>
        </p:txBody>
      </p:sp>
    </p:spTree>
    <p:extLst>
      <p:ext uri="{BB962C8B-B14F-4D97-AF65-F5344CB8AC3E}">
        <p14:creationId xmlns:p14="http://schemas.microsoft.com/office/powerpoint/2010/main" val="1881402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71128" y="450384"/>
            <a:ext cx="5873080" cy="615553"/>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Major safety rules when using hydrogen</a:t>
            </a:r>
          </a:p>
          <a:p>
            <a:r>
              <a:rPr lang="en-GB" sz="1600" dirty="0" smtClean="0">
                <a:solidFill>
                  <a:srgbClr val="038AD6"/>
                </a:solidFill>
                <a:latin typeface="Berlin Sans FB Demi" panose="020E0802020502020306" pitchFamily="34" charset="0"/>
                <a:ea typeface="+mj-ea"/>
                <a:cs typeface="+mj-cs"/>
              </a:rPr>
              <a:t>Piping design &amp; labelling</a:t>
            </a:r>
          </a:p>
        </p:txBody>
      </p:sp>
      <p:pic>
        <p:nvPicPr>
          <p:cNvPr id="16" name="Imag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17440" y="1268760"/>
            <a:ext cx="4509120" cy="4509120"/>
          </a:xfrm>
          <a:prstGeom prst="rect">
            <a:avLst/>
          </a:prstGeom>
        </p:spPr>
      </p:pic>
    </p:spTree>
    <p:extLst>
      <p:ext uri="{BB962C8B-B14F-4D97-AF65-F5344CB8AC3E}">
        <p14:creationId xmlns:p14="http://schemas.microsoft.com/office/powerpoint/2010/main" val="2097323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71128" y="450384"/>
            <a:ext cx="5873080" cy="615553"/>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Major safety rules when using hydrogen</a:t>
            </a:r>
          </a:p>
          <a:p>
            <a:r>
              <a:rPr lang="en-GB" sz="1600" dirty="0" smtClean="0">
                <a:solidFill>
                  <a:srgbClr val="038AD6"/>
                </a:solidFill>
                <a:latin typeface="Berlin Sans FB Demi" panose="020E0802020502020306" pitchFamily="34" charset="0"/>
                <a:ea typeface="+mj-ea"/>
                <a:cs typeface="+mj-cs"/>
              </a:rPr>
              <a:t>Take care when welding &amp; fitting</a:t>
            </a:r>
          </a:p>
        </p:txBody>
      </p:sp>
      <p:sp>
        <p:nvSpPr>
          <p:cNvPr id="16" name="ZoneTexte 1"/>
          <p:cNvSpPr txBox="1"/>
          <p:nvPr/>
        </p:nvSpPr>
        <p:spPr>
          <a:xfrm>
            <a:off x="1221413" y="2327289"/>
            <a:ext cx="7017239" cy="2973122"/>
          </a:xfrm>
          <a:prstGeom prst="rect">
            <a:avLst/>
          </a:prstGeom>
          <a:noFill/>
        </p:spPr>
        <p:txBody>
          <a:bodyPr wrap="square" rtlCol="0">
            <a:spAutoFit/>
          </a:bodyPr>
          <a:lstStyle/>
          <a:p>
            <a:pPr>
              <a:lnSpc>
                <a:spcPct val="130000"/>
              </a:lnSpc>
            </a:pPr>
            <a:r>
              <a:rPr lang="en-GB" sz="1600" dirty="0" smtClean="0"/>
              <a:t>List ranking the best types of fittings in a hydrogen system:</a:t>
            </a:r>
          </a:p>
          <a:p>
            <a:pPr>
              <a:lnSpc>
                <a:spcPct val="130000"/>
              </a:lnSpc>
            </a:pPr>
            <a:endParaRPr lang="en-GB" sz="1600" dirty="0" smtClean="0"/>
          </a:p>
          <a:p>
            <a:pPr marL="285750" lvl="0" indent="-285750">
              <a:lnSpc>
                <a:spcPct val="130000"/>
              </a:lnSpc>
              <a:buFont typeface="Arial" panose="020B0604020202020204" pitchFamily="34" charset="0"/>
              <a:buChar char="•"/>
            </a:pPr>
            <a:r>
              <a:rPr lang="en-GB" sz="1600" dirty="0" smtClean="0"/>
              <a:t>Butt welding fittings which meet the requirements of ASME B16.9</a:t>
            </a:r>
          </a:p>
          <a:p>
            <a:pPr marL="285750" lvl="0" indent="-285750">
              <a:lnSpc>
                <a:spcPct val="130000"/>
              </a:lnSpc>
              <a:buFont typeface="Arial" panose="020B0604020202020204" pitchFamily="34" charset="0"/>
              <a:buChar char="•"/>
            </a:pPr>
            <a:r>
              <a:rPr lang="en-GB" sz="1600" dirty="0" smtClean="0"/>
              <a:t>Socket welding which meet the requirements of ASME B16.11</a:t>
            </a:r>
          </a:p>
          <a:p>
            <a:pPr marL="285750" lvl="0" indent="-285750">
              <a:lnSpc>
                <a:spcPct val="130000"/>
              </a:lnSpc>
              <a:buFont typeface="Arial" panose="020B0604020202020204" pitchFamily="34" charset="0"/>
              <a:buChar char="•"/>
            </a:pPr>
            <a:r>
              <a:rPr lang="en-GB" sz="1600" dirty="0" smtClean="0"/>
              <a:t>Brazing fittings which meet the requirements of ASME B16.18, B16.22 or B16.50 (these fittings should not be used where exposure to fire is expected)</a:t>
            </a:r>
          </a:p>
          <a:p>
            <a:pPr marL="285750" lvl="0" indent="-285750">
              <a:lnSpc>
                <a:spcPct val="130000"/>
              </a:lnSpc>
              <a:buFont typeface="Arial" panose="020B0604020202020204" pitchFamily="34" charset="0"/>
              <a:buChar char="•"/>
            </a:pPr>
            <a:r>
              <a:rPr lang="en-GB" sz="1600" dirty="0" smtClean="0"/>
              <a:t>Compression fittings (if no cyclic stresses)</a:t>
            </a:r>
          </a:p>
          <a:p>
            <a:pPr marL="285750" lvl="0" indent="-285750">
              <a:lnSpc>
                <a:spcPct val="130000"/>
              </a:lnSpc>
              <a:buFont typeface="Arial" panose="020B0604020202020204" pitchFamily="34" charset="0"/>
              <a:buChar char="•"/>
            </a:pPr>
            <a:r>
              <a:rPr lang="en-GB" sz="1600" dirty="0" smtClean="0"/>
              <a:t>Threaded fittings which meet the requirements of ASME B16.11 (this type of threaded joint is more prone to leaks)</a:t>
            </a:r>
            <a:endParaRPr lang="en-GB" sz="1600" dirty="0"/>
          </a:p>
        </p:txBody>
      </p:sp>
      <p:sp>
        <p:nvSpPr>
          <p:cNvPr id="17" name="ZoneTexte 2"/>
          <p:cNvSpPr txBox="1"/>
          <p:nvPr/>
        </p:nvSpPr>
        <p:spPr>
          <a:xfrm>
            <a:off x="539552" y="1229851"/>
            <a:ext cx="8280920" cy="830997"/>
          </a:xfrm>
          <a:prstGeom prst="rect">
            <a:avLst/>
          </a:prstGeom>
          <a:noFill/>
        </p:spPr>
        <p:txBody>
          <a:bodyPr wrap="square" rtlCol="0">
            <a:spAutoFit/>
          </a:bodyPr>
          <a:lstStyle/>
          <a:p>
            <a:r>
              <a:rPr lang="en-GB" sz="1600" dirty="0" smtClean="0"/>
              <a:t>Soft solder is not permitted for use on fittings and joints. This is due to the low melting point of solder and its propensity for brittle fracture under cryogenic conditions.</a:t>
            </a:r>
          </a:p>
          <a:p>
            <a:r>
              <a:rPr lang="en-GB" sz="1600" dirty="0" smtClean="0"/>
              <a:t>Brazed joints are permitted providing there is no chance of exposure to an external fire. </a:t>
            </a:r>
            <a:endParaRPr lang="en-GB" dirty="0"/>
          </a:p>
        </p:txBody>
      </p:sp>
    </p:spTree>
    <p:extLst>
      <p:ext uri="{BB962C8B-B14F-4D97-AF65-F5344CB8AC3E}">
        <p14:creationId xmlns:p14="http://schemas.microsoft.com/office/powerpoint/2010/main" val="1744705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71128" y="450384"/>
            <a:ext cx="5873080" cy="615553"/>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Major safety rules when using hydrogen</a:t>
            </a:r>
          </a:p>
          <a:p>
            <a:r>
              <a:rPr lang="en-GB" sz="1600" dirty="0" smtClean="0">
                <a:solidFill>
                  <a:srgbClr val="038AD6"/>
                </a:solidFill>
                <a:latin typeface="Berlin Sans FB Demi" panose="020E0802020502020306" pitchFamily="34" charset="0"/>
                <a:ea typeface="+mj-ea"/>
                <a:cs typeface="+mj-cs"/>
              </a:rPr>
              <a:t>Take care of welding &amp; fitting</a:t>
            </a:r>
          </a:p>
        </p:txBody>
      </p:sp>
      <p:pic>
        <p:nvPicPr>
          <p:cNvPr id="16" name="Picture 4" descr="Résultat de recherche d'images pour &quot;Socket welding&quot;">
            <a:hlinkClick r:id="rId10"/>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1405623" y="1620800"/>
            <a:ext cx="2736304" cy="13441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mage associée">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76056" y="1623456"/>
            <a:ext cx="2736304" cy="1277504"/>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5"/>
          <p:cNvSpPr txBox="1"/>
          <p:nvPr/>
        </p:nvSpPr>
        <p:spPr>
          <a:xfrm>
            <a:off x="5832140" y="2924944"/>
            <a:ext cx="1224136" cy="307777"/>
          </a:xfrm>
          <a:prstGeom prst="rect">
            <a:avLst/>
          </a:prstGeom>
          <a:noFill/>
        </p:spPr>
        <p:txBody>
          <a:bodyPr wrap="square" rtlCol="0">
            <a:spAutoFit/>
          </a:bodyPr>
          <a:lstStyle/>
          <a:p>
            <a:r>
              <a:rPr lang="en-GB" sz="1400" dirty="0" smtClean="0"/>
              <a:t>Brazing fitting</a:t>
            </a:r>
            <a:endParaRPr lang="en-GB" sz="1400" dirty="0"/>
          </a:p>
        </p:txBody>
      </p:sp>
      <p:pic>
        <p:nvPicPr>
          <p:cNvPr id="19" name="Picture 8" descr="Image associée">
            <a:hlinkClick r:id="rId14"/>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9383" b="10845"/>
          <a:stretch/>
        </p:blipFill>
        <p:spPr bwMode="auto">
          <a:xfrm>
            <a:off x="1574631" y="3621074"/>
            <a:ext cx="2208763" cy="176198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786731" y="5463312"/>
            <a:ext cx="1872208" cy="276999"/>
          </a:xfrm>
          <a:prstGeom prst="rect">
            <a:avLst/>
          </a:prstGeom>
        </p:spPr>
        <p:txBody>
          <a:bodyPr wrap="square">
            <a:spAutoFit/>
          </a:bodyPr>
          <a:lstStyle/>
          <a:p>
            <a:r>
              <a:rPr lang="en-GB" sz="1200" dirty="0"/>
              <a:t>Threaded fittings </a:t>
            </a:r>
            <a:endParaRPr lang="fr-BE" sz="1200" dirty="0"/>
          </a:p>
        </p:txBody>
      </p:sp>
      <p:pic>
        <p:nvPicPr>
          <p:cNvPr id="21" name="Picture 10" descr="Résultat de recherche d'images pour &quot;compression fittings&quot;">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92080" y="3621074"/>
            <a:ext cx="2349310" cy="176198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756981" y="5463312"/>
            <a:ext cx="1584176" cy="276999"/>
          </a:xfrm>
          <a:prstGeom prst="rect">
            <a:avLst/>
          </a:prstGeom>
        </p:spPr>
        <p:txBody>
          <a:bodyPr wrap="square">
            <a:spAutoFit/>
          </a:bodyPr>
          <a:lstStyle/>
          <a:p>
            <a:r>
              <a:rPr lang="en-GB" sz="1200" dirty="0" smtClean="0"/>
              <a:t>Compression </a:t>
            </a:r>
            <a:r>
              <a:rPr lang="en-GB" sz="1200" dirty="0"/>
              <a:t>fittings </a:t>
            </a:r>
            <a:endParaRPr lang="fr-BE" sz="1200" dirty="0"/>
          </a:p>
        </p:txBody>
      </p:sp>
    </p:spTree>
    <p:extLst>
      <p:ext uri="{BB962C8B-B14F-4D97-AF65-F5344CB8AC3E}">
        <p14:creationId xmlns:p14="http://schemas.microsoft.com/office/powerpoint/2010/main" val="2726039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71128" y="450384"/>
            <a:ext cx="5873080" cy="369332"/>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Specific rules when using liquid hydrogen</a:t>
            </a:r>
          </a:p>
        </p:txBody>
      </p:sp>
      <p:sp>
        <p:nvSpPr>
          <p:cNvPr id="16" name="ZoneTexte 1"/>
          <p:cNvSpPr txBox="1"/>
          <p:nvPr/>
        </p:nvSpPr>
        <p:spPr>
          <a:xfrm>
            <a:off x="571128" y="980728"/>
            <a:ext cx="8259004" cy="646331"/>
          </a:xfrm>
          <a:prstGeom prst="rect">
            <a:avLst/>
          </a:prstGeom>
          <a:noFill/>
        </p:spPr>
        <p:txBody>
          <a:bodyPr wrap="square" rtlCol="0">
            <a:spAutoFit/>
          </a:bodyPr>
          <a:lstStyle/>
          <a:p>
            <a:r>
              <a:rPr lang="en-GB" dirty="0"/>
              <a:t>Hydrogen in liquid form has to be stored under cryogenic conditions and so it is essential to know the associated hazards.</a:t>
            </a:r>
            <a:endParaRPr lang="fr-BE" dirty="0"/>
          </a:p>
        </p:txBody>
      </p:sp>
      <p:sp>
        <p:nvSpPr>
          <p:cNvPr id="17" name="ZoneTexte 2"/>
          <p:cNvSpPr txBox="1"/>
          <p:nvPr/>
        </p:nvSpPr>
        <p:spPr>
          <a:xfrm>
            <a:off x="611560" y="1772816"/>
            <a:ext cx="8064896" cy="3907480"/>
          </a:xfrm>
          <a:prstGeom prst="rect">
            <a:avLst/>
          </a:prstGeom>
          <a:noFill/>
        </p:spPr>
        <p:txBody>
          <a:bodyPr wrap="square" rtlCol="0">
            <a:spAutoFit/>
          </a:bodyPr>
          <a:lstStyle/>
          <a:p>
            <a:pPr marL="342900" lvl="0" indent="-342900">
              <a:lnSpc>
                <a:spcPct val="130000"/>
              </a:lnSpc>
              <a:buFont typeface="+mj-lt"/>
              <a:buAutoNum type="arabicPeriod"/>
            </a:pPr>
            <a:r>
              <a:rPr lang="en-GB" sz="1600" dirty="0"/>
              <a:t>Liquid hydrogen can cause hypothermia and serious frostbite due to its extremely low boiling point in which case medical attention should be sought immediately.</a:t>
            </a:r>
            <a:endParaRPr lang="fr-BE" sz="1600" dirty="0"/>
          </a:p>
          <a:p>
            <a:pPr marL="342900" lvl="0" indent="-342900">
              <a:lnSpc>
                <a:spcPct val="130000"/>
              </a:lnSpc>
              <a:buFont typeface="+mj-lt"/>
              <a:buAutoNum type="arabicPeriod"/>
            </a:pPr>
            <a:r>
              <a:rPr lang="en-GB" sz="1600" dirty="0"/>
              <a:t>Formation of ice on vents and valves can lead to equipment failure. Moisture in the air freezes upon coming into contact with the cold surfaces of the liquid hydrogen storage tanks and pipes.</a:t>
            </a:r>
            <a:endParaRPr lang="fr-BE" sz="1600" dirty="0"/>
          </a:p>
          <a:p>
            <a:pPr marL="342900" lvl="0" indent="-342900">
              <a:lnSpc>
                <a:spcPct val="130000"/>
              </a:lnSpc>
              <a:buFont typeface="+mj-lt"/>
              <a:buAutoNum type="arabicPeriod"/>
            </a:pPr>
            <a:r>
              <a:rPr lang="en-GB" sz="1600" dirty="0"/>
              <a:t>Explosive conditions can be created due to condensed air forming on liquid hydrogen storage systems. This happens because nitrogen in the air will boil-off leaving behind an oxygen-rich environment surrounding the storage tank. Adequate system insulation and regular inspection can help to prevent the freezing and condensation of air.</a:t>
            </a:r>
            <a:endParaRPr lang="fr-BE" sz="1600" dirty="0"/>
          </a:p>
          <a:p>
            <a:pPr marL="342900" lvl="0" indent="-342900">
              <a:lnSpc>
                <a:spcPct val="130000"/>
              </a:lnSpc>
              <a:buFont typeface="+mj-lt"/>
              <a:buAutoNum type="arabicPeriod"/>
            </a:pPr>
            <a:r>
              <a:rPr lang="en-GB" sz="1600" dirty="0"/>
              <a:t>Leaking of air into a liquid hydrogen store can form ice which can block pipes causing system malfunction. This can be prevented by ensuring an air tight system.</a:t>
            </a:r>
            <a:endParaRPr lang="fr-BE" sz="1600" dirty="0"/>
          </a:p>
          <a:p>
            <a:pPr marL="342900" lvl="0" indent="-342900">
              <a:lnSpc>
                <a:spcPct val="130000"/>
              </a:lnSpc>
              <a:buFont typeface="+mj-lt"/>
              <a:buAutoNum type="arabicPeriod"/>
            </a:pPr>
            <a:r>
              <a:rPr lang="en-GB" sz="1600" dirty="0"/>
              <a:t>Boil-off of liquid hydrogen can build up in pressure over time if not vented properly</a:t>
            </a:r>
            <a:r>
              <a:rPr lang="en-GB" sz="1600" dirty="0" smtClean="0"/>
              <a:t>.</a:t>
            </a:r>
            <a:endParaRPr lang="fr-BE" sz="1600" dirty="0"/>
          </a:p>
        </p:txBody>
      </p:sp>
    </p:spTree>
    <p:extLst>
      <p:ext uri="{BB962C8B-B14F-4D97-AF65-F5344CB8AC3E}">
        <p14:creationId xmlns:p14="http://schemas.microsoft.com/office/powerpoint/2010/main" val="3296801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71128" y="186615"/>
            <a:ext cx="5873080" cy="369332"/>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Specific rules when using liquid hydrogen</a:t>
            </a:r>
          </a:p>
        </p:txBody>
      </p:sp>
      <p:sp>
        <p:nvSpPr>
          <p:cNvPr id="16" name="ZoneTexte 1"/>
          <p:cNvSpPr txBox="1"/>
          <p:nvPr/>
        </p:nvSpPr>
        <p:spPr>
          <a:xfrm>
            <a:off x="571128" y="716959"/>
            <a:ext cx="8259004" cy="646331"/>
          </a:xfrm>
          <a:prstGeom prst="rect">
            <a:avLst/>
          </a:prstGeom>
          <a:noFill/>
        </p:spPr>
        <p:txBody>
          <a:bodyPr wrap="square" rtlCol="0">
            <a:spAutoFit/>
          </a:bodyPr>
          <a:lstStyle/>
          <a:p>
            <a:r>
              <a:rPr lang="en-GB" dirty="0"/>
              <a:t>Hydrogen in liquid form has to be stored under cryogenic conditions and so it is essential to know the associated hazards.</a:t>
            </a:r>
            <a:endParaRPr lang="fr-BE" dirty="0"/>
          </a:p>
        </p:txBody>
      </p:sp>
      <p:sp>
        <p:nvSpPr>
          <p:cNvPr id="17" name="Rectangle 16"/>
          <p:cNvSpPr/>
          <p:nvPr/>
        </p:nvSpPr>
        <p:spPr>
          <a:xfrm>
            <a:off x="100262" y="5424911"/>
            <a:ext cx="7110536" cy="461665"/>
          </a:xfrm>
          <a:prstGeom prst="rect">
            <a:avLst/>
          </a:prstGeom>
        </p:spPr>
        <p:txBody>
          <a:bodyPr wrap="square">
            <a:spAutoFit/>
          </a:bodyPr>
          <a:lstStyle/>
          <a:p>
            <a:r>
              <a:rPr lang="en-US" sz="1200" dirty="0"/>
              <a:t>By </a:t>
            </a:r>
            <a:r>
              <a:rPr lang="en-US" sz="1200" dirty="0" err="1"/>
              <a:t>Raphael.concorde</a:t>
            </a:r>
            <a:r>
              <a:rPr lang="en-US" sz="1200" dirty="0"/>
              <a:t> - Photo taken during visit at NASA KSC chemical processing facility, CC BY-SA 4.0, https://en.wikipedia.org/w/index.php?curid=59266356</a:t>
            </a:r>
            <a:endParaRPr lang="fr-BE" sz="1200" dirty="0"/>
          </a:p>
        </p:txBody>
      </p:sp>
      <p:pic>
        <p:nvPicPr>
          <p:cNvPr id="18" name="Imag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78380" y="1557411"/>
            <a:ext cx="4587240" cy="3215640"/>
          </a:xfrm>
          <a:prstGeom prst="rect">
            <a:avLst/>
          </a:prstGeom>
        </p:spPr>
      </p:pic>
      <p:sp>
        <p:nvSpPr>
          <p:cNvPr id="19" name="ZoneTexte 7"/>
          <p:cNvSpPr txBox="1"/>
          <p:nvPr/>
        </p:nvSpPr>
        <p:spPr>
          <a:xfrm>
            <a:off x="6948265" y="4029327"/>
            <a:ext cx="1881868" cy="830997"/>
          </a:xfrm>
          <a:prstGeom prst="rect">
            <a:avLst/>
          </a:prstGeom>
          <a:noFill/>
        </p:spPr>
        <p:txBody>
          <a:bodyPr wrap="square" rtlCol="0">
            <a:spAutoFit/>
          </a:bodyPr>
          <a:lstStyle/>
          <a:p>
            <a:r>
              <a:rPr lang="en-US" sz="1200" dirty="0"/>
              <a:t>NASA engineer pouring liquid hydrogen sample into container in a sealed environment</a:t>
            </a:r>
            <a:endParaRPr lang="fr-BE" sz="1200" dirty="0"/>
          </a:p>
        </p:txBody>
      </p:sp>
    </p:spTree>
    <p:extLst>
      <p:ext uri="{BB962C8B-B14F-4D97-AF65-F5344CB8AC3E}">
        <p14:creationId xmlns:p14="http://schemas.microsoft.com/office/powerpoint/2010/main" val="3869861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7"/>
          <p:cNvSpPr txBox="1"/>
          <p:nvPr/>
        </p:nvSpPr>
        <p:spPr>
          <a:xfrm>
            <a:off x="527932" y="420624"/>
            <a:ext cx="8220532" cy="369332"/>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Pictograms and warnings for the working environment</a:t>
            </a:r>
            <a:endParaRPr lang="en-GB" dirty="0">
              <a:solidFill>
                <a:srgbClr val="038AD6"/>
              </a:solidFill>
              <a:latin typeface="Berlin Sans FB Demi" panose="020E0802020502020306" pitchFamily="34" charset="0"/>
              <a:ea typeface="+mj-ea"/>
              <a:cs typeface="+mj-cs"/>
            </a:endParaRPr>
          </a:p>
        </p:txBody>
      </p:sp>
      <p:pic>
        <p:nvPicPr>
          <p:cNvPr id="16" name="Picture" descr="F:\KnowHy\KnowHy ppt 4.2-4.7\revised\Images\19.png"/>
          <p:cNvPicPr/>
          <p:nvPr/>
        </p:nvPicPr>
        <p:blipFill>
          <a:blip r:embed="rId10">
            <a:extLst>
              <a:ext uri="{28A0092B-C50C-407E-A947-70E740481C1C}">
                <a14:useLocalDpi xmlns:a14="http://schemas.microsoft.com/office/drawing/2010/main" val="0"/>
              </a:ext>
            </a:extLst>
          </a:blip>
          <a:srcRect/>
          <a:stretch>
            <a:fillRect/>
          </a:stretch>
        </p:blipFill>
        <p:spPr bwMode="auto">
          <a:xfrm>
            <a:off x="1511660" y="1268760"/>
            <a:ext cx="6120680" cy="4104456"/>
          </a:xfrm>
          <a:prstGeom prst="rect">
            <a:avLst/>
          </a:prstGeom>
          <a:noFill/>
          <a:ln w="9525">
            <a:noFill/>
            <a:miter lim="800000"/>
            <a:headEnd/>
            <a:tailEnd/>
          </a:ln>
        </p:spPr>
      </p:pic>
      <p:sp>
        <p:nvSpPr>
          <p:cNvPr id="17" name="ZoneTexte 1"/>
          <p:cNvSpPr txBox="1"/>
          <p:nvPr/>
        </p:nvSpPr>
        <p:spPr>
          <a:xfrm>
            <a:off x="7812360" y="5952865"/>
            <a:ext cx="1353758" cy="307777"/>
          </a:xfrm>
          <a:prstGeom prst="rect">
            <a:avLst/>
          </a:prstGeom>
          <a:noFill/>
        </p:spPr>
        <p:txBody>
          <a:bodyPr wrap="square" rtlCol="0">
            <a:spAutoFit/>
          </a:bodyPr>
          <a:lstStyle/>
          <a:p>
            <a:r>
              <a:rPr lang="en-GB" sz="1400" dirty="0" smtClean="0"/>
              <a:t>Source: </a:t>
            </a:r>
            <a:r>
              <a:rPr lang="en-GB" sz="1400" dirty="0" err="1" smtClean="0"/>
              <a:t>Knowhy</a:t>
            </a:r>
            <a:endParaRPr lang="en-GB" sz="1400" dirty="0"/>
          </a:p>
        </p:txBody>
      </p:sp>
    </p:spTree>
    <p:extLst>
      <p:ext uri="{BB962C8B-B14F-4D97-AF65-F5344CB8AC3E}">
        <p14:creationId xmlns:p14="http://schemas.microsoft.com/office/powerpoint/2010/main" val="326967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477430" y="437135"/>
            <a:ext cx="7334930" cy="39957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smtClean="0">
                <a:solidFill>
                  <a:srgbClr val="038AD6"/>
                </a:solidFill>
                <a:latin typeface="Berlin Sans FB Demi" panose="020E0802020502020306" pitchFamily="34" charset="0"/>
              </a:rPr>
              <a:t>Check procedure of a fuel cell installation</a:t>
            </a:r>
            <a:endParaRPr lang="en-GB" sz="1800" dirty="0">
              <a:solidFill>
                <a:srgbClr val="038AD6"/>
              </a:solidFill>
              <a:latin typeface="Berlin Sans FB Demi" panose="020E0802020502020306" pitchFamily="34" charset="0"/>
            </a:endParaRPr>
          </a:p>
        </p:txBody>
      </p:sp>
      <p:sp>
        <p:nvSpPr>
          <p:cNvPr id="16" name="ZoneTexte 1"/>
          <p:cNvSpPr txBox="1"/>
          <p:nvPr/>
        </p:nvSpPr>
        <p:spPr>
          <a:xfrm>
            <a:off x="657094" y="1484784"/>
            <a:ext cx="5355065" cy="4413516"/>
          </a:xfrm>
          <a:prstGeom prst="rect">
            <a:avLst/>
          </a:prstGeom>
          <a:noFill/>
        </p:spPr>
        <p:txBody>
          <a:bodyPr wrap="square" rtlCol="0">
            <a:spAutoFit/>
          </a:bodyPr>
          <a:lstStyle/>
          <a:p>
            <a:pPr marL="342900" indent="-342900">
              <a:lnSpc>
                <a:spcPct val="130000"/>
              </a:lnSpc>
              <a:buFont typeface="+mj-lt"/>
              <a:buAutoNum type="arabicPeriod"/>
            </a:pPr>
            <a:r>
              <a:rPr lang="en-US" dirty="0" smtClean="0"/>
              <a:t>Regular </a:t>
            </a:r>
            <a:r>
              <a:rPr lang="en-US" dirty="0"/>
              <a:t>visual </a:t>
            </a:r>
            <a:r>
              <a:rPr lang="en-US" dirty="0" smtClean="0"/>
              <a:t>inspection of</a:t>
            </a:r>
            <a:r>
              <a:rPr lang="en-US" dirty="0"/>
              <a:t/>
            </a:r>
            <a:br>
              <a:rPr lang="en-US" dirty="0"/>
            </a:br>
            <a:r>
              <a:rPr lang="en-US" dirty="0" smtClean="0"/>
              <a:t>- Piping, wires </a:t>
            </a:r>
            <a:r>
              <a:rPr lang="en-US" dirty="0"/>
              <a:t>and </a:t>
            </a:r>
            <a:r>
              <a:rPr lang="en-US" dirty="0" smtClean="0"/>
              <a:t>connections</a:t>
            </a:r>
          </a:p>
          <a:p>
            <a:pPr marL="342900" indent="-342900">
              <a:lnSpc>
                <a:spcPct val="130000"/>
              </a:lnSpc>
              <a:buFont typeface="+mj-lt"/>
              <a:buAutoNum type="arabicPeriod"/>
            </a:pPr>
            <a:r>
              <a:rPr lang="en-US" dirty="0" smtClean="0"/>
              <a:t>Leak test</a:t>
            </a:r>
            <a:r>
              <a:rPr lang="en-US" dirty="0"/>
              <a:t/>
            </a:r>
            <a:br>
              <a:rPr lang="en-US" dirty="0"/>
            </a:br>
            <a:r>
              <a:rPr lang="en-US" dirty="0" smtClean="0"/>
              <a:t>- First </a:t>
            </a:r>
            <a:r>
              <a:rPr lang="en-US" dirty="0" err="1" smtClean="0"/>
              <a:t>pressurise</a:t>
            </a:r>
            <a:r>
              <a:rPr lang="en-US" dirty="0" smtClean="0"/>
              <a:t> the system</a:t>
            </a:r>
            <a:r>
              <a:rPr lang="en-US" dirty="0"/>
              <a:t/>
            </a:r>
            <a:br>
              <a:rPr lang="en-US" dirty="0"/>
            </a:br>
            <a:r>
              <a:rPr lang="en-US" dirty="0" smtClean="0"/>
              <a:t>- Detection of leakage sources with a special spray  </a:t>
            </a:r>
          </a:p>
          <a:p>
            <a:pPr>
              <a:lnSpc>
                <a:spcPct val="130000"/>
              </a:lnSpc>
            </a:pPr>
            <a:r>
              <a:rPr lang="en-US" dirty="0"/>
              <a:t> </a:t>
            </a:r>
            <a:r>
              <a:rPr lang="en-US" dirty="0" smtClean="0"/>
              <a:t>        and electronic detector </a:t>
            </a:r>
            <a:r>
              <a:rPr lang="en-US" dirty="0"/>
              <a:t>if pressure </a:t>
            </a:r>
            <a:r>
              <a:rPr lang="en-US" dirty="0" smtClean="0"/>
              <a:t>drops</a:t>
            </a:r>
          </a:p>
          <a:p>
            <a:pPr marL="342900" indent="-342900">
              <a:lnSpc>
                <a:spcPct val="130000"/>
              </a:lnSpc>
              <a:buFont typeface="+mj-lt"/>
              <a:buAutoNum type="arabicPeriod"/>
            </a:pPr>
            <a:r>
              <a:rPr lang="en-US" dirty="0" smtClean="0"/>
              <a:t>Verification </a:t>
            </a:r>
            <a:r>
              <a:rPr lang="en-US" dirty="0"/>
              <a:t>of electrical </a:t>
            </a:r>
            <a:r>
              <a:rPr lang="en-US" dirty="0" smtClean="0"/>
              <a:t>insulation</a:t>
            </a:r>
            <a:r>
              <a:rPr lang="en-US" dirty="0"/>
              <a:t/>
            </a:r>
            <a:br>
              <a:rPr lang="en-US" dirty="0"/>
            </a:br>
            <a:r>
              <a:rPr lang="en-US" dirty="0" smtClean="0"/>
              <a:t>- Tie </a:t>
            </a:r>
            <a:r>
              <a:rPr lang="en-US" dirty="0"/>
              <a:t>rods </a:t>
            </a:r>
            <a:r>
              <a:rPr lang="en-US" dirty="0" smtClean="0"/>
              <a:t>insulated from plates </a:t>
            </a:r>
            <a:r>
              <a:rPr lang="en-US" dirty="0"/>
              <a:t>and </a:t>
            </a:r>
            <a:r>
              <a:rPr lang="en-US" dirty="0" smtClean="0"/>
              <a:t>collectors</a:t>
            </a:r>
            <a:r>
              <a:rPr lang="en-US" dirty="0"/>
              <a:t/>
            </a:r>
            <a:br>
              <a:rPr lang="en-US" dirty="0"/>
            </a:br>
            <a:r>
              <a:rPr lang="en-US" dirty="0" smtClean="0"/>
              <a:t>- Reagent </a:t>
            </a:r>
            <a:r>
              <a:rPr lang="en-US" dirty="0"/>
              <a:t>collector </a:t>
            </a:r>
            <a:r>
              <a:rPr lang="en-US" dirty="0" smtClean="0"/>
              <a:t>insulated </a:t>
            </a:r>
            <a:r>
              <a:rPr lang="en-US" dirty="0"/>
              <a:t>from </a:t>
            </a:r>
            <a:r>
              <a:rPr lang="en-US" dirty="0" smtClean="0"/>
              <a:t>plates</a:t>
            </a:r>
          </a:p>
          <a:p>
            <a:pPr marL="342900" indent="-342900">
              <a:lnSpc>
                <a:spcPct val="130000"/>
              </a:lnSpc>
              <a:buFont typeface="+mj-lt"/>
              <a:buAutoNum type="arabicPeriod"/>
            </a:pPr>
            <a:r>
              <a:rPr lang="en-US" dirty="0" smtClean="0"/>
              <a:t>Plates </a:t>
            </a:r>
            <a:r>
              <a:rPr lang="en-US" dirty="0"/>
              <a:t>insulated from the </a:t>
            </a:r>
            <a:r>
              <a:rPr lang="en-US" dirty="0" smtClean="0"/>
              <a:t>ground</a:t>
            </a:r>
            <a:r>
              <a:rPr lang="en-US" dirty="0"/>
              <a:t/>
            </a:r>
            <a:br>
              <a:rPr lang="en-US" dirty="0"/>
            </a:br>
            <a:r>
              <a:rPr lang="en-US" dirty="0" smtClean="0"/>
              <a:t>- Checking </a:t>
            </a:r>
            <a:r>
              <a:rPr lang="en-US" dirty="0"/>
              <a:t>the axial </a:t>
            </a:r>
            <a:r>
              <a:rPr lang="en-US" dirty="0" smtClean="0"/>
              <a:t>load</a:t>
            </a:r>
            <a:r>
              <a:rPr lang="en-US" dirty="0"/>
              <a:t/>
            </a:r>
            <a:br>
              <a:rPr lang="en-US" dirty="0"/>
            </a:br>
            <a:r>
              <a:rPr lang="en-US" dirty="0" smtClean="0"/>
              <a:t>- Torque </a:t>
            </a:r>
            <a:r>
              <a:rPr lang="en-US" dirty="0"/>
              <a:t>wrench </a:t>
            </a:r>
            <a:r>
              <a:rPr lang="en-US" dirty="0" smtClean="0"/>
              <a:t>tightening</a:t>
            </a:r>
          </a:p>
        </p:txBody>
      </p:sp>
      <p:sp>
        <p:nvSpPr>
          <p:cNvPr id="17" name="ZoneTexte 2"/>
          <p:cNvSpPr txBox="1"/>
          <p:nvPr/>
        </p:nvSpPr>
        <p:spPr>
          <a:xfrm>
            <a:off x="652151" y="980728"/>
            <a:ext cx="3631817" cy="369332"/>
          </a:xfrm>
          <a:prstGeom prst="rect">
            <a:avLst/>
          </a:prstGeom>
          <a:noFill/>
        </p:spPr>
        <p:txBody>
          <a:bodyPr wrap="square" rtlCol="0">
            <a:spAutoFit/>
          </a:bodyPr>
          <a:lstStyle/>
          <a:p>
            <a:r>
              <a:rPr lang="en-GB" dirty="0" smtClean="0"/>
              <a:t>Basic checks of a fuel cell include:</a:t>
            </a:r>
            <a:endParaRPr lang="en-GB" dirty="0"/>
          </a:p>
        </p:txBody>
      </p:sp>
      <p:pic>
        <p:nvPicPr>
          <p:cNvPr id="18" name="Picture 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233241" y="1602520"/>
            <a:ext cx="2330450" cy="1714500"/>
          </a:xfrm>
          <a:prstGeom prst="rect">
            <a:avLst/>
          </a:prstGeom>
          <a:noFill/>
          <a:ln w="9525">
            <a:noFill/>
            <a:miter lim="800000"/>
            <a:headEnd/>
            <a:tailEnd/>
          </a:ln>
        </p:spPr>
      </p:pic>
      <p:pic>
        <p:nvPicPr>
          <p:cNvPr id="19" name="Picture 2" descr="Résultat de recherche d'images pour &quot;megger insulation tester&quot;">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65344" y="3789040"/>
            <a:ext cx="1312147" cy="1897698"/>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3"/>
          <p:cNvSpPr txBox="1"/>
          <p:nvPr/>
        </p:nvSpPr>
        <p:spPr>
          <a:xfrm>
            <a:off x="6521273" y="5686738"/>
            <a:ext cx="2011167" cy="276999"/>
          </a:xfrm>
          <a:prstGeom prst="rect">
            <a:avLst/>
          </a:prstGeom>
          <a:noFill/>
        </p:spPr>
        <p:txBody>
          <a:bodyPr wrap="square" rtlCol="0">
            <a:spAutoFit/>
          </a:bodyPr>
          <a:lstStyle/>
          <a:p>
            <a:r>
              <a:rPr lang="en-GB" sz="1200" dirty="0" smtClean="0"/>
              <a:t>Insulation measurement</a:t>
            </a:r>
            <a:endParaRPr lang="en-GB" sz="1200" dirty="0"/>
          </a:p>
        </p:txBody>
      </p:sp>
      <p:sp>
        <p:nvSpPr>
          <p:cNvPr id="21" name="ZoneTexte 13"/>
          <p:cNvSpPr txBox="1"/>
          <p:nvPr/>
        </p:nvSpPr>
        <p:spPr>
          <a:xfrm>
            <a:off x="6948264" y="3356992"/>
            <a:ext cx="1224136" cy="276999"/>
          </a:xfrm>
          <a:prstGeom prst="rect">
            <a:avLst/>
          </a:prstGeom>
          <a:noFill/>
        </p:spPr>
        <p:txBody>
          <a:bodyPr wrap="square" rtlCol="0">
            <a:spAutoFit/>
          </a:bodyPr>
          <a:lstStyle/>
          <a:p>
            <a:r>
              <a:rPr lang="en-GB" sz="1200" dirty="0" smtClean="0"/>
              <a:t>Fuel cell stack</a:t>
            </a:r>
            <a:endParaRPr lang="en-GB" sz="1200" dirty="0"/>
          </a:p>
        </p:txBody>
      </p:sp>
    </p:spTree>
    <p:extLst>
      <p:ext uri="{BB962C8B-B14F-4D97-AF65-F5344CB8AC3E}">
        <p14:creationId xmlns:p14="http://schemas.microsoft.com/office/powerpoint/2010/main" val="1876524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477430" y="237346"/>
            <a:ext cx="7334930" cy="39957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smtClean="0">
                <a:solidFill>
                  <a:srgbClr val="038AD6"/>
                </a:solidFill>
                <a:latin typeface="Berlin Sans FB Demi" panose="020E0802020502020306" pitchFamily="34" charset="0"/>
              </a:rPr>
              <a:t>Check procedure of a fuel cell installation</a:t>
            </a:r>
            <a:endParaRPr lang="en-GB" sz="1800" dirty="0">
              <a:solidFill>
                <a:srgbClr val="038AD6"/>
              </a:solidFill>
              <a:latin typeface="Berlin Sans FB Demi" panose="020E0802020502020306" pitchFamily="34" charset="0"/>
            </a:endParaRPr>
          </a:p>
        </p:txBody>
      </p:sp>
      <p:sp>
        <p:nvSpPr>
          <p:cNvPr id="16" name="ZoneTexte 2"/>
          <p:cNvSpPr txBox="1"/>
          <p:nvPr/>
        </p:nvSpPr>
        <p:spPr>
          <a:xfrm>
            <a:off x="480703" y="780939"/>
            <a:ext cx="7619689" cy="369332"/>
          </a:xfrm>
          <a:prstGeom prst="rect">
            <a:avLst/>
          </a:prstGeom>
          <a:noFill/>
        </p:spPr>
        <p:txBody>
          <a:bodyPr wrap="square" rtlCol="0">
            <a:spAutoFit/>
          </a:bodyPr>
          <a:lstStyle/>
          <a:p>
            <a:r>
              <a:rPr lang="en-GB" dirty="0" smtClean="0"/>
              <a:t>Example of the search for leakages with a special spray and with a detector</a:t>
            </a:r>
            <a:endParaRPr lang="en-GB" dirty="0"/>
          </a:p>
        </p:txBody>
      </p:sp>
      <p:pic>
        <p:nvPicPr>
          <p:cNvPr id="17" name="Picture 2" descr="Image associée">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0444" y="1475078"/>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44408" y="2615811"/>
            <a:ext cx="1779920" cy="313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ZoneTexte 3"/>
          <p:cNvSpPr txBox="1"/>
          <p:nvPr/>
        </p:nvSpPr>
        <p:spPr>
          <a:xfrm>
            <a:off x="5045621" y="1357003"/>
            <a:ext cx="3312368" cy="1200329"/>
          </a:xfrm>
          <a:prstGeom prst="rect">
            <a:avLst/>
          </a:prstGeom>
          <a:noFill/>
        </p:spPr>
        <p:txBody>
          <a:bodyPr wrap="square" rtlCol="0">
            <a:spAutoFit/>
          </a:bodyPr>
          <a:lstStyle/>
          <a:p>
            <a:pPr algn="just"/>
            <a:r>
              <a:rPr lang="en-GB" dirty="0" smtClean="0"/>
              <a:t>The electronic detector will give us directly the concentration of hydrogen near the potential source of leakage.</a:t>
            </a:r>
            <a:endParaRPr lang="en-GB" dirty="0"/>
          </a:p>
        </p:txBody>
      </p:sp>
      <p:sp>
        <p:nvSpPr>
          <p:cNvPr id="20" name="ZoneTexte 5"/>
          <p:cNvSpPr txBox="1"/>
          <p:nvPr/>
        </p:nvSpPr>
        <p:spPr>
          <a:xfrm>
            <a:off x="1059630" y="3869067"/>
            <a:ext cx="3168352" cy="1477328"/>
          </a:xfrm>
          <a:prstGeom prst="rect">
            <a:avLst/>
          </a:prstGeom>
          <a:noFill/>
        </p:spPr>
        <p:txBody>
          <a:bodyPr wrap="square" rtlCol="0">
            <a:spAutoFit/>
          </a:bodyPr>
          <a:lstStyle/>
          <a:p>
            <a:pPr algn="just"/>
            <a:r>
              <a:rPr lang="en-GB" dirty="0" smtClean="0"/>
              <a:t>To spray a special, soap-like, product on a leakage source will rapidly create bubbles. This is an easy way to visualise the leakage.</a:t>
            </a:r>
            <a:endParaRPr lang="en-GB" dirty="0"/>
          </a:p>
        </p:txBody>
      </p:sp>
    </p:spTree>
    <p:extLst>
      <p:ext uri="{BB962C8B-B14F-4D97-AF65-F5344CB8AC3E}">
        <p14:creationId xmlns:p14="http://schemas.microsoft.com/office/powerpoint/2010/main" val="2870577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
          <p:cNvSpPr txBox="1"/>
          <p:nvPr/>
        </p:nvSpPr>
        <p:spPr>
          <a:xfrm>
            <a:off x="899592" y="302595"/>
            <a:ext cx="7414075" cy="461665"/>
          </a:xfrm>
          <a:prstGeom prst="rect">
            <a:avLst/>
          </a:prstGeom>
          <a:noFill/>
        </p:spPr>
        <p:txBody>
          <a:bodyPr wrap="square" rtlCol="0">
            <a:spAutoFit/>
          </a:bodyPr>
          <a:lstStyle/>
          <a:p>
            <a:pPr algn="ctr"/>
            <a:r>
              <a:rPr lang="en-GB" sz="2400" dirty="0" smtClean="0">
                <a:solidFill>
                  <a:srgbClr val="038AD6"/>
                </a:solidFill>
                <a:latin typeface="Berlin Sans FB Demi" panose="020E0802020502020306" pitchFamily="34" charset="0"/>
                <a:ea typeface="+mj-ea"/>
                <a:cs typeface="+mj-cs"/>
              </a:rPr>
              <a:t>Risk management when working with H2</a:t>
            </a:r>
            <a:endParaRPr lang="en-GB" sz="2400" dirty="0">
              <a:solidFill>
                <a:srgbClr val="038AD6"/>
              </a:solidFill>
              <a:latin typeface="Berlin Sans FB Demi" panose="020E0802020502020306" pitchFamily="34" charset="0"/>
              <a:ea typeface="+mj-ea"/>
              <a:cs typeface="+mj-cs"/>
            </a:endParaRPr>
          </a:p>
        </p:txBody>
      </p:sp>
      <p:sp>
        <p:nvSpPr>
          <p:cNvPr id="16" name="ZoneTexte 3"/>
          <p:cNvSpPr txBox="1"/>
          <p:nvPr/>
        </p:nvSpPr>
        <p:spPr>
          <a:xfrm>
            <a:off x="1835696" y="908276"/>
            <a:ext cx="6253261" cy="4524315"/>
          </a:xfrm>
          <a:prstGeom prst="rect">
            <a:avLst/>
          </a:prstGeom>
          <a:noFill/>
        </p:spPr>
        <p:txBody>
          <a:bodyPr wrap="square" rtlCol="0">
            <a:spAutoFit/>
          </a:bodyPr>
          <a:lstStyle/>
          <a:p>
            <a:pPr marL="342900" lvl="0" indent="-342900">
              <a:buFont typeface="+mj-lt"/>
              <a:buAutoNum type="arabicPeriod"/>
            </a:pPr>
            <a:r>
              <a:rPr lang="en-GB" sz="1600" dirty="0" smtClean="0"/>
              <a:t>Hydrogen properties</a:t>
            </a:r>
          </a:p>
          <a:p>
            <a:pPr marL="800100" lvl="1" indent="-342900">
              <a:buFont typeface="Arial" panose="020B0604020202020204" pitchFamily="34" charset="0"/>
              <a:buChar char="•"/>
            </a:pPr>
            <a:r>
              <a:rPr lang="en-GB" sz="1600" dirty="0" smtClean="0"/>
              <a:t>Basics of hydrogen properties</a:t>
            </a:r>
          </a:p>
          <a:p>
            <a:pPr marL="800100" lvl="1" indent="-342900">
              <a:buFont typeface="Arial" panose="020B0604020202020204" pitchFamily="34" charset="0"/>
              <a:buChar char="•"/>
            </a:pPr>
            <a:r>
              <a:rPr lang="en-GB" sz="1600" dirty="0" smtClean="0"/>
              <a:t>Properties in a table</a:t>
            </a:r>
          </a:p>
          <a:p>
            <a:pPr marL="342900" lvl="0" indent="-342900">
              <a:buFont typeface="+mj-lt"/>
              <a:buAutoNum type="arabicPeriod"/>
            </a:pPr>
            <a:r>
              <a:rPr lang="en-GB" sz="1600" dirty="0" smtClean="0"/>
              <a:t>Major safety rules when using hydrogen</a:t>
            </a:r>
          </a:p>
          <a:p>
            <a:pPr marL="800100" lvl="1" indent="-342900">
              <a:buFont typeface="Arial" panose="020B0604020202020204" pitchFamily="34" charset="0"/>
              <a:buChar char="•"/>
            </a:pPr>
            <a:r>
              <a:rPr lang="en-GB" sz="1600" dirty="0" smtClean="0"/>
              <a:t>List of very important considerations</a:t>
            </a:r>
          </a:p>
          <a:p>
            <a:pPr marL="800100" lvl="1" indent="-342900">
              <a:buFont typeface="Arial" panose="020B0604020202020204" pitchFamily="34" charset="0"/>
              <a:buChar char="•"/>
            </a:pPr>
            <a:r>
              <a:rPr lang="en-GB" sz="1600" dirty="0" smtClean="0"/>
              <a:t>Specific skills and knowledge of the workers &amp; employees</a:t>
            </a:r>
          </a:p>
          <a:p>
            <a:pPr marL="800100" lvl="1" indent="-342900">
              <a:buFont typeface="Arial" panose="020B0604020202020204" pitchFamily="34" charset="0"/>
              <a:buChar char="•"/>
            </a:pPr>
            <a:r>
              <a:rPr lang="en-GB" sz="1600" dirty="0" smtClean="0"/>
              <a:t>Remove any potential ignition sources</a:t>
            </a:r>
          </a:p>
          <a:p>
            <a:pPr marL="800100" lvl="1" indent="-342900">
              <a:buFont typeface="Arial" panose="020B0604020202020204" pitchFamily="34" charset="0"/>
              <a:buChar char="•"/>
            </a:pPr>
            <a:r>
              <a:rPr lang="en-GB" sz="1600" dirty="0" smtClean="0"/>
              <a:t>Choose the right material for hydrogen components</a:t>
            </a:r>
          </a:p>
          <a:p>
            <a:pPr marL="800100" lvl="1" indent="-342900">
              <a:buFont typeface="Arial" panose="020B0604020202020204" pitchFamily="34" charset="0"/>
              <a:buChar char="•"/>
            </a:pPr>
            <a:r>
              <a:rPr lang="en-GB" sz="1600" dirty="0" smtClean="0"/>
              <a:t>Piping design &amp; labelling</a:t>
            </a:r>
          </a:p>
          <a:p>
            <a:pPr marL="800100" lvl="1" indent="-342900">
              <a:buFont typeface="Arial" panose="020B0604020202020204" pitchFamily="34" charset="0"/>
              <a:buChar char="•"/>
            </a:pPr>
            <a:r>
              <a:rPr lang="en-GB" sz="1600" dirty="0" smtClean="0"/>
              <a:t>Take care when welding &amp; fitting</a:t>
            </a:r>
          </a:p>
          <a:p>
            <a:pPr marL="342900" lvl="0" indent="-342900">
              <a:buFont typeface="+mj-lt"/>
              <a:buAutoNum type="arabicPeriod"/>
            </a:pPr>
            <a:r>
              <a:rPr lang="en-GB" sz="1600" dirty="0" smtClean="0"/>
              <a:t>Specific rules when using liquid hydrogen</a:t>
            </a:r>
          </a:p>
          <a:p>
            <a:pPr marL="342900" lvl="0" indent="-342900">
              <a:buFont typeface="+mj-lt"/>
              <a:buAutoNum type="arabicPeriod"/>
            </a:pPr>
            <a:r>
              <a:rPr lang="en-GB" sz="1600" dirty="0" smtClean="0"/>
              <a:t>Pictograms and warnings for the working environment</a:t>
            </a:r>
          </a:p>
          <a:p>
            <a:pPr marL="342900" lvl="0" indent="-342900">
              <a:buFont typeface="+mj-lt"/>
              <a:buAutoNum type="arabicPeriod"/>
            </a:pPr>
            <a:r>
              <a:rPr lang="en-GB" sz="1600" dirty="0" smtClean="0"/>
              <a:t>Check procedure of a fuel cell installation</a:t>
            </a:r>
          </a:p>
          <a:p>
            <a:pPr marL="342900" lvl="0" indent="-342900">
              <a:buFont typeface="+mj-lt"/>
              <a:buAutoNum type="arabicPeriod"/>
            </a:pPr>
            <a:r>
              <a:rPr lang="en-GB" sz="1600" dirty="0" smtClean="0"/>
              <a:t>How to mitigate risks when working on a FC vehicle</a:t>
            </a:r>
          </a:p>
          <a:p>
            <a:pPr marL="800100" lvl="1" indent="-342900">
              <a:buFont typeface="Arial" panose="020B0604020202020204" pitchFamily="34" charset="0"/>
              <a:buChar char="•"/>
            </a:pPr>
            <a:r>
              <a:rPr lang="en-GB" sz="1600" dirty="0" smtClean="0"/>
              <a:t>Environment safety devices: ventilation &amp; H2 detectors</a:t>
            </a:r>
          </a:p>
          <a:p>
            <a:pPr marL="800100" lvl="1" indent="-342900">
              <a:buFont typeface="Arial" panose="020B0604020202020204" pitchFamily="34" charset="0"/>
              <a:buChar char="•"/>
            </a:pPr>
            <a:r>
              <a:rPr lang="en-GB" sz="1600" dirty="0" smtClean="0"/>
              <a:t>Vehicle safety devices: H2 detectors &amp; thermal fuse</a:t>
            </a:r>
          </a:p>
          <a:p>
            <a:pPr marL="800100" lvl="1" indent="-342900">
              <a:buFont typeface="Arial" panose="020B0604020202020204" pitchFamily="34" charset="0"/>
              <a:buChar char="•"/>
            </a:pPr>
            <a:r>
              <a:rPr lang="en-GB" sz="1600" dirty="0" smtClean="0"/>
              <a:t>Working procedures</a:t>
            </a:r>
          </a:p>
          <a:p>
            <a:pPr marL="342900" indent="-342900">
              <a:buFont typeface="+mj-lt"/>
              <a:buAutoNum type="arabicPeriod"/>
            </a:pPr>
            <a:r>
              <a:rPr lang="en-GB" sz="1600" dirty="0" smtClean="0"/>
              <a:t>Lessons learned after accidents</a:t>
            </a:r>
            <a:endParaRPr lang="en-GB" sz="1600" dirty="0"/>
          </a:p>
        </p:txBody>
      </p:sp>
    </p:spTree>
    <p:extLst>
      <p:ext uri="{BB962C8B-B14F-4D97-AF65-F5344CB8AC3E}">
        <p14:creationId xmlns:p14="http://schemas.microsoft.com/office/powerpoint/2010/main" val="290659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5"/>
          <p:cNvSpPr txBox="1"/>
          <p:nvPr/>
        </p:nvSpPr>
        <p:spPr>
          <a:xfrm>
            <a:off x="609600" y="1618922"/>
            <a:ext cx="6266656" cy="3908762"/>
          </a:xfrm>
          <a:prstGeom prst="rect">
            <a:avLst/>
          </a:prstGeom>
          <a:noFill/>
        </p:spPr>
        <p:txBody>
          <a:bodyPr wrap="square" rtlCol="0">
            <a:spAutoFit/>
          </a:bodyPr>
          <a:lstStyle/>
          <a:p>
            <a:pPr marL="342900" indent="-342900">
              <a:buFont typeface="+mj-lt"/>
              <a:buAutoNum type="arabicPeriod"/>
            </a:pPr>
            <a:r>
              <a:rPr lang="en-GB" sz="1600" dirty="0" smtClean="0"/>
              <a:t>To consider before the installation of the hydrogen fuel cell:</a:t>
            </a:r>
            <a:br>
              <a:rPr lang="en-GB" sz="1600" dirty="0" smtClean="0"/>
            </a:br>
            <a:r>
              <a:rPr lang="en-GB" dirty="0" smtClean="0"/>
              <a:t>- The basement of the supporting chassis </a:t>
            </a:r>
            <a:br>
              <a:rPr lang="en-GB" dirty="0" smtClean="0"/>
            </a:br>
            <a:r>
              <a:rPr lang="en-GB" dirty="0" smtClean="0"/>
              <a:t>- Aspect of the components on delivery (protection, plugs)</a:t>
            </a:r>
            <a:br>
              <a:rPr lang="en-GB" dirty="0" smtClean="0"/>
            </a:br>
            <a:r>
              <a:rPr lang="en-GB" dirty="0" smtClean="0"/>
              <a:t>- Cleanliness of the building</a:t>
            </a:r>
            <a:br>
              <a:rPr lang="en-GB" dirty="0" smtClean="0"/>
            </a:br>
            <a:r>
              <a:rPr lang="en-GB" dirty="0" smtClean="0"/>
              <a:t>- Ventilation of premises, safety equipment</a:t>
            </a:r>
            <a:br>
              <a:rPr lang="en-GB" dirty="0" smtClean="0"/>
            </a:br>
            <a:r>
              <a:rPr lang="en-GB" dirty="0" smtClean="0"/>
              <a:t>- Verification of the electrical connection to the ground</a:t>
            </a:r>
            <a:br>
              <a:rPr lang="en-GB" dirty="0" smtClean="0"/>
            </a:br>
            <a:r>
              <a:rPr lang="en-GB" dirty="0" smtClean="0"/>
              <a:t>- Verification of electrical connections</a:t>
            </a:r>
            <a:br>
              <a:rPr lang="en-GB" dirty="0" smtClean="0"/>
            </a:br>
            <a:r>
              <a:rPr lang="en-GB" dirty="0" smtClean="0"/>
              <a:t>- Ventilation of the electrical panel</a:t>
            </a:r>
          </a:p>
          <a:p>
            <a:endParaRPr lang="en-GB" dirty="0" smtClean="0"/>
          </a:p>
          <a:p>
            <a:pPr marL="342900" indent="-342900">
              <a:buFont typeface="+mj-lt"/>
              <a:buAutoNum type="arabicPeriod" startAt="2"/>
            </a:pPr>
            <a:r>
              <a:rPr lang="en-GB" sz="1600" dirty="0" smtClean="0"/>
              <a:t>Start-up tests</a:t>
            </a:r>
            <a:br>
              <a:rPr lang="en-GB" sz="1600" dirty="0" smtClean="0"/>
            </a:br>
            <a:r>
              <a:rPr lang="en-GB" dirty="0" smtClean="0"/>
              <a:t>- Polarization curve</a:t>
            </a:r>
            <a:br>
              <a:rPr lang="en-GB" dirty="0" smtClean="0"/>
            </a:br>
            <a:r>
              <a:rPr lang="en-GB" dirty="0" smtClean="0"/>
              <a:t>- Voltage measurement at the operating point</a:t>
            </a:r>
            <a:br>
              <a:rPr lang="en-GB" dirty="0" smtClean="0"/>
            </a:br>
            <a:r>
              <a:rPr lang="en-GB" dirty="0" smtClean="0"/>
              <a:t>- Measurement of other parameters (Pressure,</a:t>
            </a:r>
          </a:p>
          <a:p>
            <a:r>
              <a:rPr lang="en-GB" dirty="0"/>
              <a:t> </a:t>
            </a:r>
            <a:r>
              <a:rPr lang="en-GB" dirty="0" smtClean="0"/>
              <a:t>        Temperature) at the operating point</a:t>
            </a:r>
            <a:endParaRPr lang="en-GB" dirty="0"/>
          </a:p>
        </p:txBody>
      </p:sp>
      <p:sp>
        <p:nvSpPr>
          <p:cNvPr id="16" name="Title 1"/>
          <p:cNvSpPr txBox="1">
            <a:spLocks/>
          </p:cNvSpPr>
          <p:nvPr/>
        </p:nvSpPr>
        <p:spPr>
          <a:xfrm>
            <a:off x="477430" y="437135"/>
            <a:ext cx="7334930" cy="39957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smtClean="0">
                <a:solidFill>
                  <a:srgbClr val="038AD6"/>
                </a:solidFill>
                <a:latin typeface="Berlin Sans FB Demi" panose="020E0802020502020306" pitchFamily="34" charset="0"/>
              </a:rPr>
              <a:t>Check procedure of a fuel cell installation</a:t>
            </a:r>
            <a:endParaRPr lang="en-GB" sz="1800" dirty="0">
              <a:solidFill>
                <a:srgbClr val="038AD6"/>
              </a:solidFill>
              <a:latin typeface="Berlin Sans FB Demi" panose="020E0802020502020306" pitchFamily="34" charset="0"/>
            </a:endParaRPr>
          </a:p>
        </p:txBody>
      </p:sp>
      <p:sp>
        <p:nvSpPr>
          <p:cNvPr id="17" name="ZoneTexte 11"/>
          <p:cNvSpPr txBox="1"/>
          <p:nvPr/>
        </p:nvSpPr>
        <p:spPr>
          <a:xfrm>
            <a:off x="652151" y="980728"/>
            <a:ext cx="4135873" cy="369332"/>
          </a:xfrm>
          <a:prstGeom prst="rect">
            <a:avLst/>
          </a:prstGeom>
          <a:noFill/>
        </p:spPr>
        <p:txBody>
          <a:bodyPr wrap="square" rtlCol="0">
            <a:spAutoFit/>
          </a:bodyPr>
          <a:lstStyle/>
          <a:p>
            <a:r>
              <a:rPr lang="en-GB" dirty="0" smtClean="0"/>
              <a:t>Advance checks of a fuel cell:</a:t>
            </a:r>
            <a:endParaRPr lang="en-GB" dirty="0"/>
          </a:p>
        </p:txBody>
      </p:sp>
      <p:pic>
        <p:nvPicPr>
          <p:cNvPr id="18" name="Picture 2" descr="Résultat de recherche d'images pour &quot;fuel cell polarization curve&quot;">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0152" y="3711801"/>
            <a:ext cx="2664296" cy="1806421"/>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
          <p:cNvSpPr txBox="1"/>
          <p:nvPr/>
        </p:nvSpPr>
        <p:spPr>
          <a:xfrm>
            <a:off x="6660232" y="5497800"/>
            <a:ext cx="1584176" cy="307777"/>
          </a:xfrm>
          <a:prstGeom prst="rect">
            <a:avLst/>
          </a:prstGeom>
          <a:noFill/>
        </p:spPr>
        <p:txBody>
          <a:bodyPr wrap="square" rtlCol="0">
            <a:spAutoFit/>
          </a:bodyPr>
          <a:lstStyle/>
          <a:p>
            <a:r>
              <a:rPr lang="en-GB" sz="1400" dirty="0" smtClean="0"/>
              <a:t>Polarization curve</a:t>
            </a:r>
            <a:endParaRPr lang="en-GB" sz="1400" dirty="0"/>
          </a:p>
        </p:txBody>
      </p:sp>
    </p:spTree>
    <p:extLst>
      <p:ext uri="{BB962C8B-B14F-4D97-AF65-F5344CB8AC3E}">
        <p14:creationId xmlns:p14="http://schemas.microsoft.com/office/powerpoint/2010/main" val="534055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43248" y="219238"/>
            <a:ext cx="6539692" cy="615553"/>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How to mitigate risks when working on a FC vehicle</a:t>
            </a:r>
          </a:p>
          <a:p>
            <a:r>
              <a:rPr lang="en-GB" sz="1600" dirty="0" smtClean="0">
                <a:solidFill>
                  <a:srgbClr val="038AD6"/>
                </a:solidFill>
                <a:latin typeface="Berlin Sans FB Demi" panose="020E0802020502020306" pitchFamily="34" charset="0"/>
                <a:ea typeface="+mj-ea"/>
                <a:cs typeface="+mj-cs"/>
              </a:rPr>
              <a:t>Safety devices for the working environment</a:t>
            </a:r>
            <a:endParaRPr lang="en-GB" sz="1600" dirty="0">
              <a:solidFill>
                <a:srgbClr val="038AD6"/>
              </a:solidFill>
              <a:latin typeface="Berlin Sans FB Demi" panose="020E0802020502020306" pitchFamily="34" charset="0"/>
              <a:ea typeface="+mj-ea"/>
              <a:cs typeface="+mj-cs"/>
            </a:endParaRPr>
          </a:p>
        </p:txBody>
      </p:sp>
      <p:pic>
        <p:nvPicPr>
          <p:cNvPr id="16" name="Image 11" descr="Figure_1_U6.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31640" y="1016778"/>
            <a:ext cx="2563796" cy="2376264"/>
          </a:xfrm>
          <a:prstGeom prst="rect">
            <a:avLst/>
          </a:prstGeom>
        </p:spPr>
      </p:pic>
      <p:pic>
        <p:nvPicPr>
          <p:cNvPr id="17" name="Image 17" descr="Figure_2_U6.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7584" y="3104170"/>
            <a:ext cx="1423416" cy="2718816"/>
          </a:xfrm>
          <a:prstGeom prst="rect">
            <a:avLst/>
          </a:prstGeom>
        </p:spPr>
      </p:pic>
      <p:sp>
        <p:nvSpPr>
          <p:cNvPr id="18" name="ZoneTexte 23"/>
          <p:cNvSpPr txBox="1"/>
          <p:nvPr/>
        </p:nvSpPr>
        <p:spPr>
          <a:xfrm>
            <a:off x="187268" y="5711935"/>
            <a:ext cx="1512168" cy="276999"/>
          </a:xfrm>
          <a:prstGeom prst="rect">
            <a:avLst/>
          </a:prstGeom>
          <a:noFill/>
        </p:spPr>
        <p:txBody>
          <a:bodyPr wrap="square" rtlCol="0">
            <a:spAutoFit/>
          </a:bodyPr>
          <a:lstStyle/>
          <a:p>
            <a:r>
              <a:rPr lang="en-GB" sz="1200" dirty="0" smtClean="0"/>
              <a:t>Source : Toyota TME</a:t>
            </a:r>
            <a:endParaRPr lang="en-GB" sz="1200" dirty="0"/>
          </a:p>
        </p:txBody>
      </p:sp>
      <p:sp>
        <p:nvSpPr>
          <p:cNvPr id="19" name="ZoneTexte 1"/>
          <p:cNvSpPr txBox="1"/>
          <p:nvPr/>
        </p:nvSpPr>
        <p:spPr>
          <a:xfrm>
            <a:off x="4139952" y="1160794"/>
            <a:ext cx="4680520" cy="1815882"/>
          </a:xfrm>
          <a:prstGeom prst="rect">
            <a:avLst/>
          </a:prstGeom>
          <a:noFill/>
        </p:spPr>
        <p:txBody>
          <a:bodyPr wrap="square" rtlCol="0">
            <a:spAutoFit/>
          </a:bodyPr>
          <a:lstStyle/>
          <a:p>
            <a:pPr algn="just"/>
            <a:r>
              <a:rPr lang="en-GB" sz="1600" dirty="0" smtClean="0"/>
              <a:t>When working with a gas it is very important to ensure good ventilation of the workshop. An active ventilation is always better than a passive one. Ideally, fans that increase in speed in case of leakage detected by </a:t>
            </a:r>
            <a:r>
              <a:rPr lang="en-GB" sz="1600" dirty="0"/>
              <a:t>gas detectors. </a:t>
            </a:r>
            <a:r>
              <a:rPr lang="en-GB" sz="1600" dirty="0" smtClean="0"/>
              <a:t>The air flow must follow a cross ventilation so that the whole volume will be replaced by fresh air in a short time.</a:t>
            </a:r>
            <a:endParaRPr lang="en-GB" sz="1600" dirty="0"/>
          </a:p>
        </p:txBody>
      </p:sp>
      <p:sp>
        <p:nvSpPr>
          <p:cNvPr id="20" name="ZoneTexte 2"/>
          <p:cNvSpPr txBox="1"/>
          <p:nvPr/>
        </p:nvSpPr>
        <p:spPr>
          <a:xfrm>
            <a:off x="655320" y="3825090"/>
            <a:ext cx="5284832" cy="1323439"/>
          </a:xfrm>
          <a:prstGeom prst="rect">
            <a:avLst/>
          </a:prstGeom>
          <a:noFill/>
        </p:spPr>
        <p:txBody>
          <a:bodyPr wrap="square" rtlCol="0">
            <a:spAutoFit/>
          </a:bodyPr>
          <a:lstStyle/>
          <a:p>
            <a:pPr algn="just"/>
            <a:r>
              <a:rPr lang="en-GB" sz="1600" dirty="0" smtClean="0"/>
              <a:t>It is also very important to protect the worker. They must wear personal protective equipment such as glasses, gloves, overalls and insulated shoes. In the case of hydrogen fuel cells we have to consider two different kinds of hazards: pressurised gas vessels and high voltage electricity.</a:t>
            </a:r>
            <a:endParaRPr lang="en-GB" sz="1600" dirty="0"/>
          </a:p>
        </p:txBody>
      </p:sp>
    </p:spTree>
    <p:extLst>
      <p:ext uri="{BB962C8B-B14F-4D97-AF65-F5344CB8AC3E}">
        <p14:creationId xmlns:p14="http://schemas.microsoft.com/office/powerpoint/2010/main" val="3910936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77637" y="116979"/>
            <a:ext cx="6539692" cy="615553"/>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How to mitigate risks when working on a FC vehicle</a:t>
            </a:r>
          </a:p>
          <a:p>
            <a:r>
              <a:rPr lang="en-GB" sz="1600" dirty="0" smtClean="0">
                <a:solidFill>
                  <a:srgbClr val="038AD6"/>
                </a:solidFill>
                <a:latin typeface="Berlin Sans FB Demi" panose="020E0802020502020306" pitchFamily="34" charset="0"/>
                <a:ea typeface="+mj-ea"/>
                <a:cs typeface="+mj-cs"/>
              </a:rPr>
              <a:t>Safety devices for the working environment</a:t>
            </a:r>
            <a:endParaRPr lang="en-GB" sz="1600" dirty="0">
              <a:solidFill>
                <a:srgbClr val="038AD6"/>
              </a:solidFill>
              <a:latin typeface="Berlin Sans FB Demi" panose="020E0802020502020306" pitchFamily="34" charset="0"/>
              <a:ea typeface="+mj-ea"/>
              <a:cs typeface="+mj-cs"/>
            </a:endParaRPr>
          </a:p>
        </p:txBody>
      </p:sp>
      <p:pic>
        <p:nvPicPr>
          <p:cNvPr id="16" name="Picture 2" descr="http://www.ndt.net/news/images/7994-1.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04294" y="2539748"/>
            <a:ext cx="1831631" cy="1377387"/>
          </a:xfrm>
          <a:prstGeom prst="rect">
            <a:avLst/>
          </a:prstGeom>
          <a:noFill/>
        </p:spPr>
      </p:pic>
      <p:pic>
        <p:nvPicPr>
          <p:cNvPr id="17" name="Image 19" descr="IMG_20140908_163423.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22558" y="850603"/>
            <a:ext cx="1813367" cy="1360025"/>
          </a:xfrm>
          <a:prstGeom prst="rect">
            <a:avLst/>
          </a:prstGeom>
        </p:spPr>
      </p:pic>
      <p:pic>
        <p:nvPicPr>
          <p:cNvPr id="18" name="Image 20" descr="IMG_20140908_163437.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2584" y="865788"/>
            <a:ext cx="1772871" cy="1329654"/>
          </a:xfrm>
          <a:prstGeom prst="rect">
            <a:avLst/>
          </a:prstGeom>
        </p:spPr>
      </p:pic>
      <p:sp>
        <p:nvSpPr>
          <p:cNvPr id="19" name="ZoneTexte 23"/>
          <p:cNvSpPr txBox="1"/>
          <p:nvPr/>
        </p:nvSpPr>
        <p:spPr>
          <a:xfrm>
            <a:off x="221657" y="5609676"/>
            <a:ext cx="1512168" cy="276999"/>
          </a:xfrm>
          <a:prstGeom prst="rect">
            <a:avLst/>
          </a:prstGeom>
          <a:noFill/>
        </p:spPr>
        <p:txBody>
          <a:bodyPr wrap="square" rtlCol="0">
            <a:spAutoFit/>
          </a:bodyPr>
          <a:lstStyle/>
          <a:p>
            <a:r>
              <a:rPr lang="en-GB" sz="1200" dirty="0" smtClean="0"/>
              <a:t>Source : Toyota TME</a:t>
            </a:r>
            <a:endParaRPr lang="en-GB" sz="1200" dirty="0"/>
          </a:p>
        </p:txBody>
      </p:sp>
      <p:sp>
        <p:nvSpPr>
          <p:cNvPr id="20" name="ZoneTexte 1"/>
          <p:cNvSpPr txBox="1"/>
          <p:nvPr/>
        </p:nvSpPr>
        <p:spPr>
          <a:xfrm>
            <a:off x="501933" y="4305181"/>
            <a:ext cx="6120680" cy="1077218"/>
          </a:xfrm>
          <a:prstGeom prst="rect">
            <a:avLst/>
          </a:prstGeom>
          <a:noFill/>
        </p:spPr>
        <p:txBody>
          <a:bodyPr wrap="square" rtlCol="0">
            <a:spAutoFit/>
          </a:bodyPr>
          <a:lstStyle/>
          <a:p>
            <a:pPr algn="just"/>
            <a:r>
              <a:rPr lang="en-GB" sz="1600" dirty="0" smtClean="0"/>
              <a:t>All kind of detectors must be regularly checked. To do this it is necessary to spray a calibrated mix of hydrogen and air on the sensor and check the reaction of safety devices like alarm beep, flash light, increased ventilation and gas shutdown.</a:t>
            </a:r>
            <a:endParaRPr lang="en-GB" sz="1600" dirty="0"/>
          </a:p>
        </p:txBody>
      </p:sp>
      <p:sp>
        <p:nvSpPr>
          <p:cNvPr id="21" name="ZoneTexte 15"/>
          <p:cNvSpPr txBox="1"/>
          <p:nvPr/>
        </p:nvSpPr>
        <p:spPr>
          <a:xfrm>
            <a:off x="5182453" y="732783"/>
            <a:ext cx="3682068" cy="1569660"/>
          </a:xfrm>
          <a:prstGeom prst="rect">
            <a:avLst/>
          </a:prstGeom>
          <a:noFill/>
        </p:spPr>
        <p:txBody>
          <a:bodyPr wrap="square" rtlCol="0">
            <a:spAutoFit/>
          </a:bodyPr>
          <a:lstStyle/>
          <a:p>
            <a:pPr algn="just"/>
            <a:r>
              <a:rPr lang="en-GB" sz="1600" dirty="0" smtClean="0"/>
              <a:t>The infrastructure hosting hydrogen equipment is mandatorily equipped with detectors and flashing lights. Increased ventilation and automatic shutdown of gas delivery must occur in case of gas leakage.</a:t>
            </a:r>
            <a:endParaRPr lang="en-GB" sz="1600" dirty="0"/>
          </a:p>
        </p:txBody>
      </p:sp>
      <p:sp>
        <p:nvSpPr>
          <p:cNvPr id="22" name="ZoneTexte 17"/>
          <p:cNvSpPr txBox="1"/>
          <p:nvPr/>
        </p:nvSpPr>
        <p:spPr>
          <a:xfrm>
            <a:off x="5182453" y="2615416"/>
            <a:ext cx="3682068" cy="1323439"/>
          </a:xfrm>
          <a:prstGeom prst="rect">
            <a:avLst/>
          </a:prstGeom>
          <a:noFill/>
        </p:spPr>
        <p:txBody>
          <a:bodyPr wrap="square" rtlCol="0">
            <a:spAutoFit/>
          </a:bodyPr>
          <a:lstStyle/>
          <a:p>
            <a:pPr algn="just"/>
            <a:r>
              <a:rPr lang="en-GB" sz="1600" dirty="0" smtClean="0"/>
              <a:t>As hydrogen is not visible and has no smell, it is very important to keep the worker informed about hydrogen concentration in the air  by using portable detectors.</a:t>
            </a:r>
            <a:endParaRPr lang="en-GB" sz="1600" dirty="0"/>
          </a:p>
        </p:txBody>
      </p:sp>
      <p:pic>
        <p:nvPicPr>
          <p:cNvPr id="23" name="Picture 2" descr="Image associée">
            <a:hlinkClick r:id="rId14"/>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b="29368"/>
          <a:stretch/>
        </p:blipFill>
        <p:spPr bwMode="auto">
          <a:xfrm>
            <a:off x="6766629" y="4095415"/>
            <a:ext cx="1908815" cy="1440160"/>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2584" y="2570703"/>
            <a:ext cx="1795243" cy="1346432"/>
          </a:xfrm>
          <a:prstGeom prst="rect">
            <a:avLst/>
          </a:prstGeom>
        </p:spPr>
      </p:pic>
    </p:spTree>
    <p:extLst>
      <p:ext uri="{BB962C8B-B14F-4D97-AF65-F5344CB8AC3E}">
        <p14:creationId xmlns:p14="http://schemas.microsoft.com/office/powerpoint/2010/main" val="4100621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43248" y="399212"/>
            <a:ext cx="6539692" cy="615553"/>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How to mitigate risks when working on a FC vehicle</a:t>
            </a:r>
          </a:p>
          <a:p>
            <a:r>
              <a:rPr lang="en-GB" sz="1600" dirty="0" smtClean="0">
                <a:solidFill>
                  <a:srgbClr val="038AD6"/>
                </a:solidFill>
                <a:latin typeface="Berlin Sans FB Demi" panose="020E0802020502020306" pitchFamily="34" charset="0"/>
                <a:ea typeface="+mj-ea"/>
                <a:cs typeface="+mj-cs"/>
              </a:rPr>
              <a:t>Vehicle safety devices</a:t>
            </a:r>
            <a:endParaRPr lang="en-GB" sz="1600" dirty="0">
              <a:solidFill>
                <a:srgbClr val="038AD6"/>
              </a:solidFill>
              <a:latin typeface="Berlin Sans FB Demi" panose="020E0802020502020306" pitchFamily="34" charset="0"/>
              <a:ea typeface="+mj-ea"/>
              <a:cs typeface="+mj-cs"/>
            </a:endParaRPr>
          </a:p>
        </p:txBody>
      </p:sp>
      <p:pic>
        <p:nvPicPr>
          <p:cNvPr id="16" name="Image 22" descr="Figure_6_U6.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4688" y="1268760"/>
            <a:ext cx="4245688" cy="1567742"/>
          </a:xfrm>
          <a:prstGeom prst="rect">
            <a:avLst/>
          </a:prstGeom>
        </p:spPr>
      </p:pic>
      <p:sp>
        <p:nvSpPr>
          <p:cNvPr id="17" name="ZoneTexte 23"/>
          <p:cNvSpPr txBox="1"/>
          <p:nvPr/>
        </p:nvSpPr>
        <p:spPr>
          <a:xfrm>
            <a:off x="7659724" y="5668645"/>
            <a:ext cx="1512168" cy="276999"/>
          </a:xfrm>
          <a:prstGeom prst="rect">
            <a:avLst/>
          </a:prstGeom>
          <a:noFill/>
        </p:spPr>
        <p:txBody>
          <a:bodyPr wrap="square" rtlCol="0">
            <a:spAutoFit/>
          </a:bodyPr>
          <a:lstStyle/>
          <a:p>
            <a:r>
              <a:rPr lang="en-GB" sz="1200" dirty="0" smtClean="0"/>
              <a:t>Source : Toyota TME</a:t>
            </a:r>
            <a:endParaRPr lang="en-GB" sz="1200" dirty="0"/>
          </a:p>
        </p:txBody>
      </p:sp>
      <p:sp>
        <p:nvSpPr>
          <p:cNvPr id="18" name="ZoneTexte 1"/>
          <p:cNvSpPr txBox="1"/>
          <p:nvPr/>
        </p:nvSpPr>
        <p:spPr>
          <a:xfrm>
            <a:off x="5148064" y="1340768"/>
            <a:ext cx="3682068" cy="1323439"/>
          </a:xfrm>
          <a:prstGeom prst="rect">
            <a:avLst/>
          </a:prstGeom>
          <a:noFill/>
        </p:spPr>
        <p:txBody>
          <a:bodyPr wrap="square" rtlCol="0">
            <a:spAutoFit/>
          </a:bodyPr>
          <a:lstStyle/>
          <a:p>
            <a:pPr algn="just"/>
            <a:r>
              <a:rPr lang="en-GB" sz="1600" dirty="0" smtClean="0"/>
              <a:t>Some standalone equipment also include embedded safety devices. For example, cars are equipped with detectors which will close the tank solenoid valves in case of gas leakage.</a:t>
            </a:r>
            <a:endParaRPr lang="en-GB" sz="1600" dirty="0"/>
          </a:p>
        </p:txBody>
      </p:sp>
      <p:sp>
        <p:nvSpPr>
          <p:cNvPr id="19" name="ZoneTexte 21"/>
          <p:cNvSpPr txBox="1"/>
          <p:nvPr/>
        </p:nvSpPr>
        <p:spPr>
          <a:xfrm>
            <a:off x="323528" y="3068960"/>
            <a:ext cx="8568952" cy="2800767"/>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smtClean="0"/>
              <a:t>In addition to hydrogen detectors which close the tank valve in case of leakage, there is also another important safety device, the thermal fuse. This special valve will automatically open and release the contents of the pressured tank when heated over 110°C, typically in case of fire. The gas content is therefore released in the form of a big flame, avoiding any risk of explosion.</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smtClean="0"/>
              <a:t>A manual valve is used to close the tank before assuming maintenance</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smtClean="0"/>
              <a:t>A restrictor limits the leak flow in case of pipe loss</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smtClean="0"/>
              <a:t>A temperature probe is located in the tank in order to monitor temperature during the filling of the pressure tank</a:t>
            </a:r>
            <a:endParaRPr lang="en-GB" sz="1600" dirty="0"/>
          </a:p>
        </p:txBody>
      </p:sp>
    </p:spTree>
    <p:extLst>
      <p:ext uri="{BB962C8B-B14F-4D97-AF65-F5344CB8AC3E}">
        <p14:creationId xmlns:p14="http://schemas.microsoft.com/office/powerpoint/2010/main" val="3586894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43248" y="399212"/>
            <a:ext cx="6539692" cy="615553"/>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How to mitigate risks when working on a FC vehicle</a:t>
            </a:r>
          </a:p>
          <a:p>
            <a:r>
              <a:rPr lang="en-GB" sz="1600" dirty="0" smtClean="0">
                <a:solidFill>
                  <a:srgbClr val="038AD6"/>
                </a:solidFill>
                <a:latin typeface="Berlin Sans FB Demi" panose="020E0802020502020306" pitchFamily="34" charset="0"/>
                <a:ea typeface="+mj-ea"/>
                <a:cs typeface="+mj-cs"/>
              </a:rPr>
              <a:t>Vehicle safety devices</a:t>
            </a:r>
            <a:endParaRPr lang="en-GB" sz="1600" dirty="0">
              <a:solidFill>
                <a:srgbClr val="038AD6"/>
              </a:solidFill>
              <a:latin typeface="Berlin Sans FB Demi" panose="020E0802020502020306" pitchFamily="34" charset="0"/>
              <a:ea typeface="+mj-ea"/>
              <a:cs typeface="+mj-cs"/>
            </a:endParaRPr>
          </a:p>
        </p:txBody>
      </p:sp>
      <p:sp>
        <p:nvSpPr>
          <p:cNvPr id="16" name="ZoneTexte 23"/>
          <p:cNvSpPr txBox="1"/>
          <p:nvPr/>
        </p:nvSpPr>
        <p:spPr>
          <a:xfrm>
            <a:off x="7659724" y="5949280"/>
            <a:ext cx="1512168" cy="276999"/>
          </a:xfrm>
          <a:prstGeom prst="rect">
            <a:avLst/>
          </a:prstGeom>
          <a:noFill/>
        </p:spPr>
        <p:txBody>
          <a:bodyPr wrap="square" rtlCol="0">
            <a:spAutoFit/>
          </a:bodyPr>
          <a:lstStyle/>
          <a:p>
            <a:r>
              <a:rPr lang="en-GB" sz="1200" dirty="0" smtClean="0"/>
              <a:t>Source : Toyota TME</a:t>
            </a:r>
            <a:endParaRPr lang="en-GB" sz="1200" dirty="0"/>
          </a:p>
        </p:txBody>
      </p:sp>
      <p:pic>
        <p:nvPicPr>
          <p:cNvPr id="17" name="Image 21"/>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483768" y="1346248"/>
            <a:ext cx="4088651" cy="3882952"/>
          </a:xfrm>
          <a:prstGeom prst="rect">
            <a:avLst/>
          </a:prstGeom>
        </p:spPr>
      </p:pic>
      <p:sp>
        <p:nvSpPr>
          <p:cNvPr id="18" name="ZoneTexte 3"/>
          <p:cNvSpPr txBox="1"/>
          <p:nvPr/>
        </p:nvSpPr>
        <p:spPr>
          <a:xfrm>
            <a:off x="5364088" y="1422957"/>
            <a:ext cx="1584176" cy="369332"/>
          </a:xfrm>
          <a:prstGeom prst="rect">
            <a:avLst/>
          </a:prstGeom>
          <a:noFill/>
        </p:spPr>
        <p:txBody>
          <a:bodyPr wrap="square" rtlCol="0">
            <a:spAutoFit/>
          </a:bodyPr>
          <a:lstStyle/>
          <a:p>
            <a:r>
              <a:rPr lang="en-GB" dirty="0" smtClean="0"/>
              <a:t>Solenoid valve</a:t>
            </a:r>
            <a:endParaRPr lang="en-GB" dirty="0"/>
          </a:p>
        </p:txBody>
      </p:sp>
      <p:sp>
        <p:nvSpPr>
          <p:cNvPr id="19" name="ZoneTexte 24"/>
          <p:cNvSpPr txBox="1"/>
          <p:nvPr/>
        </p:nvSpPr>
        <p:spPr>
          <a:xfrm>
            <a:off x="5989780" y="4356849"/>
            <a:ext cx="1440160" cy="369332"/>
          </a:xfrm>
          <a:prstGeom prst="rect">
            <a:avLst/>
          </a:prstGeom>
          <a:noFill/>
        </p:spPr>
        <p:txBody>
          <a:bodyPr wrap="square" rtlCol="0">
            <a:spAutoFit/>
          </a:bodyPr>
          <a:lstStyle/>
          <a:p>
            <a:r>
              <a:rPr lang="en-GB" dirty="0" smtClean="0"/>
              <a:t>Thermal fuse</a:t>
            </a:r>
            <a:endParaRPr lang="en-GB" dirty="0"/>
          </a:p>
        </p:txBody>
      </p:sp>
      <p:sp>
        <p:nvSpPr>
          <p:cNvPr id="20" name="ZoneTexte 25"/>
          <p:cNvSpPr txBox="1"/>
          <p:nvPr/>
        </p:nvSpPr>
        <p:spPr>
          <a:xfrm>
            <a:off x="3774458" y="4794832"/>
            <a:ext cx="1448780" cy="369332"/>
          </a:xfrm>
          <a:prstGeom prst="rect">
            <a:avLst/>
          </a:prstGeom>
          <a:noFill/>
        </p:spPr>
        <p:txBody>
          <a:bodyPr wrap="square" rtlCol="0">
            <a:spAutoFit/>
          </a:bodyPr>
          <a:lstStyle/>
          <a:p>
            <a:r>
              <a:rPr lang="en-GB" dirty="0" smtClean="0"/>
              <a:t>Manual valve</a:t>
            </a:r>
            <a:endParaRPr lang="en-GB" dirty="0"/>
          </a:p>
        </p:txBody>
      </p:sp>
      <p:sp>
        <p:nvSpPr>
          <p:cNvPr id="21" name="ZoneTexte 26"/>
          <p:cNvSpPr txBox="1"/>
          <p:nvPr/>
        </p:nvSpPr>
        <p:spPr>
          <a:xfrm>
            <a:off x="1502623" y="3132861"/>
            <a:ext cx="1629217" cy="369332"/>
          </a:xfrm>
          <a:prstGeom prst="rect">
            <a:avLst/>
          </a:prstGeom>
          <a:noFill/>
        </p:spPr>
        <p:txBody>
          <a:bodyPr wrap="square" rtlCol="0">
            <a:spAutoFit/>
          </a:bodyPr>
          <a:lstStyle/>
          <a:p>
            <a:r>
              <a:rPr lang="en-GB" dirty="0" smtClean="0"/>
              <a:t>Leak restrictor</a:t>
            </a:r>
            <a:endParaRPr lang="en-GB" dirty="0"/>
          </a:p>
        </p:txBody>
      </p:sp>
      <p:sp>
        <p:nvSpPr>
          <p:cNvPr id="22" name="ZoneTexte 13"/>
          <p:cNvSpPr txBox="1"/>
          <p:nvPr/>
        </p:nvSpPr>
        <p:spPr>
          <a:xfrm>
            <a:off x="1187624" y="3717032"/>
            <a:ext cx="1584176" cy="646331"/>
          </a:xfrm>
          <a:prstGeom prst="rect">
            <a:avLst/>
          </a:prstGeom>
          <a:noFill/>
        </p:spPr>
        <p:txBody>
          <a:bodyPr wrap="square" rtlCol="0">
            <a:spAutoFit/>
          </a:bodyPr>
          <a:lstStyle/>
          <a:p>
            <a:r>
              <a:rPr lang="en-GB" dirty="0" smtClean="0"/>
              <a:t>5 Temperature probe</a:t>
            </a:r>
            <a:endParaRPr lang="en-GB" dirty="0"/>
          </a:p>
        </p:txBody>
      </p:sp>
      <p:sp>
        <p:nvSpPr>
          <p:cNvPr id="23" name="ZoneTexte 1"/>
          <p:cNvSpPr txBox="1"/>
          <p:nvPr/>
        </p:nvSpPr>
        <p:spPr>
          <a:xfrm>
            <a:off x="575940" y="5445224"/>
            <a:ext cx="8028508" cy="369332"/>
          </a:xfrm>
          <a:prstGeom prst="rect">
            <a:avLst/>
          </a:prstGeom>
          <a:noFill/>
        </p:spPr>
        <p:txBody>
          <a:bodyPr wrap="square" rtlCol="0">
            <a:spAutoFit/>
          </a:bodyPr>
          <a:lstStyle/>
          <a:p>
            <a:r>
              <a:rPr lang="en-GB" dirty="0" smtClean="0"/>
              <a:t>Effect of the thermal fuse on: </a:t>
            </a:r>
            <a:r>
              <a:rPr lang="en-GB" u="sng" dirty="0" smtClean="0">
                <a:hlinkClick r:id="rId11"/>
              </a:rPr>
              <a:t>https://www.youtube.com/watch?v=QurQ2uW0oOU</a:t>
            </a:r>
            <a:endParaRPr lang="en-GB" dirty="0"/>
          </a:p>
        </p:txBody>
      </p:sp>
    </p:spTree>
    <p:extLst>
      <p:ext uri="{BB962C8B-B14F-4D97-AF65-F5344CB8AC3E}">
        <p14:creationId xmlns:p14="http://schemas.microsoft.com/office/powerpoint/2010/main" val="1841406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1"/>
          <p:cNvSpPr txBox="1"/>
          <p:nvPr/>
        </p:nvSpPr>
        <p:spPr>
          <a:xfrm>
            <a:off x="7685488" y="5740329"/>
            <a:ext cx="1512168" cy="276999"/>
          </a:xfrm>
          <a:prstGeom prst="rect">
            <a:avLst/>
          </a:prstGeom>
          <a:noFill/>
        </p:spPr>
        <p:txBody>
          <a:bodyPr wrap="square" rtlCol="0">
            <a:spAutoFit/>
          </a:bodyPr>
          <a:lstStyle/>
          <a:p>
            <a:r>
              <a:rPr lang="en-GB" sz="1200" dirty="0" smtClean="0"/>
              <a:t>Source : Toyota TME</a:t>
            </a:r>
            <a:endParaRPr lang="en-GB" sz="1200" dirty="0"/>
          </a:p>
        </p:txBody>
      </p:sp>
      <p:sp>
        <p:nvSpPr>
          <p:cNvPr id="16" name="ZoneTexte 15"/>
          <p:cNvSpPr txBox="1"/>
          <p:nvPr/>
        </p:nvSpPr>
        <p:spPr>
          <a:xfrm>
            <a:off x="543248" y="160940"/>
            <a:ext cx="6539692" cy="615553"/>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How to mitigate risks when working on a FC vehicle</a:t>
            </a:r>
          </a:p>
          <a:p>
            <a:r>
              <a:rPr lang="en-GB" sz="1600" dirty="0" smtClean="0">
                <a:solidFill>
                  <a:srgbClr val="038AD6"/>
                </a:solidFill>
                <a:latin typeface="Berlin Sans FB Demi" panose="020E0802020502020306" pitchFamily="34" charset="0"/>
                <a:ea typeface="+mj-ea"/>
                <a:cs typeface="+mj-cs"/>
              </a:rPr>
              <a:t>Working procedures</a:t>
            </a:r>
            <a:endParaRPr lang="en-GB" sz="1600" dirty="0">
              <a:solidFill>
                <a:srgbClr val="038AD6"/>
              </a:solidFill>
              <a:latin typeface="Berlin Sans FB Demi" panose="020E0802020502020306" pitchFamily="34" charset="0"/>
              <a:ea typeface="+mj-ea"/>
              <a:cs typeface="+mj-cs"/>
            </a:endParaRPr>
          </a:p>
        </p:txBody>
      </p:sp>
      <p:pic>
        <p:nvPicPr>
          <p:cNvPr id="17"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8991"/>
          <a:stretch/>
        </p:blipFill>
        <p:spPr bwMode="auto">
          <a:xfrm>
            <a:off x="1379383" y="1395548"/>
            <a:ext cx="6385234" cy="442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oneTexte 1"/>
          <p:cNvSpPr txBox="1"/>
          <p:nvPr/>
        </p:nvSpPr>
        <p:spPr>
          <a:xfrm>
            <a:off x="539552" y="776493"/>
            <a:ext cx="8043356" cy="584775"/>
          </a:xfrm>
          <a:prstGeom prst="rect">
            <a:avLst/>
          </a:prstGeom>
          <a:noFill/>
        </p:spPr>
        <p:txBody>
          <a:bodyPr wrap="square" rtlCol="0">
            <a:spAutoFit/>
          </a:bodyPr>
          <a:lstStyle/>
          <a:p>
            <a:r>
              <a:rPr lang="en-GB" sz="1600" dirty="0" smtClean="0"/>
              <a:t>Car manufacturers have developed a typical working procedure for assuming the maintenance of a car. This one is built around safety aspects.</a:t>
            </a:r>
            <a:endParaRPr lang="en-GB" sz="1600" dirty="0"/>
          </a:p>
        </p:txBody>
      </p:sp>
    </p:spTree>
    <p:extLst>
      <p:ext uri="{BB962C8B-B14F-4D97-AF65-F5344CB8AC3E}">
        <p14:creationId xmlns:p14="http://schemas.microsoft.com/office/powerpoint/2010/main" val="4060061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graphicFrame>
        <p:nvGraphicFramePr>
          <p:cNvPr id="15" name="Tableau 11"/>
          <p:cNvGraphicFramePr>
            <a:graphicFrameLocks noGrp="1"/>
          </p:cNvGraphicFramePr>
          <p:nvPr>
            <p:extLst>
              <p:ext uri="{D42A27DB-BD31-4B8C-83A1-F6EECF244321}">
                <p14:modId xmlns:p14="http://schemas.microsoft.com/office/powerpoint/2010/main" val="1665344197"/>
              </p:ext>
            </p:extLst>
          </p:nvPr>
        </p:nvGraphicFramePr>
        <p:xfrm>
          <a:off x="1379896" y="1608127"/>
          <a:ext cx="6479315" cy="3752600"/>
        </p:xfrm>
        <a:graphic>
          <a:graphicData uri="http://schemas.openxmlformats.org/drawingml/2006/table">
            <a:tbl>
              <a:tblPr/>
              <a:tblGrid>
                <a:gridCol w="1225605">
                  <a:extLst>
                    <a:ext uri="{9D8B030D-6E8A-4147-A177-3AD203B41FA5}">
                      <a16:colId xmlns:a16="http://schemas.microsoft.com/office/drawing/2014/main" val="20000"/>
                    </a:ext>
                  </a:extLst>
                </a:gridCol>
                <a:gridCol w="1217018">
                  <a:extLst>
                    <a:ext uri="{9D8B030D-6E8A-4147-A177-3AD203B41FA5}">
                      <a16:colId xmlns:a16="http://schemas.microsoft.com/office/drawing/2014/main" val="20001"/>
                    </a:ext>
                  </a:extLst>
                </a:gridCol>
                <a:gridCol w="2191258">
                  <a:extLst>
                    <a:ext uri="{9D8B030D-6E8A-4147-A177-3AD203B41FA5}">
                      <a16:colId xmlns:a16="http://schemas.microsoft.com/office/drawing/2014/main" val="20002"/>
                    </a:ext>
                  </a:extLst>
                </a:gridCol>
                <a:gridCol w="1845434">
                  <a:extLst>
                    <a:ext uri="{9D8B030D-6E8A-4147-A177-3AD203B41FA5}">
                      <a16:colId xmlns:a16="http://schemas.microsoft.com/office/drawing/2014/main" val="20003"/>
                    </a:ext>
                  </a:extLst>
                </a:gridCol>
              </a:tblGrid>
              <a:tr h="675516">
                <a:tc>
                  <a:txBody>
                    <a:bodyPr/>
                    <a:lstStyle/>
                    <a:p>
                      <a:pPr algn="ctr">
                        <a:spcAft>
                          <a:spcPts val="0"/>
                        </a:spcAft>
                      </a:pPr>
                      <a:r>
                        <a:rPr lang="en-GB" sz="1000" b="1" dirty="0">
                          <a:solidFill>
                            <a:srgbClr val="000000"/>
                          </a:solidFill>
                          <a:latin typeface="Arial"/>
                          <a:ea typeface="Times New Roman"/>
                          <a:cs typeface="Times New Roman"/>
                        </a:rPr>
                        <a:t>H2 concentration high (ppm)</a:t>
                      </a:r>
                      <a:endParaRPr lang="fr-BE"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solidFill>
                            <a:srgbClr val="000000"/>
                          </a:solidFill>
                          <a:latin typeface="Arial"/>
                          <a:ea typeface="Times New Roman"/>
                          <a:cs typeface="Times New Roman"/>
                        </a:rPr>
                        <a:t>H2 concentration low (ppm)</a:t>
                      </a:r>
                      <a:endParaRPr lang="fr-BE"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dirty="0">
                          <a:solidFill>
                            <a:srgbClr val="000000"/>
                          </a:solidFill>
                          <a:latin typeface="Arial"/>
                          <a:ea typeface="Times New Roman"/>
                          <a:cs typeface="Times New Roman"/>
                        </a:rPr>
                        <a:t>Safety topic</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dirty="0">
                          <a:solidFill>
                            <a:srgbClr val="000000"/>
                          </a:solidFill>
                          <a:latin typeface="Arial"/>
                          <a:ea typeface="Times New Roman"/>
                          <a:cs typeface="Times New Roman"/>
                        </a:rPr>
                        <a:t>Measuring equipment &amp;</a:t>
                      </a:r>
                      <a:br>
                        <a:rPr lang="en-GB" sz="1000" b="1" dirty="0">
                          <a:solidFill>
                            <a:srgbClr val="000000"/>
                          </a:solidFill>
                          <a:latin typeface="Arial"/>
                          <a:ea typeface="Times New Roman"/>
                          <a:cs typeface="Times New Roman"/>
                        </a:rPr>
                      </a:br>
                      <a:r>
                        <a:rPr lang="en-GB" sz="1000" b="1" dirty="0">
                          <a:solidFill>
                            <a:srgbClr val="000000"/>
                          </a:solidFill>
                          <a:latin typeface="Arial"/>
                          <a:ea typeface="Times New Roman"/>
                          <a:cs typeface="Times New Roman"/>
                        </a:rPr>
                        <a:t>Safety action related</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4636">
                <a:tc>
                  <a:txBody>
                    <a:bodyPr/>
                    <a:lstStyle/>
                    <a:p>
                      <a:pPr algn="ctr">
                        <a:spcAft>
                          <a:spcPts val="0"/>
                        </a:spcAft>
                      </a:pPr>
                      <a:r>
                        <a:rPr lang="en-GB" sz="1000" dirty="0">
                          <a:solidFill>
                            <a:srgbClr val="000000"/>
                          </a:solidFill>
                          <a:latin typeface="Arial"/>
                          <a:ea typeface="Times New Roman"/>
                          <a:cs typeface="Times New Roman"/>
                        </a:rPr>
                        <a:t>1</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solidFill>
                            <a:srgbClr val="000000"/>
                          </a:solidFill>
                          <a:latin typeface="Arial"/>
                          <a:ea typeface="Times New Roman"/>
                          <a:cs typeface="Times New Roman"/>
                        </a:rPr>
                        <a:t>0,001</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solidFill>
                            <a:srgbClr val="000000"/>
                          </a:solidFill>
                          <a:latin typeface="Arial"/>
                          <a:ea typeface="Times New Roman"/>
                          <a:cs typeface="Times New Roman"/>
                        </a:rPr>
                        <a:t>strict leakage requirements, permeation</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solidFill>
                            <a:srgbClr val="000000"/>
                          </a:solidFill>
                          <a:latin typeface="Arial"/>
                          <a:ea typeface="Times New Roman"/>
                          <a:cs typeface="Times New Roman"/>
                        </a:rPr>
                        <a:t>bubble counter</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2317">
                <a:tc>
                  <a:txBody>
                    <a:bodyPr/>
                    <a:lstStyle/>
                    <a:p>
                      <a:pPr algn="ctr">
                        <a:spcAft>
                          <a:spcPts val="0"/>
                        </a:spcAft>
                      </a:pPr>
                      <a:r>
                        <a:rPr lang="en-GB" sz="1000">
                          <a:solidFill>
                            <a:srgbClr val="000000"/>
                          </a:solidFill>
                          <a:latin typeface="Arial"/>
                          <a:ea typeface="Times New Roman"/>
                          <a:cs typeface="Times New Roman"/>
                        </a:rPr>
                        <a:t>1</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solidFill>
                            <a:srgbClr val="000000"/>
                          </a:solidFill>
                          <a:latin typeface="Arial"/>
                          <a:ea typeface="Times New Roman"/>
                          <a:cs typeface="Times New Roman"/>
                        </a:rPr>
                        <a:t>0,01</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solidFill>
                            <a:srgbClr val="000000"/>
                          </a:solidFill>
                          <a:latin typeface="Arial"/>
                          <a:ea typeface="Times New Roman"/>
                          <a:cs typeface="Times New Roman"/>
                        </a:rPr>
                        <a:t>manufacturing, assembly</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solidFill>
                            <a:srgbClr val="000000"/>
                          </a:solidFill>
                          <a:latin typeface="Arial"/>
                          <a:ea typeface="Times New Roman"/>
                          <a:cs typeface="Times New Roman"/>
                        </a:rPr>
                        <a:t>pressure decrease test</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4636">
                <a:tc>
                  <a:txBody>
                    <a:bodyPr/>
                    <a:lstStyle/>
                    <a:p>
                      <a:pPr algn="ctr">
                        <a:spcAft>
                          <a:spcPts val="0"/>
                        </a:spcAft>
                      </a:pPr>
                      <a:r>
                        <a:rPr lang="en-GB" sz="1000">
                          <a:solidFill>
                            <a:srgbClr val="000000"/>
                          </a:solidFill>
                          <a:latin typeface="Arial"/>
                          <a:ea typeface="Times New Roman"/>
                          <a:cs typeface="Times New Roman"/>
                        </a:rPr>
                        <a:t>1</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solidFill>
                            <a:srgbClr val="000000"/>
                          </a:solidFill>
                          <a:latin typeface="Arial"/>
                          <a:ea typeface="Times New Roman"/>
                          <a:cs typeface="Times New Roman"/>
                        </a:rPr>
                        <a:t>0,1</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solidFill>
                            <a:srgbClr val="000000"/>
                          </a:solidFill>
                          <a:latin typeface="Arial"/>
                          <a:ea typeface="Times New Roman"/>
                          <a:cs typeface="Times New Roman"/>
                        </a:rPr>
                        <a:t>manufacturing, assembly</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solidFill>
                            <a:srgbClr val="000000"/>
                          </a:solidFill>
                          <a:latin typeface="Arial"/>
                          <a:ea typeface="Times New Roman"/>
                          <a:cs typeface="Times New Roman"/>
                        </a:rPr>
                        <a:t>spray test, leak rate sensor</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4636">
                <a:tc>
                  <a:txBody>
                    <a:bodyPr/>
                    <a:lstStyle/>
                    <a:p>
                      <a:pPr algn="ctr">
                        <a:spcAft>
                          <a:spcPts val="0"/>
                        </a:spcAft>
                      </a:pPr>
                      <a:r>
                        <a:rPr lang="en-GB" sz="1000">
                          <a:solidFill>
                            <a:srgbClr val="000000"/>
                          </a:solidFill>
                          <a:latin typeface="Arial"/>
                          <a:ea typeface="Times New Roman"/>
                          <a:cs typeface="Times New Roman"/>
                        </a:rPr>
                        <a:t>10</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solidFill>
                            <a:srgbClr val="000000"/>
                          </a:solidFill>
                          <a:latin typeface="Arial"/>
                          <a:ea typeface="Times New Roman"/>
                          <a:cs typeface="Times New Roman"/>
                        </a:rPr>
                        <a:t>0,1</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solidFill>
                            <a:srgbClr val="000000"/>
                          </a:solidFill>
                          <a:latin typeface="Arial"/>
                          <a:ea typeface="Times New Roman"/>
                          <a:cs typeface="Times New Roman"/>
                        </a:rPr>
                        <a:t>general safety</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solidFill>
                            <a:srgbClr val="000000"/>
                          </a:solidFill>
                          <a:latin typeface="Arial"/>
                          <a:ea typeface="Times New Roman"/>
                          <a:cs typeface="Times New Roman"/>
                        </a:rPr>
                        <a:t>measuring concentration in air</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2317">
                <a:tc>
                  <a:txBody>
                    <a:bodyPr/>
                    <a:lstStyle/>
                    <a:p>
                      <a:pPr algn="ctr">
                        <a:spcAft>
                          <a:spcPts val="0"/>
                        </a:spcAft>
                      </a:pPr>
                      <a:r>
                        <a:rPr lang="en-GB" sz="1000">
                          <a:solidFill>
                            <a:srgbClr val="000000"/>
                          </a:solidFill>
                          <a:latin typeface="Arial"/>
                          <a:ea typeface="Times New Roman"/>
                          <a:cs typeface="Times New Roman"/>
                        </a:rPr>
                        <a:t>100</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solidFill>
                            <a:srgbClr val="000000"/>
                          </a:solidFill>
                          <a:latin typeface="Arial"/>
                          <a:ea typeface="Times New Roman"/>
                          <a:cs typeface="Times New Roman"/>
                        </a:rPr>
                        <a:t>1</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solidFill>
                            <a:srgbClr val="000000"/>
                          </a:solidFill>
                          <a:latin typeface="Arial"/>
                          <a:ea typeface="Times New Roman"/>
                          <a:cs typeface="Times New Roman"/>
                        </a:rPr>
                        <a:t>process control</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solidFill>
                            <a:srgbClr val="000000"/>
                          </a:solidFill>
                          <a:latin typeface="Arial"/>
                          <a:ea typeface="Times New Roman"/>
                          <a:cs typeface="Times New Roman"/>
                        </a:rPr>
                        <a:t>gas analysis</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2317">
                <a:tc>
                  <a:txBody>
                    <a:bodyPr/>
                    <a:lstStyle/>
                    <a:p>
                      <a:pPr algn="ctr">
                        <a:spcAft>
                          <a:spcPts val="0"/>
                        </a:spcAft>
                      </a:pPr>
                      <a:r>
                        <a:rPr lang="en-GB" sz="1000">
                          <a:solidFill>
                            <a:srgbClr val="000000"/>
                          </a:solidFill>
                          <a:latin typeface="Arial"/>
                          <a:ea typeface="Times New Roman"/>
                          <a:cs typeface="Times New Roman"/>
                        </a:rPr>
                        <a:t>1000</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a:solidFill>
                            <a:srgbClr val="000000"/>
                          </a:solidFill>
                          <a:latin typeface="Arial"/>
                          <a:ea typeface="Times New Roman"/>
                          <a:cs typeface="Times New Roman"/>
                        </a:rPr>
                        <a:t>1</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a:solidFill>
                            <a:srgbClr val="000000"/>
                          </a:solidFill>
                          <a:latin typeface="Arial"/>
                          <a:ea typeface="Times New Roman"/>
                          <a:cs typeface="Times New Roman"/>
                        </a:rPr>
                        <a:t>maintenance work</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a:solidFill>
                            <a:srgbClr val="000000"/>
                          </a:solidFill>
                          <a:latin typeface="Arial"/>
                          <a:ea typeface="Times New Roman"/>
                          <a:cs typeface="Times New Roman"/>
                        </a:rPr>
                        <a:t>personal safety devices</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92317">
                <a:tc>
                  <a:txBody>
                    <a:bodyPr/>
                    <a:lstStyle/>
                    <a:p>
                      <a:pPr algn="ctr">
                        <a:spcAft>
                          <a:spcPts val="0"/>
                        </a:spcAft>
                      </a:pPr>
                      <a:r>
                        <a:rPr lang="en-GB" sz="1000">
                          <a:solidFill>
                            <a:srgbClr val="000000"/>
                          </a:solidFill>
                          <a:latin typeface="Arial"/>
                          <a:ea typeface="Times New Roman"/>
                          <a:cs typeface="Times New Roman"/>
                        </a:rPr>
                        <a:t>10000</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a:solidFill>
                            <a:srgbClr val="000000"/>
                          </a:solidFill>
                          <a:latin typeface="Arial"/>
                          <a:ea typeface="Times New Roman"/>
                          <a:cs typeface="Times New Roman"/>
                        </a:rPr>
                        <a:t>100</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a:solidFill>
                            <a:srgbClr val="000000"/>
                          </a:solidFill>
                          <a:latin typeface="Arial"/>
                          <a:ea typeface="Times New Roman"/>
                          <a:cs typeface="Times New Roman"/>
                        </a:rPr>
                        <a:t>personal safety</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a:solidFill>
                            <a:srgbClr val="000000"/>
                          </a:solidFill>
                          <a:latin typeface="Arial"/>
                          <a:ea typeface="Times New Roman"/>
                          <a:cs typeface="Times New Roman"/>
                        </a:rPr>
                        <a:t>alarms, system failure</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384636">
                <a:tc>
                  <a:txBody>
                    <a:bodyPr/>
                    <a:lstStyle/>
                    <a:p>
                      <a:pPr algn="ctr">
                        <a:spcAft>
                          <a:spcPts val="0"/>
                        </a:spcAft>
                      </a:pPr>
                      <a:r>
                        <a:rPr lang="en-GB" sz="1000">
                          <a:solidFill>
                            <a:srgbClr val="000000"/>
                          </a:solidFill>
                          <a:latin typeface="Arial"/>
                          <a:ea typeface="Times New Roman"/>
                          <a:cs typeface="Times New Roman"/>
                        </a:rPr>
                        <a:t>10000</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a:solidFill>
                            <a:srgbClr val="000000"/>
                          </a:solidFill>
                          <a:latin typeface="Arial"/>
                          <a:ea typeface="Times New Roman"/>
                          <a:cs typeface="Times New Roman"/>
                        </a:rPr>
                        <a:t>100</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a:solidFill>
                            <a:srgbClr val="000000"/>
                          </a:solidFill>
                          <a:latin typeface="Arial"/>
                          <a:ea typeface="Times New Roman"/>
                          <a:cs typeface="Times New Roman"/>
                        </a:rPr>
                        <a:t>avoid imminent danger</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a:solidFill>
                            <a:srgbClr val="000000"/>
                          </a:solidFill>
                          <a:latin typeface="Arial"/>
                          <a:ea typeface="Times New Roman"/>
                          <a:cs typeface="Times New Roman"/>
                        </a:rPr>
                        <a:t>automatic ventilation increase</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384636">
                <a:tc>
                  <a:txBody>
                    <a:bodyPr/>
                    <a:lstStyle/>
                    <a:p>
                      <a:pPr algn="ctr">
                        <a:spcAft>
                          <a:spcPts val="0"/>
                        </a:spcAft>
                      </a:pPr>
                      <a:r>
                        <a:rPr lang="en-GB" sz="1000">
                          <a:solidFill>
                            <a:srgbClr val="000000"/>
                          </a:solidFill>
                          <a:latin typeface="Arial"/>
                          <a:ea typeface="Times New Roman"/>
                          <a:cs typeface="Times New Roman"/>
                        </a:rPr>
                        <a:t>10000</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a:solidFill>
                            <a:srgbClr val="000000"/>
                          </a:solidFill>
                          <a:latin typeface="Arial"/>
                          <a:ea typeface="Times New Roman"/>
                          <a:cs typeface="Times New Roman"/>
                        </a:rPr>
                        <a:t>1000</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dirty="0">
                          <a:solidFill>
                            <a:srgbClr val="000000"/>
                          </a:solidFill>
                          <a:latin typeface="Arial"/>
                          <a:ea typeface="Times New Roman"/>
                          <a:cs typeface="Times New Roman"/>
                        </a:rPr>
                        <a:t>built-in safety </a:t>
                      </a:r>
                      <a:r>
                        <a:rPr lang="en-GB" sz="1000" dirty="0" smtClean="0">
                          <a:solidFill>
                            <a:srgbClr val="000000"/>
                          </a:solidFill>
                          <a:latin typeface="Arial"/>
                          <a:ea typeface="Times New Roman"/>
                          <a:cs typeface="Times New Roman"/>
                        </a:rPr>
                        <a:t>measures</a:t>
                      </a:r>
                    </a:p>
                    <a:p>
                      <a:pPr algn="ctr">
                        <a:spcAft>
                          <a:spcPts val="0"/>
                        </a:spcAft>
                      </a:pPr>
                      <a:r>
                        <a:rPr lang="en-GB" sz="1000" dirty="0" smtClean="0">
                          <a:solidFill>
                            <a:srgbClr val="000000"/>
                          </a:solidFill>
                          <a:latin typeface="Arial"/>
                          <a:ea typeface="Times New Roman"/>
                          <a:cs typeface="Times New Roman"/>
                        </a:rPr>
                        <a:t> </a:t>
                      </a:r>
                      <a:r>
                        <a:rPr lang="en-GB" sz="1000" dirty="0">
                          <a:solidFill>
                            <a:srgbClr val="000000"/>
                          </a:solidFill>
                          <a:latin typeface="Arial"/>
                          <a:ea typeface="Times New Roman"/>
                          <a:cs typeface="Times New Roman"/>
                        </a:rPr>
                        <a:t>(also check of)</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a:solidFill>
                            <a:srgbClr val="000000"/>
                          </a:solidFill>
                          <a:latin typeface="Arial"/>
                          <a:ea typeface="Times New Roman"/>
                          <a:cs typeface="Times New Roman"/>
                        </a:rPr>
                        <a:t>automatic shutdown</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384636">
                <a:tc>
                  <a:txBody>
                    <a:bodyPr/>
                    <a:lstStyle/>
                    <a:p>
                      <a:pPr algn="ctr">
                        <a:spcAft>
                          <a:spcPts val="0"/>
                        </a:spcAft>
                      </a:pPr>
                      <a:r>
                        <a:rPr lang="en-GB" sz="1000">
                          <a:solidFill>
                            <a:srgbClr val="000000"/>
                          </a:solidFill>
                          <a:latin typeface="Arial"/>
                          <a:ea typeface="Times New Roman"/>
                          <a:cs typeface="Times New Roman"/>
                        </a:rPr>
                        <a:t>100000</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a:solidFill>
                            <a:srgbClr val="000000"/>
                          </a:solidFill>
                          <a:latin typeface="Arial"/>
                          <a:ea typeface="Times New Roman"/>
                          <a:cs typeface="Times New Roman"/>
                        </a:rPr>
                        <a:t>10000</a:t>
                      </a:r>
                      <a:endParaRPr lang="fr-BE" sz="11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dirty="0">
                          <a:solidFill>
                            <a:srgbClr val="000000"/>
                          </a:solidFill>
                          <a:latin typeface="Arial"/>
                          <a:ea typeface="Times New Roman"/>
                          <a:cs typeface="Times New Roman"/>
                        </a:rPr>
                        <a:t>combustion, </a:t>
                      </a:r>
                      <a:r>
                        <a:rPr lang="en-GB" sz="1000" smtClean="0">
                          <a:solidFill>
                            <a:srgbClr val="000000"/>
                          </a:solidFill>
                          <a:latin typeface="Arial"/>
                          <a:ea typeface="Times New Roman"/>
                          <a:cs typeface="Times New Roman"/>
                        </a:rPr>
                        <a:t>toy</a:t>
                      </a:r>
                      <a:r>
                        <a:rPr lang="en-GB" sz="1000" baseline="0" smtClean="0">
                          <a:solidFill>
                            <a:srgbClr val="000000"/>
                          </a:solidFill>
                          <a:latin typeface="Arial"/>
                          <a:ea typeface="Times New Roman"/>
                          <a:cs typeface="Times New Roman"/>
                        </a:rPr>
                        <a:t> kits</a:t>
                      </a:r>
                      <a:r>
                        <a:rPr lang="en-GB" sz="1000" smtClean="0">
                          <a:solidFill>
                            <a:srgbClr val="000000"/>
                          </a:solidFill>
                          <a:latin typeface="Arial"/>
                          <a:ea typeface="Times New Roman"/>
                          <a:cs typeface="Times New Roman"/>
                        </a:rPr>
                        <a:t>, </a:t>
                      </a:r>
                      <a:r>
                        <a:rPr lang="en-GB" sz="1000">
                          <a:solidFill>
                            <a:srgbClr val="000000"/>
                          </a:solidFill>
                          <a:latin typeface="Arial"/>
                          <a:ea typeface="Times New Roman"/>
                          <a:cs typeface="Times New Roman"/>
                        </a:rPr>
                        <a:t>explosion</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000" dirty="0">
                          <a:solidFill>
                            <a:srgbClr val="000000"/>
                          </a:solidFill>
                          <a:latin typeface="Arial"/>
                          <a:ea typeface="Times New Roman"/>
                          <a:cs typeface="Times New Roman"/>
                        </a:rPr>
                        <a:t>danger, effects on human body</a:t>
                      </a:r>
                      <a:endParaRPr lang="fr-BE"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bl>
          </a:graphicData>
        </a:graphic>
      </p:graphicFrame>
      <p:sp>
        <p:nvSpPr>
          <p:cNvPr id="16" name="ZoneTexte 13"/>
          <p:cNvSpPr txBox="1"/>
          <p:nvPr/>
        </p:nvSpPr>
        <p:spPr>
          <a:xfrm>
            <a:off x="7933185" y="5739055"/>
            <a:ext cx="1463351" cy="276999"/>
          </a:xfrm>
          <a:prstGeom prst="rect">
            <a:avLst/>
          </a:prstGeom>
          <a:noFill/>
        </p:spPr>
        <p:txBody>
          <a:bodyPr wrap="square" rtlCol="0">
            <a:spAutoFit/>
          </a:bodyPr>
          <a:lstStyle/>
          <a:p>
            <a:r>
              <a:rPr lang="en-GB" sz="1200" dirty="0" smtClean="0"/>
              <a:t>Source: KIWA NL</a:t>
            </a:r>
            <a:endParaRPr lang="en-GB" sz="1200" dirty="0"/>
          </a:p>
        </p:txBody>
      </p:sp>
      <p:sp>
        <p:nvSpPr>
          <p:cNvPr id="17" name="ZoneTexte 18"/>
          <p:cNvSpPr txBox="1"/>
          <p:nvPr/>
        </p:nvSpPr>
        <p:spPr>
          <a:xfrm>
            <a:off x="543248" y="135267"/>
            <a:ext cx="6539692" cy="615553"/>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How to mitigate risks when working on a FC vehicle</a:t>
            </a:r>
          </a:p>
          <a:p>
            <a:r>
              <a:rPr lang="en-GB" sz="1600" dirty="0" smtClean="0">
                <a:solidFill>
                  <a:srgbClr val="038AD6"/>
                </a:solidFill>
                <a:latin typeface="Berlin Sans FB Demi" panose="020E0802020502020306" pitchFamily="34" charset="0"/>
                <a:ea typeface="+mj-ea"/>
                <a:cs typeface="+mj-cs"/>
              </a:rPr>
              <a:t>Working procedures</a:t>
            </a:r>
            <a:endParaRPr lang="en-GB" sz="1600" dirty="0">
              <a:solidFill>
                <a:srgbClr val="038AD6"/>
              </a:solidFill>
              <a:latin typeface="Berlin Sans FB Demi" panose="020E0802020502020306" pitchFamily="34" charset="0"/>
              <a:ea typeface="+mj-ea"/>
              <a:cs typeface="+mj-cs"/>
            </a:endParaRPr>
          </a:p>
        </p:txBody>
      </p:sp>
      <p:sp>
        <p:nvSpPr>
          <p:cNvPr id="18" name="Rectangle 17"/>
          <p:cNvSpPr/>
          <p:nvPr/>
        </p:nvSpPr>
        <p:spPr>
          <a:xfrm>
            <a:off x="899592" y="5449566"/>
            <a:ext cx="7704856" cy="307777"/>
          </a:xfrm>
          <a:prstGeom prst="rect">
            <a:avLst/>
          </a:prstGeom>
        </p:spPr>
        <p:txBody>
          <a:bodyPr wrap="square">
            <a:spAutoFit/>
          </a:bodyPr>
          <a:lstStyle/>
          <a:p>
            <a:r>
              <a:rPr lang="en-GB" sz="1400" dirty="0" smtClean="0">
                <a:latin typeface="Arial" panose="020B0604020202020204" pitchFamily="34" charset="0"/>
                <a:cs typeface="Arial" panose="020B0604020202020204" pitchFamily="34" charset="0"/>
              </a:rPr>
              <a:t>Example of hydrogen concentration in air, associated safety topics and relevant safety actions</a:t>
            </a:r>
            <a:endParaRPr lang="en-GB" sz="1400" dirty="0">
              <a:latin typeface="Arial" panose="020B0604020202020204" pitchFamily="34" charset="0"/>
              <a:cs typeface="Arial" panose="020B0604020202020204" pitchFamily="34" charset="0"/>
            </a:endParaRPr>
          </a:p>
        </p:txBody>
      </p:sp>
      <p:sp>
        <p:nvSpPr>
          <p:cNvPr id="19" name="ZoneTexte 2"/>
          <p:cNvSpPr txBox="1"/>
          <p:nvPr/>
        </p:nvSpPr>
        <p:spPr>
          <a:xfrm>
            <a:off x="683568" y="716783"/>
            <a:ext cx="7848872" cy="861774"/>
          </a:xfrm>
          <a:prstGeom prst="rect">
            <a:avLst/>
          </a:prstGeom>
          <a:noFill/>
        </p:spPr>
        <p:txBody>
          <a:bodyPr wrap="square" rtlCol="0">
            <a:spAutoFit/>
          </a:bodyPr>
          <a:lstStyle/>
          <a:p>
            <a:r>
              <a:rPr lang="en-GB" sz="1600" dirty="0" smtClean="0"/>
              <a:t>As there is no standard about hydrogen concentration in a workshop, it is interesting to use general references coming from industry so that we have an idea about the potential effect of a “ppm” number of H2 in the working environment. (ppm=</a:t>
            </a:r>
            <a:r>
              <a:rPr lang="fr-BE" sz="1600" dirty="0" smtClean="0"/>
              <a:t>parts </a:t>
            </a:r>
            <a:r>
              <a:rPr lang="fr-BE" sz="1600" dirty="0"/>
              <a:t>per </a:t>
            </a:r>
            <a:r>
              <a:rPr lang="fr-BE" sz="1600" dirty="0" smtClean="0"/>
              <a:t>million)</a:t>
            </a:r>
            <a:endParaRPr lang="en-GB" sz="1600" dirty="0"/>
          </a:p>
        </p:txBody>
      </p:sp>
    </p:spTree>
    <p:extLst>
      <p:ext uri="{BB962C8B-B14F-4D97-AF65-F5344CB8AC3E}">
        <p14:creationId xmlns:p14="http://schemas.microsoft.com/office/powerpoint/2010/main" val="788246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728269" y="2507331"/>
            <a:ext cx="9001125" cy="1384995"/>
          </a:xfrm>
          <a:prstGeom prst="rect">
            <a:avLst/>
          </a:prstGeom>
        </p:spPr>
        <p:txBody>
          <a:bodyPr>
            <a:spAutoFit/>
          </a:bodyPr>
          <a:lstStyle/>
          <a:p>
            <a:pPr>
              <a:buFont typeface="Wingdings" charset="2"/>
              <a:buNone/>
              <a:defRPr/>
            </a:pPr>
            <a:r>
              <a:rPr lang="en-GB" sz="2800" kern="0" dirty="0" smtClean="0">
                <a:solidFill>
                  <a:srgbClr val="000000"/>
                </a:solidFill>
                <a:latin typeface="Arial"/>
                <a:cs typeface="Arial Unicode MS"/>
              </a:rPr>
              <a:t>                                       </a:t>
            </a:r>
          </a:p>
          <a:p>
            <a:pPr>
              <a:buFont typeface="Wingdings" charset="2"/>
              <a:buNone/>
              <a:defRPr/>
            </a:pPr>
            <a:endParaRPr lang="en-GB" sz="2800" kern="0" dirty="0" smtClean="0">
              <a:solidFill>
                <a:srgbClr val="000000"/>
              </a:solidFill>
              <a:latin typeface="Arial"/>
              <a:cs typeface="Arial Unicode MS"/>
            </a:endParaRPr>
          </a:p>
          <a:p>
            <a:pPr>
              <a:buFont typeface="Wingdings" charset="2"/>
              <a:buNone/>
              <a:defRPr/>
            </a:pPr>
            <a:endParaRPr lang="en-GB" sz="2800" kern="0" dirty="0">
              <a:solidFill>
                <a:srgbClr val="000000"/>
              </a:solidFill>
              <a:latin typeface="Arial"/>
              <a:cs typeface="Arial Unicode MS"/>
            </a:endParaRPr>
          </a:p>
        </p:txBody>
      </p:sp>
      <p:pic>
        <p:nvPicPr>
          <p:cNvPr id="16"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8732" y="869031"/>
            <a:ext cx="2381250" cy="1771650"/>
          </a:xfrm>
          <a:prstGeom prst="rect">
            <a:avLst/>
          </a:prstGeom>
          <a:noFill/>
          <a:ln w="9525">
            <a:noFill/>
            <a:miter lim="800000"/>
            <a:headEnd/>
            <a:tailEnd/>
          </a:ln>
        </p:spPr>
      </p:pic>
      <p:pic>
        <p:nvPicPr>
          <p:cNvPr id="17"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27019" y="870618"/>
            <a:ext cx="2381250" cy="1790700"/>
          </a:xfrm>
          <a:prstGeom prst="rect">
            <a:avLst/>
          </a:prstGeom>
          <a:noFill/>
          <a:ln w="9525">
            <a:noFill/>
            <a:miter lim="800000"/>
            <a:headEnd/>
            <a:tailEnd/>
          </a:ln>
        </p:spPr>
      </p:pic>
      <p:pic>
        <p:nvPicPr>
          <p:cNvPr id="18"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00394" y="864268"/>
            <a:ext cx="2381250" cy="1781175"/>
          </a:xfrm>
          <a:prstGeom prst="rect">
            <a:avLst/>
          </a:prstGeom>
          <a:noFill/>
          <a:ln w="9525">
            <a:noFill/>
            <a:miter lim="800000"/>
            <a:headEnd/>
            <a:tailEnd/>
          </a:ln>
        </p:spPr>
      </p:pic>
      <p:pic>
        <p:nvPicPr>
          <p:cNvPr id="19"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36307" y="3496652"/>
            <a:ext cx="2638425" cy="1984375"/>
          </a:xfrm>
          <a:prstGeom prst="rect">
            <a:avLst/>
          </a:prstGeom>
          <a:noFill/>
          <a:ln w="9525">
            <a:noFill/>
            <a:miter lim="800000"/>
            <a:headEnd/>
            <a:tailEnd/>
          </a:ln>
        </p:spPr>
      </p:pic>
      <p:pic>
        <p:nvPicPr>
          <p:cNvPr id="20"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01844" y="3496652"/>
            <a:ext cx="2644775" cy="1979612"/>
          </a:xfrm>
          <a:prstGeom prst="rect">
            <a:avLst/>
          </a:prstGeom>
          <a:noFill/>
          <a:ln w="9525">
            <a:noFill/>
            <a:miter lim="800000"/>
            <a:headEnd/>
            <a:tailEnd/>
          </a:ln>
        </p:spPr>
      </p:pic>
      <p:sp>
        <p:nvSpPr>
          <p:cNvPr id="21" name="Rectangle 1"/>
          <p:cNvSpPr>
            <a:spLocks noChangeArrowheads="1"/>
          </p:cNvSpPr>
          <p:nvPr/>
        </p:nvSpPr>
        <p:spPr bwMode="auto">
          <a:xfrm>
            <a:off x="502844" y="2653381"/>
            <a:ext cx="2633663" cy="647700"/>
          </a:xfrm>
          <a:prstGeom prst="rect">
            <a:avLst/>
          </a:prstGeom>
          <a:noFill/>
          <a:ln w="9525">
            <a:noFill/>
            <a:miter lim="800000"/>
            <a:headEnd/>
            <a:tailEnd/>
          </a:ln>
        </p:spPr>
        <p:txBody>
          <a:bodyPr>
            <a:spAutoFit/>
          </a:bodyPr>
          <a:lstStyle/>
          <a:p>
            <a:r>
              <a:rPr lang="en-GB" sz="1200" b="1" dirty="0" smtClean="0"/>
              <a:t>Fig. 1. Hydrogen car to the left Gasoline car to the right 0s leak with ignition</a:t>
            </a:r>
            <a:endParaRPr lang="en-GB" sz="1200" dirty="0"/>
          </a:p>
        </p:txBody>
      </p:sp>
      <p:sp>
        <p:nvSpPr>
          <p:cNvPr id="22" name="Rectangle 2"/>
          <p:cNvSpPr>
            <a:spLocks noChangeArrowheads="1"/>
          </p:cNvSpPr>
          <p:nvPr/>
        </p:nvSpPr>
        <p:spPr bwMode="auto">
          <a:xfrm>
            <a:off x="3333357" y="2635918"/>
            <a:ext cx="2667000" cy="646113"/>
          </a:xfrm>
          <a:prstGeom prst="rect">
            <a:avLst/>
          </a:prstGeom>
          <a:noFill/>
          <a:ln w="9525">
            <a:noFill/>
            <a:miter lim="800000"/>
            <a:headEnd/>
            <a:tailEnd/>
          </a:ln>
        </p:spPr>
        <p:txBody>
          <a:bodyPr>
            <a:spAutoFit/>
          </a:bodyPr>
          <a:lstStyle/>
          <a:p>
            <a:r>
              <a:rPr lang="en-GB" sz="1200" b="1" dirty="0" smtClean="0"/>
              <a:t>Fig. 2. 3s after ignition</a:t>
            </a:r>
          </a:p>
          <a:p>
            <a:r>
              <a:rPr lang="en-GB" sz="1200" b="1" dirty="0" smtClean="0"/>
              <a:t>Hydrogen leakage: 2100 SCFM Gasoline leakage: 680 cc/min.</a:t>
            </a:r>
            <a:endParaRPr lang="en-GB" sz="1200" dirty="0"/>
          </a:p>
        </p:txBody>
      </p:sp>
      <p:sp>
        <p:nvSpPr>
          <p:cNvPr id="23" name="Rectangle 3"/>
          <p:cNvSpPr>
            <a:spLocks noChangeArrowheads="1"/>
          </p:cNvSpPr>
          <p:nvPr/>
        </p:nvSpPr>
        <p:spPr bwMode="auto">
          <a:xfrm>
            <a:off x="6327382" y="2661318"/>
            <a:ext cx="1925637" cy="277813"/>
          </a:xfrm>
          <a:prstGeom prst="rect">
            <a:avLst/>
          </a:prstGeom>
          <a:noFill/>
          <a:ln w="9525">
            <a:noFill/>
            <a:miter lim="800000"/>
            <a:headEnd/>
            <a:tailEnd/>
          </a:ln>
        </p:spPr>
        <p:txBody>
          <a:bodyPr>
            <a:spAutoFit/>
          </a:bodyPr>
          <a:lstStyle/>
          <a:p>
            <a:r>
              <a:rPr lang="en-GB" sz="1200" b="1" dirty="0" smtClean="0"/>
              <a:t>Fig.3. 60s after ignition</a:t>
            </a:r>
            <a:endParaRPr lang="en-GB" sz="1200" dirty="0"/>
          </a:p>
        </p:txBody>
      </p:sp>
      <p:sp>
        <p:nvSpPr>
          <p:cNvPr id="24" name="Rectangle 4"/>
          <p:cNvSpPr>
            <a:spLocks noChangeArrowheads="1"/>
          </p:cNvSpPr>
          <p:nvPr/>
        </p:nvSpPr>
        <p:spPr bwMode="auto">
          <a:xfrm>
            <a:off x="1526782" y="5440868"/>
            <a:ext cx="2024062" cy="277813"/>
          </a:xfrm>
          <a:prstGeom prst="rect">
            <a:avLst/>
          </a:prstGeom>
          <a:noFill/>
          <a:ln w="9525">
            <a:noFill/>
            <a:miter lim="800000"/>
            <a:headEnd/>
            <a:tailEnd/>
          </a:ln>
        </p:spPr>
        <p:txBody>
          <a:bodyPr>
            <a:spAutoFit/>
          </a:bodyPr>
          <a:lstStyle/>
          <a:p>
            <a:r>
              <a:rPr lang="en-GB" sz="1200" b="1" dirty="0" smtClean="0"/>
              <a:t>Fig. 4. 90s after ignition</a:t>
            </a:r>
            <a:endParaRPr lang="en-GB" sz="1200" dirty="0"/>
          </a:p>
        </p:txBody>
      </p:sp>
      <p:sp>
        <p:nvSpPr>
          <p:cNvPr id="25" name="Rectangle 5"/>
          <p:cNvSpPr>
            <a:spLocks noChangeArrowheads="1"/>
          </p:cNvSpPr>
          <p:nvPr/>
        </p:nvSpPr>
        <p:spPr bwMode="auto">
          <a:xfrm>
            <a:off x="5151044" y="5440868"/>
            <a:ext cx="3135313" cy="277812"/>
          </a:xfrm>
          <a:prstGeom prst="rect">
            <a:avLst/>
          </a:prstGeom>
          <a:noFill/>
          <a:ln w="9525">
            <a:noFill/>
            <a:miter lim="800000"/>
            <a:headEnd/>
            <a:tailEnd/>
          </a:ln>
        </p:spPr>
        <p:txBody>
          <a:bodyPr>
            <a:spAutoFit/>
          </a:bodyPr>
          <a:lstStyle/>
          <a:p>
            <a:r>
              <a:rPr lang="en-GB" sz="1200" b="1" dirty="0" smtClean="0"/>
              <a:t>Fig. 5. gasoline car 140s after ignition </a:t>
            </a:r>
            <a:endParaRPr lang="en-GB" sz="1200" dirty="0"/>
          </a:p>
        </p:txBody>
      </p:sp>
      <p:sp>
        <p:nvSpPr>
          <p:cNvPr id="26" name="ZoneTexte 27"/>
          <p:cNvSpPr txBox="1"/>
          <p:nvPr/>
        </p:nvSpPr>
        <p:spPr>
          <a:xfrm>
            <a:off x="8314" y="5656892"/>
            <a:ext cx="1477793" cy="307777"/>
          </a:xfrm>
          <a:prstGeom prst="rect">
            <a:avLst/>
          </a:prstGeom>
          <a:noFill/>
        </p:spPr>
        <p:txBody>
          <a:bodyPr wrap="square" rtlCol="0">
            <a:spAutoFit/>
          </a:bodyPr>
          <a:lstStyle/>
          <a:p>
            <a:r>
              <a:rPr lang="en-GB" sz="1400" dirty="0" smtClean="0"/>
              <a:t>Source: EV World</a:t>
            </a:r>
            <a:endParaRPr lang="en-GB" sz="1400" dirty="0"/>
          </a:p>
        </p:txBody>
      </p:sp>
      <p:sp>
        <p:nvSpPr>
          <p:cNvPr id="27" name="ZoneTexte 1"/>
          <p:cNvSpPr txBox="1"/>
          <p:nvPr/>
        </p:nvSpPr>
        <p:spPr>
          <a:xfrm>
            <a:off x="3720360" y="184284"/>
            <a:ext cx="4961284" cy="584775"/>
          </a:xfrm>
          <a:prstGeom prst="rect">
            <a:avLst/>
          </a:prstGeom>
          <a:noFill/>
        </p:spPr>
        <p:txBody>
          <a:bodyPr wrap="square" rtlCol="0">
            <a:spAutoFit/>
          </a:bodyPr>
          <a:lstStyle/>
          <a:p>
            <a:pPr algn="just"/>
            <a:r>
              <a:rPr lang="en-GB" sz="1600" dirty="0" smtClean="0"/>
              <a:t>In certain conditions, hydrogen is less dangerous than gasoline thanks to the role of the thermal fuse in this case</a:t>
            </a:r>
            <a:endParaRPr lang="en-GB" sz="1600" dirty="0"/>
          </a:p>
        </p:txBody>
      </p:sp>
    </p:spTree>
    <p:extLst>
      <p:ext uri="{BB962C8B-B14F-4D97-AF65-F5344CB8AC3E}">
        <p14:creationId xmlns:p14="http://schemas.microsoft.com/office/powerpoint/2010/main" val="2759713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9"/>
          <p:cNvSpPr txBox="1"/>
          <p:nvPr/>
        </p:nvSpPr>
        <p:spPr>
          <a:xfrm>
            <a:off x="1619672" y="5214391"/>
            <a:ext cx="5400600" cy="584775"/>
          </a:xfrm>
          <a:prstGeom prst="rect">
            <a:avLst/>
          </a:prstGeom>
          <a:noFill/>
        </p:spPr>
        <p:txBody>
          <a:bodyPr wrap="square" rtlCol="0">
            <a:spAutoFit/>
          </a:bodyPr>
          <a:lstStyle/>
          <a:p>
            <a:r>
              <a:rPr lang="en-GB" sz="1600" dirty="0" smtClean="0"/>
              <a:t>Seen in Francorchamps after a small incident with another car, destruction by fire resulting from a broken gasoline pipe.</a:t>
            </a:r>
            <a:endParaRPr lang="en-GB" sz="1600" dirty="0"/>
          </a:p>
        </p:txBody>
      </p:sp>
      <p:pic>
        <p:nvPicPr>
          <p:cNvPr id="16" name="Imag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03648" y="893911"/>
            <a:ext cx="5784444" cy="4320480"/>
          </a:xfrm>
          <a:prstGeom prst="rect">
            <a:avLst/>
          </a:prstGeom>
        </p:spPr>
      </p:pic>
      <p:sp>
        <p:nvSpPr>
          <p:cNvPr id="17" name="ZoneTexte 11"/>
          <p:cNvSpPr txBox="1"/>
          <p:nvPr/>
        </p:nvSpPr>
        <p:spPr>
          <a:xfrm>
            <a:off x="5004048" y="4206278"/>
            <a:ext cx="2016224" cy="830997"/>
          </a:xfrm>
          <a:prstGeom prst="rect">
            <a:avLst/>
          </a:prstGeom>
          <a:solidFill>
            <a:schemeClr val="bg1"/>
          </a:solidFill>
        </p:spPr>
        <p:txBody>
          <a:bodyPr wrap="square" rtlCol="0">
            <a:spAutoFit/>
          </a:bodyPr>
          <a:lstStyle/>
          <a:p>
            <a:r>
              <a:rPr lang="en-GB" sz="1600" dirty="0" smtClean="0">
                <a:solidFill>
                  <a:srgbClr val="FF0000"/>
                </a:solidFill>
              </a:rPr>
              <a:t>Petrol engine vehicle after a small incident with another car</a:t>
            </a:r>
            <a:endParaRPr lang="en-GB" sz="1600" dirty="0">
              <a:solidFill>
                <a:srgbClr val="FF0000"/>
              </a:solidFill>
            </a:endParaRPr>
          </a:p>
        </p:txBody>
      </p:sp>
      <p:sp>
        <p:nvSpPr>
          <p:cNvPr id="18" name="ZoneTexte 13"/>
          <p:cNvSpPr txBox="1"/>
          <p:nvPr/>
        </p:nvSpPr>
        <p:spPr>
          <a:xfrm>
            <a:off x="3131840" y="533871"/>
            <a:ext cx="4480061" cy="338554"/>
          </a:xfrm>
          <a:prstGeom prst="rect">
            <a:avLst/>
          </a:prstGeom>
          <a:noFill/>
        </p:spPr>
        <p:txBody>
          <a:bodyPr wrap="square" rtlCol="0">
            <a:spAutoFit/>
          </a:bodyPr>
          <a:lstStyle/>
          <a:p>
            <a:r>
              <a:rPr lang="en-GB" sz="1600" dirty="0" smtClean="0"/>
              <a:t>Safety is relative, gasoline fuel is also dangerous</a:t>
            </a:r>
            <a:endParaRPr lang="en-GB" sz="1600" dirty="0"/>
          </a:p>
        </p:txBody>
      </p:sp>
      <p:sp>
        <p:nvSpPr>
          <p:cNvPr id="19" name="ZoneTexte 18"/>
          <p:cNvSpPr txBox="1"/>
          <p:nvPr/>
        </p:nvSpPr>
        <p:spPr>
          <a:xfrm>
            <a:off x="543248" y="168379"/>
            <a:ext cx="2804616" cy="461665"/>
          </a:xfrm>
          <a:prstGeom prst="rect">
            <a:avLst/>
          </a:prstGeom>
          <a:noFill/>
        </p:spPr>
        <p:txBody>
          <a:bodyPr wrap="square" rtlCol="0">
            <a:spAutoFit/>
          </a:bodyPr>
          <a:lstStyle/>
          <a:p>
            <a:r>
              <a:rPr lang="en-GB" sz="2400" dirty="0" smtClean="0">
                <a:solidFill>
                  <a:srgbClr val="038AD6"/>
                </a:solidFill>
                <a:latin typeface="Berlin Sans FB Demi" panose="020E0802020502020306" pitchFamily="34" charset="0"/>
                <a:ea typeface="+mj-ea"/>
                <a:cs typeface="+mj-cs"/>
              </a:rPr>
              <a:t>Lessons learned</a:t>
            </a:r>
            <a:endParaRPr lang="en-GB" sz="2400" dirty="0">
              <a:solidFill>
                <a:srgbClr val="038AD6"/>
              </a:solidFill>
              <a:latin typeface="Berlin Sans FB Demi" panose="020E0802020502020306" pitchFamily="34" charset="0"/>
              <a:ea typeface="+mj-ea"/>
              <a:cs typeface="+mj-cs"/>
            </a:endParaRPr>
          </a:p>
        </p:txBody>
      </p:sp>
    </p:spTree>
    <p:extLst>
      <p:ext uri="{BB962C8B-B14F-4D97-AF65-F5344CB8AC3E}">
        <p14:creationId xmlns:p14="http://schemas.microsoft.com/office/powerpoint/2010/main" val="3574686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8"/>
          <p:cNvSpPr txBox="1"/>
          <p:nvPr/>
        </p:nvSpPr>
        <p:spPr>
          <a:xfrm>
            <a:off x="543248" y="399212"/>
            <a:ext cx="6539692" cy="461665"/>
          </a:xfrm>
          <a:prstGeom prst="rect">
            <a:avLst/>
          </a:prstGeom>
          <a:noFill/>
        </p:spPr>
        <p:txBody>
          <a:bodyPr wrap="square" rtlCol="0">
            <a:spAutoFit/>
          </a:bodyPr>
          <a:lstStyle/>
          <a:p>
            <a:r>
              <a:rPr lang="en-GB" sz="2400" dirty="0" smtClean="0">
                <a:solidFill>
                  <a:srgbClr val="038AD6"/>
                </a:solidFill>
                <a:latin typeface="Berlin Sans FB Demi" panose="020E0802020502020306" pitchFamily="34" charset="0"/>
                <a:ea typeface="+mj-ea"/>
                <a:cs typeface="+mj-cs"/>
              </a:rPr>
              <a:t>Lessons learned</a:t>
            </a:r>
            <a:endParaRPr lang="en-GB" sz="2400" dirty="0">
              <a:solidFill>
                <a:srgbClr val="038AD6"/>
              </a:solidFill>
              <a:latin typeface="Berlin Sans FB Demi" panose="020E0802020502020306" pitchFamily="34" charset="0"/>
              <a:ea typeface="+mj-ea"/>
              <a:cs typeface="+mj-cs"/>
            </a:endParaRPr>
          </a:p>
        </p:txBody>
      </p:sp>
      <p:sp>
        <p:nvSpPr>
          <p:cNvPr id="16" name="ZoneTexte 1"/>
          <p:cNvSpPr txBox="1"/>
          <p:nvPr/>
        </p:nvSpPr>
        <p:spPr>
          <a:xfrm>
            <a:off x="2267744" y="1825660"/>
            <a:ext cx="4392488" cy="523220"/>
          </a:xfrm>
          <a:prstGeom prst="rect">
            <a:avLst/>
          </a:prstGeom>
          <a:noFill/>
        </p:spPr>
        <p:txBody>
          <a:bodyPr wrap="square" rtlCol="0">
            <a:spAutoFit/>
          </a:bodyPr>
          <a:lstStyle/>
          <a:p>
            <a:r>
              <a:rPr lang="en-GB" sz="2800" dirty="0" smtClean="0"/>
              <a:t>https://h2tools.org/lessons</a:t>
            </a:r>
            <a:endParaRPr lang="en-GB" sz="2800" dirty="0"/>
          </a:p>
        </p:txBody>
      </p:sp>
      <p:sp>
        <p:nvSpPr>
          <p:cNvPr id="17" name="ZoneTexte 2"/>
          <p:cNvSpPr txBox="1"/>
          <p:nvPr/>
        </p:nvSpPr>
        <p:spPr>
          <a:xfrm>
            <a:off x="2051720" y="1105580"/>
            <a:ext cx="4824536" cy="523220"/>
          </a:xfrm>
          <a:prstGeom prst="rect">
            <a:avLst/>
          </a:prstGeom>
          <a:noFill/>
        </p:spPr>
        <p:txBody>
          <a:bodyPr wrap="square" rtlCol="0">
            <a:spAutoFit/>
          </a:bodyPr>
          <a:lstStyle/>
          <a:p>
            <a:r>
              <a:rPr lang="en-GB" sz="2800" dirty="0" smtClean="0"/>
              <a:t>Please visit H2incidents.org at: </a:t>
            </a:r>
            <a:endParaRPr lang="en-GB" sz="2800" dirty="0"/>
          </a:p>
        </p:txBody>
      </p:sp>
      <p:pic>
        <p:nvPicPr>
          <p:cNvPr id="1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2612" y="2924944"/>
            <a:ext cx="7018776" cy="2932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ZoneTexte 3"/>
          <p:cNvSpPr txBox="1"/>
          <p:nvPr/>
        </p:nvSpPr>
        <p:spPr>
          <a:xfrm>
            <a:off x="1034068" y="2636912"/>
            <a:ext cx="2069228" cy="369332"/>
          </a:xfrm>
          <a:prstGeom prst="rect">
            <a:avLst/>
          </a:prstGeom>
          <a:noFill/>
        </p:spPr>
        <p:txBody>
          <a:bodyPr wrap="square" rtlCol="0">
            <a:spAutoFit/>
          </a:bodyPr>
          <a:lstStyle/>
          <a:p>
            <a:r>
              <a:rPr lang="en-GB" dirty="0" smtClean="0"/>
              <a:t>Example:</a:t>
            </a:r>
            <a:endParaRPr lang="en-GB" dirty="0"/>
          </a:p>
        </p:txBody>
      </p:sp>
    </p:spTree>
    <p:extLst>
      <p:ext uri="{BB962C8B-B14F-4D97-AF65-F5344CB8AC3E}">
        <p14:creationId xmlns:p14="http://schemas.microsoft.com/office/powerpoint/2010/main" val="42066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39552" y="177234"/>
            <a:ext cx="3456384" cy="369332"/>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Basics of hydrogen properties</a:t>
            </a:r>
            <a:endParaRPr lang="en-GB" dirty="0">
              <a:solidFill>
                <a:srgbClr val="038AD6"/>
              </a:solidFill>
              <a:latin typeface="Berlin Sans FB Demi" panose="020E0802020502020306" pitchFamily="34" charset="0"/>
              <a:ea typeface="+mj-ea"/>
              <a:cs typeface="+mj-cs"/>
            </a:endParaRPr>
          </a:p>
        </p:txBody>
      </p:sp>
      <p:sp>
        <p:nvSpPr>
          <p:cNvPr id="16" name="TextBox 1"/>
          <p:cNvSpPr txBox="1">
            <a:spLocks noChangeArrowheads="1"/>
          </p:cNvSpPr>
          <p:nvPr/>
        </p:nvSpPr>
        <p:spPr bwMode="auto">
          <a:xfrm>
            <a:off x="985044" y="690582"/>
            <a:ext cx="7173912" cy="5078313"/>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GB" dirty="0" smtClean="0">
                <a:cs typeface="Arial" charset="0"/>
              </a:rPr>
              <a:t>Gas at room temperature</a:t>
            </a:r>
          </a:p>
          <a:p>
            <a:pPr marL="342900" indent="-342900">
              <a:buFont typeface="Arial" panose="020B0604020202020204" pitchFamily="34" charset="0"/>
              <a:buChar char="•"/>
            </a:pPr>
            <a:r>
              <a:rPr lang="en-GB" dirty="0" smtClean="0">
                <a:cs typeface="Arial" charset="0"/>
              </a:rPr>
              <a:t>Liquid under -253°C (cryogenic)</a:t>
            </a:r>
          </a:p>
          <a:p>
            <a:pPr marL="342900" indent="-342900">
              <a:buFont typeface="Arial" panose="020B0604020202020204" pitchFamily="34" charset="0"/>
              <a:buChar char="•"/>
            </a:pPr>
            <a:r>
              <a:rPr lang="en-GB" dirty="0" smtClean="0">
                <a:cs typeface="Arial" charset="0"/>
              </a:rPr>
              <a:t>Energy vector</a:t>
            </a:r>
          </a:p>
          <a:p>
            <a:pPr marL="342900" indent="-342900">
              <a:buFont typeface="Arial" panose="020B0604020202020204" pitchFamily="34" charset="0"/>
              <a:buChar char="•"/>
            </a:pPr>
            <a:r>
              <a:rPr lang="en-GB" dirty="0" smtClean="0">
                <a:cs typeface="Arial" charset="0"/>
              </a:rPr>
              <a:t>Free of carbon</a:t>
            </a:r>
          </a:p>
          <a:p>
            <a:pPr marL="342900" indent="-342900">
              <a:buFont typeface="Arial" panose="020B0604020202020204" pitchFamily="34" charset="0"/>
              <a:buChar char="•"/>
            </a:pPr>
            <a:r>
              <a:rPr lang="en-GB" dirty="0" smtClean="0">
                <a:cs typeface="Arial" charset="0"/>
              </a:rPr>
              <a:t>Clean energy</a:t>
            </a:r>
          </a:p>
          <a:p>
            <a:pPr marL="342900" indent="-342900">
              <a:buFont typeface="Arial" panose="020B0604020202020204" pitchFamily="34" charset="0"/>
              <a:buChar char="•"/>
            </a:pPr>
            <a:r>
              <a:rPr lang="en-GB" dirty="0" smtClean="0">
                <a:cs typeface="Arial" charset="0"/>
              </a:rPr>
              <a:t>Lighter than air</a:t>
            </a:r>
          </a:p>
          <a:p>
            <a:pPr marL="342900" indent="-342900">
              <a:buFont typeface="Arial" panose="020B0604020202020204" pitchFamily="34" charset="0"/>
              <a:buChar char="•"/>
            </a:pPr>
            <a:r>
              <a:rPr lang="en-GB" dirty="0" smtClean="0">
                <a:cs typeface="Arial" charset="0"/>
              </a:rPr>
              <a:t>No smell</a:t>
            </a:r>
          </a:p>
          <a:p>
            <a:pPr marL="342900" indent="-342900">
              <a:buFont typeface="Arial" panose="020B0604020202020204" pitchFamily="34" charset="0"/>
              <a:buChar char="•"/>
            </a:pPr>
            <a:r>
              <a:rPr lang="en-GB" dirty="0" smtClean="0">
                <a:cs typeface="Arial" charset="0"/>
              </a:rPr>
              <a:t>Not visible</a:t>
            </a:r>
          </a:p>
          <a:p>
            <a:pPr marL="342900" indent="-342900">
              <a:buFont typeface="Arial" panose="020B0604020202020204" pitchFamily="34" charset="0"/>
              <a:buChar char="•"/>
            </a:pPr>
            <a:r>
              <a:rPr lang="en-GB" dirty="0" smtClean="0">
                <a:cs typeface="Arial" charset="0"/>
              </a:rPr>
              <a:t>No toxicity</a:t>
            </a:r>
          </a:p>
          <a:p>
            <a:pPr marL="342900" indent="-342900">
              <a:buFont typeface="Arial" panose="020B0604020202020204" pitchFamily="34" charset="0"/>
              <a:buChar char="•"/>
            </a:pPr>
            <a:r>
              <a:rPr lang="en-GB" dirty="0" smtClean="0">
                <a:cs typeface="Arial" charset="0"/>
              </a:rPr>
              <a:t>Produced from different sources</a:t>
            </a:r>
          </a:p>
          <a:p>
            <a:pPr marL="342900" indent="-342900">
              <a:buFont typeface="Arial" panose="020B0604020202020204" pitchFamily="34" charset="0"/>
              <a:buChar char="•"/>
            </a:pPr>
            <a:r>
              <a:rPr lang="en-GB" dirty="0" smtClean="0">
                <a:cs typeface="Arial" charset="0"/>
              </a:rPr>
              <a:t>Can be stored</a:t>
            </a:r>
          </a:p>
          <a:p>
            <a:pPr marL="342900" indent="-342900">
              <a:buFont typeface="Arial" panose="020B0604020202020204" pitchFamily="34" charset="0"/>
              <a:buChar char="•"/>
            </a:pPr>
            <a:r>
              <a:rPr lang="en-GB" dirty="0" smtClean="0">
                <a:cs typeface="Arial" charset="0"/>
              </a:rPr>
              <a:t>Can be transported</a:t>
            </a:r>
          </a:p>
          <a:p>
            <a:pPr marL="342900" indent="-342900">
              <a:lnSpc>
                <a:spcPct val="120000"/>
              </a:lnSpc>
              <a:buFont typeface="Arial" panose="020B0604020202020204" pitchFamily="34" charset="0"/>
              <a:buChar char="•"/>
            </a:pPr>
            <a:r>
              <a:rPr lang="en-GB" dirty="0" smtClean="0">
                <a:cs typeface="Arial" charset="0"/>
              </a:rPr>
              <a:t>Density 	gas 		90 	g/Nm³</a:t>
            </a:r>
          </a:p>
          <a:p>
            <a:pPr>
              <a:lnSpc>
                <a:spcPct val="120000"/>
              </a:lnSpc>
            </a:pPr>
            <a:r>
              <a:rPr lang="en-GB" dirty="0" smtClean="0">
                <a:cs typeface="Arial" charset="0"/>
              </a:rPr>
              <a:t>		liquid		70,8 	kg/m³</a:t>
            </a:r>
          </a:p>
          <a:p>
            <a:pPr>
              <a:lnSpc>
                <a:spcPct val="120000"/>
              </a:lnSpc>
            </a:pPr>
            <a:r>
              <a:rPr lang="en-GB" dirty="0" smtClean="0">
                <a:cs typeface="Arial" charset="0"/>
              </a:rPr>
              <a:t>		gasoline 		720 	kg/m³</a:t>
            </a:r>
          </a:p>
          <a:p>
            <a:pPr marL="342900" indent="-342900">
              <a:lnSpc>
                <a:spcPct val="120000"/>
              </a:lnSpc>
              <a:buFont typeface="Arial" panose="020B0604020202020204" pitchFamily="34" charset="0"/>
              <a:buChar char="•"/>
            </a:pPr>
            <a:r>
              <a:rPr lang="en-GB" dirty="0" smtClean="0">
                <a:cs typeface="Arial" charset="0"/>
              </a:rPr>
              <a:t>Octane number H2		&gt; 140</a:t>
            </a:r>
          </a:p>
          <a:p>
            <a:pPr marL="342900" indent="-342900">
              <a:lnSpc>
                <a:spcPct val="120000"/>
              </a:lnSpc>
              <a:buFont typeface="Arial" panose="020B0604020202020204" pitchFamily="34" charset="0"/>
              <a:buChar char="•"/>
            </a:pPr>
            <a:r>
              <a:rPr lang="en-GB" dirty="0" smtClean="0">
                <a:cs typeface="Arial" charset="0"/>
              </a:rPr>
              <a:t>Octane number gasoline		&gt; 95</a:t>
            </a:r>
            <a:endParaRPr lang="en-GB" dirty="0">
              <a:cs typeface="Arial" charset="0"/>
            </a:endParaRPr>
          </a:p>
        </p:txBody>
      </p:sp>
      <p:pic>
        <p:nvPicPr>
          <p:cNvPr id="17" name="Picture 2" descr="Résultat de recherche d'images pour &quot;reforming CH4 for producing H2&quot;">
            <a:hlinkClick r:id="rId10"/>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724400" y="1410662"/>
            <a:ext cx="3642731"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92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7"/>
          <p:cNvSpPr txBox="1"/>
          <p:nvPr/>
        </p:nvSpPr>
        <p:spPr>
          <a:xfrm>
            <a:off x="539552" y="106308"/>
            <a:ext cx="3528392" cy="369332"/>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Hydrogen properties in a table</a:t>
            </a:r>
          </a:p>
        </p:txBody>
      </p:sp>
      <p:pic>
        <p:nvPicPr>
          <p:cNvPr id="16" name="Picture 5"/>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6068"/>
          <a:stretch/>
        </p:blipFill>
        <p:spPr bwMode="auto">
          <a:xfrm>
            <a:off x="1611313" y="517217"/>
            <a:ext cx="5919787" cy="527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575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7"/>
          <p:cNvSpPr txBox="1"/>
          <p:nvPr/>
        </p:nvSpPr>
        <p:spPr>
          <a:xfrm>
            <a:off x="539552" y="475640"/>
            <a:ext cx="3528392" cy="369332"/>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Hydrogen properties in a table</a:t>
            </a:r>
          </a:p>
        </p:txBody>
      </p:sp>
      <p:sp>
        <p:nvSpPr>
          <p:cNvPr id="16" name="ZoneTexte 1"/>
          <p:cNvSpPr txBox="1"/>
          <p:nvPr/>
        </p:nvSpPr>
        <p:spPr>
          <a:xfrm>
            <a:off x="539552" y="908720"/>
            <a:ext cx="5328591" cy="369332"/>
          </a:xfrm>
          <a:prstGeom prst="rect">
            <a:avLst/>
          </a:prstGeom>
          <a:noFill/>
        </p:spPr>
        <p:txBody>
          <a:bodyPr wrap="square" rtlCol="0">
            <a:spAutoFit/>
          </a:bodyPr>
          <a:lstStyle/>
          <a:p>
            <a:r>
              <a:rPr lang="en-GB" dirty="0" smtClean="0"/>
              <a:t>Reminders concerning the values in the table</a:t>
            </a:r>
            <a:endParaRPr lang="en-GB" dirty="0"/>
          </a:p>
        </p:txBody>
      </p:sp>
      <p:sp>
        <p:nvSpPr>
          <p:cNvPr id="17" name="ZoneTexte 2"/>
          <p:cNvSpPr txBox="1"/>
          <p:nvPr/>
        </p:nvSpPr>
        <p:spPr>
          <a:xfrm>
            <a:off x="786776" y="1916832"/>
            <a:ext cx="7745664" cy="2862322"/>
          </a:xfrm>
          <a:prstGeom prst="rect">
            <a:avLst/>
          </a:prstGeom>
          <a:noFill/>
        </p:spPr>
        <p:txBody>
          <a:bodyPr wrap="square" rtlCol="0">
            <a:spAutoFit/>
          </a:bodyPr>
          <a:lstStyle/>
          <a:p>
            <a:r>
              <a:rPr lang="en-GB" baseline="30000" dirty="0" smtClean="0"/>
              <a:t>1  </a:t>
            </a:r>
            <a:r>
              <a:rPr lang="en-GB" dirty="0" smtClean="0"/>
              <a:t>The boiling point at 1 </a:t>
            </a:r>
            <a:r>
              <a:rPr lang="en-GB" dirty="0" err="1" smtClean="0"/>
              <a:t>atm</a:t>
            </a:r>
            <a:r>
              <a:rPr lang="en-GB" dirty="0" smtClean="0"/>
              <a:t> pressure</a:t>
            </a:r>
          </a:p>
          <a:p>
            <a:r>
              <a:rPr lang="en-GB" dirty="0" smtClean="0"/>
              <a:t/>
            </a:r>
            <a:br>
              <a:rPr lang="en-GB" dirty="0" smtClean="0"/>
            </a:br>
            <a:r>
              <a:rPr lang="en-GB" baseline="30000" dirty="0" smtClean="0"/>
              <a:t>2  </a:t>
            </a:r>
            <a:r>
              <a:rPr lang="en-GB" dirty="0" smtClean="0"/>
              <a:t>Heating values are the energy, per gram of fuel, generated by a combustion reaction. The higher heating value (HHV) is obtained when all of the water formed by combustion is liquid. The lower heating value (LHV) is obtained when all of the water formed by combustion is vapour.</a:t>
            </a:r>
          </a:p>
          <a:p>
            <a:r>
              <a:rPr lang="en-GB" dirty="0" smtClean="0"/>
              <a:t/>
            </a:r>
            <a:br>
              <a:rPr lang="en-GB" dirty="0" smtClean="0"/>
            </a:br>
            <a:r>
              <a:rPr lang="en-GB" baseline="30000" dirty="0" smtClean="0"/>
              <a:t>3  </a:t>
            </a:r>
            <a:r>
              <a:rPr lang="en-GB" dirty="0" smtClean="0"/>
              <a:t>Experimentally determined flame temperatures are shown in the table.</a:t>
            </a:r>
          </a:p>
          <a:p>
            <a:r>
              <a:rPr lang="en-GB" dirty="0" smtClean="0"/>
              <a:t/>
            </a:r>
            <a:br>
              <a:rPr lang="en-GB" dirty="0" smtClean="0"/>
            </a:br>
            <a:r>
              <a:rPr lang="en-GB" baseline="30000" dirty="0" smtClean="0"/>
              <a:t>4  </a:t>
            </a:r>
            <a:r>
              <a:rPr lang="en-GB" dirty="0" smtClean="0"/>
              <a:t>In air at 1 </a:t>
            </a:r>
            <a:r>
              <a:rPr lang="en-GB" dirty="0" err="1" smtClean="0"/>
              <a:t>atm</a:t>
            </a:r>
            <a:r>
              <a:rPr lang="en-GB" dirty="0" smtClean="0"/>
              <a:t> pressure</a:t>
            </a:r>
            <a:endParaRPr lang="en-GB" dirty="0"/>
          </a:p>
        </p:txBody>
      </p:sp>
    </p:spTree>
    <p:extLst>
      <p:ext uri="{BB962C8B-B14F-4D97-AF65-F5344CB8AC3E}">
        <p14:creationId xmlns:p14="http://schemas.microsoft.com/office/powerpoint/2010/main" val="389044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71128" y="450384"/>
            <a:ext cx="5873080" cy="615553"/>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Major safety rules when using hydrogen</a:t>
            </a:r>
          </a:p>
          <a:p>
            <a:r>
              <a:rPr lang="en-GB" sz="1600" dirty="0" smtClean="0">
                <a:solidFill>
                  <a:srgbClr val="038AD6"/>
                </a:solidFill>
                <a:latin typeface="Berlin Sans FB Demi" panose="020E0802020502020306" pitchFamily="34" charset="0"/>
                <a:ea typeface="+mj-ea"/>
                <a:cs typeface="+mj-cs"/>
              </a:rPr>
              <a:t>List of very important considerations</a:t>
            </a:r>
          </a:p>
        </p:txBody>
      </p:sp>
      <p:sp>
        <p:nvSpPr>
          <p:cNvPr id="16" name="ZoneTexte 1"/>
          <p:cNvSpPr txBox="1"/>
          <p:nvPr/>
        </p:nvSpPr>
        <p:spPr>
          <a:xfrm>
            <a:off x="571128" y="1564933"/>
            <a:ext cx="8177336" cy="4024307"/>
          </a:xfrm>
          <a:prstGeom prst="rect">
            <a:avLst/>
          </a:prstGeom>
          <a:noFill/>
        </p:spPr>
        <p:txBody>
          <a:bodyPr wrap="square" rtlCol="0">
            <a:spAutoFit/>
          </a:bodyPr>
          <a:lstStyle/>
          <a:p>
            <a:pPr marL="342900" lvl="0" indent="-342900">
              <a:lnSpc>
                <a:spcPct val="130000"/>
              </a:lnSpc>
              <a:buFont typeface="+mj-lt"/>
              <a:buAutoNum type="arabicPeriod"/>
            </a:pPr>
            <a:r>
              <a:rPr lang="en-GB" dirty="0"/>
              <a:t>Understanding the properties of hydrogen can help to design a workspace that can mitigate any hazards.</a:t>
            </a:r>
            <a:endParaRPr lang="fr-BE" dirty="0"/>
          </a:p>
          <a:p>
            <a:pPr marL="342900" lvl="0" indent="-342900">
              <a:lnSpc>
                <a:spcPct val="130000"/>
              </a:lnSpc>
              <a:buFont typeface="+mj-lt"/>
              <a:buAutoNum type="arabicPeriod"/>
            </a:pPr>
            <a:r>
              <a:rPr lang="en-GB" dirty="0"/>
              <a:t>Selection of construction materials must be done carefully taking into account the effects of hydrogen on their mechanical properties under typical operating conditions.</a:t>
            </a:r>
            <a:endParaRPr lang="fr-BE" dirty="0"/>
          </a:p>
          <a:p>
            <a:pPr marL="342900" lvl="0" indent="-342900">
              <a:lnSpc>
                <a:spcPct val="130000"/>
              </a:lnSpc>
              <a:buFont typeface="+mj-lt"/>
              <a:buAutoNum type="arabicPeriod"/>
            </a:pPr>
            <a:r>
              <a:rPr lang="en-GB" dirty="0"/>
              <a:t>Hazards can be "designed out" in order to reduce risks during construction of the workspace</a:t>
            </a:r>
            <a:r>
              <a:rPr lang="en-GB" dirty="0" smtClean="0"/>
              <a:t>. (anticipation from the beginning)</a:t>
            </a:r>
            <a:endParaRPr lang="fr-BE" dirty="0"/>
          </a:p>
          <a:p>
            <a:pPr marL="342900" lvl="0" indent="-342900">
              <a:lnSpc>
                <a:spcPct val="130000"/>
              </a:lnSpc>
              <a:buFont typeface="+mj-lt"/>
              <a:buAutoNum type="arabicPeriod"/>
            </a:pPr>
            <a:r>
              <a:rPr lang="en-GB" dirty="0"/>
              <a:t>The piping system for delivering hydrogen should be designed and installed with care in order to reduce leaks and enable their detection with ease.</a:t>
            </a:r>
            <a:endParaRPr lang="fr-BE" dirty="0"/>
          </a:p>
          <a:p>
            <a:pPr marL="342900" lvl="0" indent="-342900">
              <a:lnSpc>
                <a:spcPct val="130000"/>
              </a:lnSpc>
              <a:buFont typeface="+mj-lt"/>
              <a:buAutoNum type="arabicPeriod"/>
            </a:pPr>
            <a:r>
              <a:rPr lang="en-GB" dirty="0"/>
              <a:t>Implementing interlock systems in the workspace which operate in conjunction with hydrogen and fire detectors can drastically improve safety</a:t>
            </a:r>
            <a:r>
              <a:rPr lang="en-GB" dirty="0" smtClean="0"/>
              <a:t>.</a:t>
            </a:r>
            <a:endParaRPr lang="fr-BE" dirty="0"/>
          </a:p>
        </p:txBody>
      </p:sp>
      <p:pic>
        <p:nvPicPr>
          <p:cNvPr id="17" name="Picture 2" descr="Résultat de recherche d'images pour &quot;very important&quot;">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04248" y="625392"/>
            <a:ext cx="1057308" cy="881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986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71128" y="450384"/>
            <a:ext cx="5873080" cy="615553"/>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Major safety rules when using hydrogen</a:t>
            </a:r>
          </a:p>
          <a:p>
            <a:r>
              <a:rPr lang="en-GB" sz="1600" dirty="0" smtClean="0">
                <a:solidFill>
                  <a:srgbClr val="038AD6"/>
                </a:solidFill>
                <a:latin typeface="Berlin Sans FB Demi" panose="020E0802020502020306" pitchFamily="34" charset="0"/>
                <a:ea typeface="+mj-ea"/>
                <a:cs typeface="+mj-cs"/>
              </a:rPr>
              <a:t>Specific skills and knowledge of the workers &amp; employees</a:t>
            </a:r>
          </a:p>
        </p:txBody>
      </p:sp>
      <p:sp>
        <p:nvSpPr>
          <p:cNvPr id="16" name="ZoneTexte 1"/>
          <p:cNvSpPr txBox="1"/>
          <p:nvPr/>
        </p:nvSpPr>
        <p:spPr>
          <a:xfrm>
            <a:off x="571128" y="1513815"/>
            <a:ext cx="8105328" cy="3139321"/>
          </a:xfrm>
          <a:prstGeom prst="rect">
            <a:avLst/>
          </a:prstGeom>
          <a:noFill/>
        </p:spPr>
        <p:txBody>
          <a:bodyPr wrap="square" rtlCol="0">
            <a:spAutoFit/>
          </a:bodyPr>
          <a:lstStyle/>
          <a:p>
            <a:r>
              <a:rPr lang="en-GB" dirty="0"/>
              <a:t>Personnel working in the presence of hydrogen should be trained in the following</a:t>
            </a:r>
            <a:r>
              <a:rPr lang="en-GB" dirty="0" smtClean="0"/>
              <a:t>:</a:t>
            </a:r>
          </a:p>
          <a:p>
            <a:endParaRPr lang="fr-BE" dirty="0"/>
          </a:p>
          <a:p>
            <a:pPr marL="342900" lvl="0" indent="-342900">
              <a:lnSpc>
                <a:spcPct val="150000"/>
              </a:lnSpc>
              <a:buFont typeface="+mj-lt"/>
              <a:buAutoNum type="arabicPeriod"/>
            </a:pPr>
            <a:r>
              <a:rPr lang="en-GB" dirty="0"/>
              <a:t>The behaviour and properties of hydrogen</a:t>
            </a:r>
            <a:endParaRPr lang="fr-BE" dirty="0"/>
          </a:p>
          <a:p>
            <a:pPr marL="342900" lvl="0" indent="-342900">
              <a:lnSpc>
                <a:spcPct val="150000"/>
              </a:lnSpc>
              <a:buFont typeface="+mj-lt"/>
              <a:buAutoNum type="arabicPeriod"/>
            </a:pPr>
            <a:r>
              <a:rPr lang="en-GB" dirty="0"/>
              <a:t>Safety requirements for working with or close by to high-pressure hydrogen</a:t>
            </a:r>
            <a:endParaRPr lang="fr-BE" dirty="0"/>
          </a:p>
          <a:p>
            <a:pPr marL="342900" lvl="0" indent="-342900">
              <a:lnSpc>
                <a:spcPct val="150000"/>
              </a:lnSpc>
              <a:buFont typeface="+mj-lt"/>
              <a:buAutoNum type="arabicPeriod"/>
            </a:pPr>
            <a:r>
              <a:rPr lang="en-GB" dirty="0"/>
              <a:t>Safety requirements for working with or close by to cryogenic liquid hydrogen</a:t>
            </a:r>
            <a:endParaRPr lang="fr-BE" dirty="0"/>
          </a:p>
          <a:p>
            <a:pPr marL="342900" lvl="0" indent="-342900">
              <a:lnSpc>
                <a:spcPct val="150000"/>
              </a:lnSpc>
              <a:buFont typeface="+mj-lt"/>
              <a:buAutoNum type="arabicPeriod"/>
            </a:pPr>
            <a:r>
              <a:rPr lang="en-GB" dirty="0"/>
              <a:t>The inspection of hydrogen equipment, operation and maintenance</a:t>
            </a:r>
            <a:endParaRPr lang="fr-BE" dirty="0"/>
          </a:p>
          <a:p>
            <a:pPr marL="342900" lvl="0" indent="-342900">
              <a:lnSpc>
                <a:spcPct val="150000"/>
              </a:lnSpc>
              <a:buFont typeface="+mj-lt"/>
              <a:buAutoNum type="arabicPeriod"/>
            </a:pPr>
            <a:r>
              <a:rPr lang="en-GB" dirty="0"/>
              <a:t>First aid procedures</a:t>
            </a:r>
            <a:endParaRPr lang="fr-BE" dirty="0"/>
          </a:p>
          <a:p>
            <a:pPr marL="342900" lvl="0" indent="-342900">
              <a:lnSpc>
                <a:spcPct val="150000"/>
              </a:lnSpc>
              <a:buFont typeface="+mj-lt"/>
              <a:buAutoNum type="arabicPeriod"/>
            </a:pPr>
            <a:r>
              <a:rPr lang="en-GB" dirty="0"/>
              <a:t>Emergency and safe evacuation </a:t>
            </a:r>
            <a:r>
              <a:rPr lang="en-GB" dirty="0" smtClean="0"/>
              <a:t>procedures</a:t>
            </a:r>
            <a:endParaRPr lang="fr-BE" dirty="0"/>
          </a:p>
        </p:txBody>
      </p:sp>
      <p:pic>
        <p:nvPicPr>
          <p:cNvPr id="17" name="Imag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40152" y="4221088"/>
            <a:ext cx="2095500" cy="1394460"/>
          </a:xfrm>
          <a:prstGeom prst="rect">
            <a:avLst/>
          </a:prstGeom>
        </p:spPr>
      </p:pic>
    </p:spTree>
    <p:extLst>
      <p:ext uri="{BB962C8B-B14F-4D97-AF65-F5344CB8AC3E}">
        <p14:creationId xmlns:p14="http://schemas.microsoft.com/office/powerpoint/2010/main" val="3849427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39552" y="495498"/>
            <a:ext cx="5873080" cy="615553"/>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Major safety rules when using hydrogen</a:t>
            </a:r>
          </a:p>
          <a:p>
            <a:r>
              <a:rPr lang="en-GB" sz="1600" dirty="0" smtClean="0">
                <a:solidFill>
                  <a:srgbClr val="038AD6"/>
                </a:solidFill>
                <a:latin typeface="Berlin Sans FB Demi" panose="020E0802020502020306" pitchFamily="34" charset="0"/>
                <a:ea typeface="+mj-ea"/>
                <a:cs typeface="+mj-cs"/>
              </a:rPr>
              <a:t>Remove any potential ignition sources</a:t>
            </a:r>
          </a:p>
        </p:txBody>
      </p:sp>
      <p:sp>
        <p:nvSpPr>
          <p:cNvPr id="16" name="ZoneTexte 1"/>
          <p:cNvSpPr txBox="1"/>
          <p:nvPr/>
        </p:nvSpPr>
        <p:spPr>
          <a:xfrm>
            <a:off x="971600" y="2348880"/>
            <a:ext cx="7344816" cy="1338828"/>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GB" dirty="0" smtClean="0"/>
              <a:t>Static electricity and electric charge from operating equipment</a:t>
            </a:r>
          </a:p>
          <a:p>
            <a:pPr marL="285750" lvl="0" indent="-285750">
              <a:lnSpc>
                <a:spcPct val="150000"/>
              </a:lnSpc>
              <a:buFont typeface="Arial" panose="020B0604020202020204" pitchFamily="34" charset="0"/>
              <a:buChar char="•"/>
            </a:pPr>
            <a:r>
              <a:rPr lang="en-GB" dirty="0" smtClean="0"/>
              <a:t>Impact, friction and metal fracture</a:t>
            </a:r>
          </a:p>
          <a:p>
            <a:pPr marL="285750" lvl="0" indent="-285750">
              <a:lnSpc>
                <a:spcPct val="150000"/>
              </a:lnSpc>
              <a:buFont typeface="Arial" panose="020B0604020202020204" pitchFamily="34" charset="0"/>
              <a:buChar char="•"/>
            </a:pPr>
            <a:r>
              <a:rPr lang="en-GB" dirty="0" smtClean="0"/>
              <a:t>Open flame, high-velocity jet heating, hot surfaces and vehicle exhaust</a:t>
            </a:r>
            <a:endParaRPr lang="en-GB" dirty="0"/>
          </a:p>
        </p:txBody>
      </p:sp>
      <p:sp>
        <p:nvSpPr>
          <p:cNvPr id="17" name="ZoneTexte 2"/>
          <p:cNvSpPr txBox="1"/>
          <p:nvPr/>
        </p:nvSpPr>
        <p:spPr>
          <a:xfrm>
            <a:off x="827584" y="1268760"/>
            <a:ext cx="7488832" cy="923330"/>
          </a:xfrm>
          <a:prstGeom prst="rect">
            <a:avLst/>
          </a:prstGeom>
          <a:noFill/>
        </p:spPr>
        <p:txBody>
          <a:bodyPr wrap="square" rtlCol="0">
            <a:spAutoFit/>
          </a:bodyPr>
          <a:lstStyle/>
          <a:p>
            <a:r>
              <a:rPr lang="en-GB" dirty="0" smtClean="0"/>
              <a:t>Because the energy needed to ignite a suitable mixture of hydrogen and air is very small, it is very important to avoid any energy source nearby a potential leak. These may be:</a:t>
            </a:r>
            <a:endParaRPr lang="en-GB" dirty="0"/>
          </a:p>
        </p:txBody>
      </p:sp>
      <p:sp>
        <p:nvSpPr>
          <p:cNvPr id="18" name="ZoneTexte 3"/>
          <p:cNvSpPr txBox="1"/>
          <p:nvPr/>
        </p:nvSpPr>
        <p:spPr>
          <a:xfrm>
            <a:off x="827584" y="3933056"/>
            <a:ext cx="7704856" cy="1754326"/>
          </a:xfrm>
          <a:prstGeom prst="rect">
            <a:avLst/>
          </a:prstGeom>
          <a:noFill/>
        </p:spPr>
        <p:txBody>
          <a:bodyPr wrap="square" rtlCol="0">
            <a:spAutoFit/>
          </a:bodyPr>
          <a:lstStyle/>
          <a:p>
            <a:r>
              <a:rPr lang="en-GB" dirty="0" smtClean="0"/>
              <a:t>According to the National Fire Protection Association (NFPA 55), compressed hydrogen gas and liquid hydrogen storage vessels should be located at least 50 feet from combustible materials.</a:t>
            </a:r>
          </a:p>
          <a:p>
            <a:endParaRPr lang="en-GB" dirty="0" smtClean="0"/>
          </a:p>
          <a:p>
            <a:r>
              <a:rPr lang="en-GB" dirty="0" smtClean="0"/>
              <a:t>Mixtures close to optimal combustion conditions are assumed to be prone to spontaneous ignition, i.e. 29% hydrogen-to-air volume ratio</a:t>
            </a:r>
            <a:endParaRPr lang="en-GB" dirty="0"/>
          </a:p>
        </p:txBody>
      </p:sp>
    </p:spTree>
    <p:extLst>
      <p:ext uri="{BB962C8B-B14F-4D97-AF65-F5344CB8AC3E}">
        <p14:creationId xmlns:p14="http://schemas.microsoft.com/office/powerpoint/2010/main" val="3994193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571128" y="450384"/>
            <a:ext cx="5873080" cy="615553"/>
          </a:xfrm>
          <a:prstGeom prst="rect">
            <a:avLst/>
          </a:prstGeom>
          <a:noFill/>
        </p:spPr>
        <p:txBody>
          <a:bodyPr wrap="square" rtlCol="0">
            <a:spAutoFit/>
          </a:bodyPr>
          <a:lstStyle/>
          <a:p>
            <a:r>
              <a:rPr lang="en-GB" dirty="0" smtClean="0">
                <a:solidFill>
                  <a:srgbClr val="038AD6"/>
                </a:solidFill>
                <a:latin typeface="Berlin Sans FB Demi" panose="020E0802020502020306" pitchFamily="34" charset="0"/>
                <a:ea typeface="+mj-ea"/>
                <a:cs typeface="+mj-cs"/>
              </a:rPr>
              <a:t>Major safety rules when using hydrogen</a:t>
            </a:r>
          </a:p>
          <a:p>
            <a:r>
              <a:rPr lang="en-GB" sz="1600" dirty="0" smtClean="0">
                <a:solidFill>
                  <a:srgbClr val="038AD6"/>
                </a:solidFill>
                <a:latin typeface="Berlin Sans FB Demi" panose="020E0802020502020306" pitchFamily="34" charset="0"/>
                <a:ea typeface="+mj-ea"/>
                <a:cs typeface="+mj-cs"/>
              </a:rPr>
              <a:t>Remove any potential ignition sources</a:t>
            </a:r>
          </a:p>
        </p:txBody>
      </p:sp>
      <p:pic>
        <p:nvPicPr>
          <p:cNvPr id="16" name="Picture 2" descr="Résultat de recherche d'images pour &quot;ignition sources&quot;">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79496" y="1340768"/>
            <a:ext cx="2176892" cy="14710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ésultat de recherche d'images pour &quot;no flame, no phone&quot;">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94981" y="1340768"/>
            <a:ext cx="1349227" cy="1860071"/>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5"/>
          <p:cNvSpPr txBox="1"/>
          <p:nvPr/>
        </p:nvSpPr>
        <p:spPr>
          <a:xfrm>
            <a:off x="2814751" y="5454516"/>
            <a:ext cx="3499758" cy="369332"/>
          </a:xfrm>
          <a:prstGeom prst="rect">
            <a:avLst/>
          </a:prstGeom>
          <a:noFill/>
        </p:spPr>
        <p:txBody>
          <a:bodyPr wrap="square" rtlCol="0">
            <a:spAutoFit/>
          </a:bodyPr>
          <a:lstStyle/>
          <a:p>
            <a:r>
              <a:rPr lang="en-GB" dirty="0" smtClean="0"/>
              <a:t>Some examples of safety signs</a:t>
            </a:r>
            <a:endParaRPr lang="en-GB" dirty="0"/>
          </a:p>
        </p:txBody>
      </p:sp>
      <p:pic>
        <p:nvPicPr>
          <p:cNvPr id="19" name="Imag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44008" y="3611864"/>
            <a:ext cx="2075723" cy="1556792"/>
          </a:xfrm>
          <a:prstGeom prst="rect">
            <a:avLst/>
          </a:prstGeom>
        </p:spPr>
      </p:pic>
      <p:pic>
        <p:nvPicPr>
          <p:cNvPr id="20" name="Imag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39950" y="3626667"/>
            <a:ext cx="2055985" cy="1541989"/>
          </a:xfrm>
          <a:prstGeom prst="rect">
            <a:avLst/>
          </a:prstGeom>
        </p:spPr>
      </p:pic>
    </p:spTree>
    <p:extLst>
      <p:ext uri="{BB962C8B-B14F-4D97-AF65-F5344CB8AC3E}">
        <p14:creationId xmlns:p14="http://schemas.microsoft.com/office/powerpoint/2010/main" val="3333682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2112</Words>
  <Application>Microsoft Office PowerPoint</Application>
  <PresentationFormat>Widescreen</PresentationFormat>
  <Paragraphs>257</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Unicode MS</vt:lpstr>
      <vt:lpstr>Berlin Sans FB Demi</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12</cp:revision>
  <dcterms:created xsi:type="dcterms:W3CDTF">2019-06-26T09:21:34Z</dcterms:created>
  <dcterms:modified xsi:type="dcterms:W3CDTF">2019-10-18T14:29:41Z</dcterms:modified>
</cp:coreProperties>
</file>