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66" r:id="rId4"/>
    <p:sldId id="269" r:id="rId5"/>
    <p:sldId id="268" r:id="rId6"/>
    <p:sldId id="267" r:id="rId7"/>
    <p:sldId id="265" r:id="rId8"/>
    <p:sldId id="264" r:id="rId9"/>
    <p:sldId id="263" r:id="rId10"/>
    <p:sldId id="270" r:id="rId11"/>
    <p:sldId id="262" r:id="rId12"/>
    <p:sldId id="261" r:id="rId13"/>
    <p:sldId id="260"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9"/>
    <p:restoredTop sz="94646"/>
  </p:normalViewPr>
  <p:slideViewPr>
    <p:cSldViewPr snapToGrid="0" snapToObjects="1">
      <p:cViewPr varScale="1">
        <p:scale>
          <a:sx n="92" d="100"/>
          <a:sy n="92" d="100"/>
        </p:scale>
        <p:origin x="712" y="7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051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5552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4E4D4A-C7B4-0A4F-B336-7568CF39A4C2}"/>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BF826369-A491-FF49-B2BE-064E0024F40D}"/>
              </a:ext>
            </a:extLst>
          </p:cNvPr>
          <p:cNvSpPr txBox="1"/>
          <p:nvPr userDrawn="1"/>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spTree>
    <p:extLst>
      <p:ext uri="{BB962C8B-B14F-4D97-AF65-F5344CB8AC3E}">
        <p14:creationId xmlns:p14="http://schemas.microsoft.com/office/powerpoint/2010/main" val="356556377"/>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jpeg"/><Relationship Id="rId5" Type="http://schemas.openxmlformats.org/officeDocument/2006/relationships/image" Target="../media/image7.png"/><Relationship Id="rId10" Type="http://schemas.openxmlformats.org/officeDocument/2006/relationships/image" Target="../media/image19.jpeg"/><Relationship Id="rId4" Type="http://schemas.openxmlformats.org/officeDocument/2006/relationships/image" Target="../media/image5.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23.jpe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22.jpeg"/><Relationship Id="rId2" Type="http://schemas.openxmlformats.org/officeDocument/2006/relationships/image" Target="../media/image6.png"/><Relationship Id="rId16"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1.jpeg"/><Relationship Id="rId5" Type="http://schemas.openxmlformats.org/officeDocument/2006/relationships/image" Target="../media/image7.png"/><Relationship Id="rId15" Type="http://schemas.openxmlformats.org/officeDocument/2006/relationships/image" Target="../media/image24.jpeg"/><Relationship Id="rId10" Type="http://schemas.openxmlformats.org/officeDocument/2006/relationships/hyperlink" Target="http://www.google.be/url?sa=i&amp;rct=j&amp;q=&amp;esrc=s&amp;source=images&amp;cd=&amp;cad=rja&amp;uact=8&amp;ved=0ahUKEwj2tb7r98vJAhWFhQ8KHaAzD5QQjRwIBw&amp;url=http://www.ndt.net/search/docs.php3?content%3D1%26id%3D7994&amp;bvm=bv.109332125,d.ZWU&amp;psig=AFQjCNEMTcT-PMYNbdr-87VG0WsraEHi4g&amp;ust=1449652832378150" TargetMode="External"/><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hyperlink" Target="https://www.google.be/url?sa=i&amp;rct=j&amp;q=&amp;esrc=s&amp;source=images&amp;cd=&amp;cad=rja&amp;uact=8&amp;ved=2ahUKEwiGmvHI-djgAhXO0KQKHVTMCgYQjRx6BAgBEAU&amp;url=https%3A%2F%2Fsdifire.com%2Fproduct%2Fsolo-c6-carbon-monoxide-detector-tester%2F&amp;psig=AOvVaw0El_qb5OaE3MpTPGUQoMVR&amp;ust=1551255023434198"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26.emf"/><Relationship Id="rId4" Type="http://schemas.openxmlformats.org/officeDocument/2006/relationships/image" Target="../media/image5.jpe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5.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2.jp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4.jp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5.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5.png"/><Relationship Id="rId5" Type="http://schemas.openxmlformats.org/officeDocument/2006/relationships/image" Target="../media/image7.png"/><Relationship Id="rId10" Type="http://schemas.openxmlformats.org/officeDocument/2006/relationships/image" Target="../media/image14.jpg"/><Relationship Id="rId4" Type="http://schemas.openxmlformats.org/officeDocument/2006/relationships/image" Target="../media/image5.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12"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6.jpeg"/><Relationship Id="rId5" Type="http://schemas.openxmlformats.org/officeDocument/2006/relationships/image" Target="../media/image7.png"/><Relationship Id="rId10" Type="http://schemas.openxmlformats.org/officeDocument/2006/relationships/hyperlink" Target="https://www.google.be/url?sa=i&amp;rct=j&amp;q=&amp;esrc=s&amp;source=images&amp;cd=&amp;cad=rja&amp;uact=8&amp;ved=2ahUKEwi_6Y6j0dbgAhWS26QKHSa_DQMQjRx6BAgBEAU&amp;url=https://www.24sevenheating.com/Plumber-Emergency-Service-In-Clifton-Nj.html&amp;psig=AOvVaw3byYWhwwWlBgqP_wHZrBKz&amp;ust=1551175504884382" TargetMode="External"/><Relationship Id="rId4" Type="http://schemas.openxmlformats.org/officeDocument/2006/relationships/image" Target="../media/image5.jpe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8.jpeg"/><Relationship Id="rId4" Type="http://schemas.openxmlformats.org/officeDocument/2006/relationships/image" Target="../media/image5.jpe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1BAC356-1C44-F44B-B830-43C409DA0D87}"/>
              </a:ext>
            </a:extLst>
          </p:cNvPr>
          <p:cNvSpPr txBox="1">
            <a:spLocks/>
          </p:cNvSpPr>
          <p:nvPr/>
        </p:nvSpPr>
        <p:spPr>
          <a:xfrm>
            <a:off x="2600634" y="6260486"/>
            <a:ext cx="4114800" cy="365125"/>
          </a:xfrm>
          <a:prstGeom prst="rect">
            <a:avLst/>
          </a:prstGeom>
        </p:spPr>
        <p:txBody>
          <a:bodyPr/>
          <a:lstStyle>
            <a:defPPr>
              <a:defRPr lang="en-US"/>
            </a:defPPr>
            <a:lvl1pPr marL="0" algn="l" defTabSz="914400" rtl="0" eaLnBrk="1" latinLnBrk="0" hangingPunct="1">
              <a:defRPr sz="1600" kern="1200">
                <a:solidFill>
                  <a:srgbClr val="00ACA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&lt;Partner logo&gt;</a:t>
            </a:r>
          </a:p>
        </p:txBody>
      </p:sp>
      <p:pic>
        <p:nvPicPr>
          <p:cNvPr id="6" name="Picture 5">
            <a:extLst>
              <a:ext uri="{FF2B5EF4-FFF2-40B4-BE49-F238E27FC236}">
                <a16:creationId xmlns:a16="http://schemas.microsoft.com/office/drawing/2014/main" id="{154EB3AC-D2CD-9040-93EF-FB25EB2C1CBE}"/>
              </a:ext>
            </a:extLst>
          </p:cNvPr>
          <p:cNvPicPr>
            <a:picLocks noChangeAspect="1"/>
          </p:cNvPicPr>
          <p:nvPr/>
        </p:nvPicPr>
        <p:blipFill>
          <a:blip r:embed="rId2"/>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B74E6FDB-7A33-184B-BFA9-D72881DB13F0}"/>
              </a:ext>
            </a:extLst>
          </p:cNvPr>
          <p:cNvSpPr txBox="1">
            <a:spLocks/>
          </p:cNvSpPr>
          <p:nvPr/>
        </p:nvSpPr>
        <p:spPr>
          <a:xfrm>
            <a:off x="779208" y="1980148"/>
            <a:ext cx="6064044" cy="755752"/>
          </a:xfrm>
          <a:prstGeom prst="rect">
            <a:avLst/>
          </a:prstGeom>
        </p:spPr>
        <p:txBody>
          <a:bodyPr/>
          <a:lstStyle>
            <a:lvl1pPr algn="l" defTabSz="914400" rtl="0" eaLnBrk="1" latinLnBrk="0" hangingPunct="1">
              <a:lnSpc>
                <a:spcPct val="90000"/>
              </a:lnSpc>
              <a:spcBef>
                <a:spcPct val="0"/>
              </a:spcBef>
              <a:buNone/>
              <a:defRPr sz="3600" kern="1200">
                <a:solidFill>
                  <a:srgbClr val="00ACAF"/>
                </a:solidFill>
                <a:latin typeface="Arial" panose="020B0604020202020204" pitchFamily="34" charset="0"/>
                <a:ea typeface="+mj-ea"/>
                <a:cs typeface="Arial" panose="020B0604020202020204" pitchFamily="34" charset="0"/>
              </a:defRPr>
            </a:lvl1pPr>
          </a:lstStyle>
          <a:p>
            <a:r>
              <a:rPr lang="en-US" b="1" dirty="0" smtClean="0"/>
              <a:t>Risk Management</a:t>
            </a:r>
            <a:endParaRPr lang="en-US" b="1" dirty="0"/>
          </a:p>
        </p:txBody>
      </p:sp>
      <p:sp>
        <p:nvSpPr>
          <p:cNvPr id="8" name="Content Placeholder 2">
            <a:extLst>
              <a:ext uri="{FF2B5EF4-FFF2-40B4-BE49-F238E27FC236}">
                <a16:creationId xmlns:a16="http://schemas.microsoft.com/office/drawing/2014/main" id="{B553EABC-DF2E-8044-9EB9-8629F76FF197}"/>
              </a:ext>
            </a:extLst>
          </p:cNvPr>
          <p:cNvSpPr txBox="1">
            <a:spLocks/>
          </p:cNvSpPr>
          <p:nvPr/>
        </p:nvSpPr>
        <p:spPr>
          <a:xfrm>
            <a:off x="838199" y="2879027"/>
            <a:ext cx="7141745" cy="18287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3">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p>
          <a:p>
            <a:pPr marL="0" indent="0">
              <a:buNone/>
            </a:pPr>
            <a:endParaRPr lang="en-US" sz="2400" dirty="0"/>
          </a:p>
          <a:p>
            <a:pPr marL="0" indent="0">
              <a:buNone/>
            </a:pPr>
            <a:r>
              <a:rPr lang="en-US" sz="2400" dirty="0" smtClean="0"/>
              <a:t>Student </a:t>
            </a:r>
            <a:r>
              <a:rPr lang="en-US" sz="2400" dirty="0" err="1" smtClean="0"/>
              <a:t>Powerpoint</a:t>
            </a:r>
            <a:r>
              <a:rPr lang="en-US" sz="2400" dirty="0" smtClean="0"/>
              <a:t> </a:t>
            </a:r>
          </a:p>
          <a:p>
            <a:pPr marL="0" indent="0">
              <a:buNone/>
            </a:pPr>
            <a:r>
              <a:rPr lang="en-US" sz="1800" dirty="0" smtClean="0"/>
              <a:t>Leaks and Location – A Risk Management Activity</a:t>
            </a:r>
            <a:endParaRPr lang="en-US" sz="1800" dirty="0"/>
          </a:p>
        </p:txBody>
      </p:sp>
      <p:sp>
        <p:nvSpPr>
          <p:cNvPr id="9" name="TextBox 8">
            <a:extLst>
              <a:ext uri="{FF2B5EF4-FFF2-40B4-BE49-F238E27FC236}">
                <a16:creationId xmlns:a16="http://schemas.microsoft.com/office/drawing/2014/main" id="{5C85300E-B0BF-4E44-9488-125A96BBBF49}"/>
              </a:ext>
            </a:extLst>
          </p:cNvPr>
          <p:cNvSpPr txBox="1"/>
          <p:nvPr/>
        </p:nvSpPr>
        <p:spPr>
          <a:xfrm>
            <a:off x="743706" y="6250219"/>
            <a:ext cx="1960165" cy="338554"/>
          </a:xfrm>
          <a:prstGeom prst="rect">
            <a:avLst/>
          </a:prstGeom>
          <a:noFill/>
        </p:spPr>
        <p:txBody>
          <a:bodyPr wrap="square" rtlCol="0">
            <a:spAutoFit/>
          </a:bodyPr>
          <a:lstStyle/>
          <a:p>
            <a:r>
              <a:rPr lang="en-US" sz="1600" dirty="0">
                <a:solidFill>
                  <a:srgbClr val="00ACAF"/>
                </a:solidFill>
                <a:latin typeface="Arial" panose="020B0604020202020204" pitchFamily="34" charset="0"/>
                <a:cs typeface="Arial" panose="020B0604020202020204" pitchFamily="34" charset="0"/>
              </a:rPr>
              <a:t>Content created by</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9" name="TextBox 1"/>
          <p:cNvSpPr txBox="1"/>
          <p:nvPr/>
        </p:nvSpPr>
        <p:spPr>
          <a:xfrm>
            <a:off x="10571430" y="6517889"/>
            <a:ext cx="1620570"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00" dirty="0" smtClean="0"/>
              <a:t>Last updated 18</a:t>
            </a:r>
            <a:r>
              <a:rPr lang="en-GB" sz="800" baseline="30000" dirty="0" smtClean="0"/>
              <a:t>th</a:t>
            </a:r>
            <a:r>
              <a:rPr lang="en-GB" sz="800" dirty="0" smtClean="0"/>
              <a:t> October 2019</a:t>
            </a:r>
            <a:endParaRPr lang="en-GB" sz="800" dirty="0"/>
          </a:p>
        </p:txBody>
      </p:sp>
    </p:spTree>
    <p:extLst>
      <p:ext uri="{BB962C8B-B14F-4D97-AF65-F5344CB8AC3E}">
        <p14:creationId xmlns:p14="http://schemas.microsoft.com/office/powerpoint/2010/main" val="191565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Content Placeholder 4"/>
          <p:cNvSpPr txBox="1">
            <a:spLocks/>
          </p:cNvSpPr>
          <p:nvPr/>
        </p:nvSpPr>
        <p:spPr>
          <a:xfrm>
            <a:off x="228447" y="413789"/>
            <a:ext cx="10777604" cy="512448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800" dirty="0" smtClean="0"/>
              <a:t>Hydrogen piping systems should be designed and installed with care in order to reduce the risk of leaks and enable their easy detection. Therefore, piping systems must be designed in accordance with the applicable codes and standards in order to:</a:t>
            </a:r>
          </a:p>
          <a:p>
            <a:endParaRPr lang="fr-BE" sz="1800" dirty="0" smtClean="0"/>
          </a:p>
          <a:p>
            <a:pPr marL="285750" indent="-285750">
              <a:lnSpc>
                <a:spcPct val="130000"/>
              </a:lnSpc>
            </a:pPr>
            <a:r>
              <a:rPr lang="en-GB" sz="1800" dirty="0" smtClean="0"/>
              <a:t>Reduce leaks via the use of welded joints wherever possible.</a:t>
            </a:r>
            <a:endParaRPr lang="fr-BE" sz="1800" dirty="0" smtClean="0"/>
          </a:p>
          <a:p>
            <a:pPr marL="285750" indent="-285750">
              <a:lnSpc>
                <a:spcPct val="130000"/>
              </a:lnSpc>
            </a:pPr>
            <a:r>
              <a:rPr lang="en-GB" sz="1800" dirty="0" smtClean="0"/>
              <a:t>Ensure joints and fittings are easily accessible for leak checks.</a:t>
            </a:r>
            <a:endParaRPr lang="fr-BE" sz="1800" dirty="0" smtClean="0"/>
          </a:p>
          <a:p>
            <a:pPr marL="285750" indent="-285750">
              <a:lnSpc>
                <a:spcPct val="130000"/>
              </a:lnSpc>
            </a:pPr>
            <a:r>
              <a:rPr lang="en-GB" sz="1800" dirty="0" smtClean="0"/>
              <a:t>Prevent or minimise the risk of personal injury.</a:t>
            </a:r>
            <a:endParaRPr lang="fr-BE" sz="1800" dirty="0" smtClean="0"/>
          </a:p>
          <a:p>
            <a:pPr marL="285750" indent="-285750">
              <a:lnSpc>
                <a:spcPct val="130000"/>
              </a:lnSpc>
            </a:pPr>
            <a:r>
              <a:rPr lang="en-GB" sz="1800" dirty="0" smtClean="0"/>
              <a:t>Reduce structural and thermal stresses in piping components and connected equipment.</a:t>
            </a:r>
            <a:endParaRPr lang="fr-BE" sz="1800" dirty="0" smtClean="0"/>
          </a:p>
          <a:p>
            <a:pPr marL="285750" indent="-285750">
              <a:lnSpc>
                <a:spcPct val="130000"/>
              </a:lnSpc>
            </a:pPr>
            <a:r>
              <a:rPr lang="en-GB" sz="1800" dirty="0" smtClean="0"/>
              <a:t>Ensure gas-tight joints.</a:t>
            </a:r>
            <a:endParaRPr lang="fr-BE" sz="1800" dirty="0" smtClean="0"/>
          </a:p>
          <a:p>
            <a:pPr marL="285750" indent="-285750">
              <a:lnSpc>
                <a:spcPct val="130000"/>
              </a:lnSpc>
            </a:pPr>
            <a:r>
              <a:rPr lang="en-GB" sz="1800" dirty="0" smtClean="0"/>
              <a:t>Determine appropriate sizes and settings of pressure relief devices.</a:t>
            </a:r>
            <a:endParaRPr lang="fr-BE" sz="1800" dirty="0" smtClean="0"/>
          </a:p>
          <a:p>
            <a:pPr marL="285750" indent="-285750">
              <a:lnSpc>
                <a:spcPct val="130000"/>
              </a:lnSpc>
            </a:pPr>
            <a:r>
              <a:rPr lang="en-GB" sz="1800" dirty="0" smtClean="0"/>
              <a:t>Appropriately label shutoff valves at safe locations.</a:t>
            </a:r>
          </a:p>
          <a:p>
            <a:pPr marL="285750" indent="-285750">
              <a:lnSpc>
                <a:spcPct val="130000"/>
              </a:lnSpc>
            </a:pPr>
            <a:r>
              <a:rPr lang="en-GB" sz="1800" dirty="0" smtClean="0"/>
              <a:t>Always ensure that piping is labelled indicating content, flow direction and test pressures</a:t>
            </a:r>
            <a:endParaRPr lang="en-GB" sz="1800" dirty="0"/>
          </a:p>
        </p:txBody>
      </p:sp>
      <p:sp>
        <p:nvSpPr>
          <p:cNvPr id="2" name="Rectangle 1"/>
          <p:cNvSpPr/>
          <p:nvPr/>
        </p:nvSpPr>
        <p:spPr>
          <a:xfrm>
            <a:off x="6521950" y="1431327"/>
            <a:ext cx="5031142" cy="812530"/>
          </a:xfrm>
          <a:prstGeom prst="rect">
            <a:avLst/>
          </a:prstGeom>
        </p:spPr>
        <p:txBody>
          <a:bodyPr wrap="square">
            <a:spAutoFit/>
          </a:bodyPr>
          <a:lstStyle/>
          <a:p>
            <a:pPr marL="285750" indent="-285750">
              <a:lnSpc>
                <a:spcPct val="130000"/>
              </a:lnSpc>
              <a:buFont typeface="Arial" panose="020B0604020202020204" pitchFamily="34" charset="0"/>
              <a:buChar char="•"/>
            </a:pPr>
            <a:r>
              <a:rPr lang="en-GB" dirty="0">
                <a:solidFill>
                  <a:srgbClr val="FF0000"/>
                </a:solidFill>
              </a:rPr>
              <a:t>Task – Using these guidelines, write an honest report on the design of your water pipe system.</a:t>
            </a:r>
          </a:p>
        </p:txBody>
      </p:sp>
    </p:spTree>
    <p:extLst>
      <p:ext uri="{BB962C8B-B14F-4D97-AF65-F5344CB8AC3E}">
        <p14:creationId xmlns:p14="http://schemas.microsoft.com/office/powerpoint/2010/main" val="403794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
          <p:cNvSpPr txBox="1"/>
          <p:nvPr/>
        </p:nvSpPr>
        <p:spPr>
          <a:xfrm>
            <a:off x="3955313" y="884967"/>
            <a:ext cx="4680520" cy="1815882"/>
          </a:xfrm>
          <a:prstGeom prst="rect">
            <a:avLst/>
          </a:prstGeom>
          <a:noFill/>
        </p:spPr>
        <p:txBody>
          <a:bodyPr wrap="square" rtlCol="0">
            <a:spAutoFit/>
          </a:bodyPr>
          <a:lstStyle/>
          <a:p>
            <a:pPr algn="just"/>
            <a:r>
              <a:rPr lang="en-GB" sz="1600" dirty="0" smtClean="0"/>
              <a:t>When working with a gas it is very important to ensure good ventilation of the workshop. An active ventilation is always better than a passive one. Ideally, fans that increase in speed in case of leakage detected by </a:t>
            </a:r>
            <a:r>
              <a:rPr lang="en-GB" sz="1600" dirty="0"/>
              <a:t>gas detectors. </a:t>
            </a:r>
            <a:r>
              <a:rPr lang="en-GB" sz="1600" dirty="0" smtClean="0"/>
              <a:t>The air flow must follow a cross ventilation so that the whole volume will be replaced by fresh air in a short time.</a:t>
            </a:r>
            <a:endParaRPr lang="en-GB" sz="1600" dirty="0"/>
          </a:p>
        </p:txBody>
      </p:sp>
      <p:pic>
        <p:nvPicPr>
          <p:cNvPr id="16" name="Image 11" descr="Figure_1_U6.jp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7001" y="740951"/>
            <a:ext cx="2563796" cy="2376264"/>
          </a:xfrm>
          <a:prstGeom prst="rect">
            <a:avLst/>
          </a:prstGeom>
        </p:spPr>
      </p:pic>
      <p:sp>
        <p:nvSpPr>
          <p:cNvPr id="17" name="Rectangle 16"/>
          <p:cNvSpPr/>
          <p:nvPr/>
        </p:nvSpPr>
        <p:spPr>
          <a:xfrm>
            <a:off x="421246" y="3542451"/>
            <a:ext cx="6096000" cy="1323439"/>
          </a:xfrm>
          <a:prstGeom prst="rect">
            <a:avLst/>
          </a:prstGeom>
        </p:spPr>
        <p:txBody>
          <a:bodyPr>
            <a:spAutoFit/>
          </a:bodyPr>
          <a:lstStyle/>
          <a:p>
            <a:pPr algn="just"/>
            <a:r>
              <a:rPr lang="en-GB" sz="1600" dirty="0"/>
              <a:t>It is also very important to protect the worker. They must wear personal protective equipment such as glasses, gloves, overalls and insulated shoes. In the case of hydrogen fuel cells we have to consider two different kinds of hazards: pressurised gas vessels and high voltage electricity.</a:t>
            </a:r>
          </a:p>
        </p:txBody>
      </p:sp>
      <p:pic>
        <p:nvPicPr>
          <p:cNvPr id="18" name="Image 17" descr="Figure_2_U6.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83927" y="2853281"/>
            <a:ext cx="1423416" cy="2718816"/>
          </a:xfrm>
          <a:prstGeom prst="rect">
            <a:avLst/>
          </a:prstGeom>
        </p:spPr>
      </p:pic>
    </p:spTree>
    <p:extLst>
      <p:ext uri="{BB962C8B-B14F-4D97-AF65-F5344CB8AC3E}">
        <p14:creationId xmlns:p14="http://schemas.microsoft.com/office/powerpoint/2010/main" val="3097938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8" name="ZoneTexte 10"/>
          <p:cNvSpPr txBox="1"/>
          <p:nvPr/>
        </p:nvSpPr>
        <p:spPr>
          <a:xfrm>
            <a:off x="2067248" y="399213"/>
            <a:ext cx="6539692" cy="615553"/>
          </a:xfrm>
          <a:prstGeom prst="rect">
            <a:avLst/>
          </a:prstGeom>
          <a:noFill/>
        </p:spPr>
        <p:txBody>
          <a:bodyPr wrap="square" rtlCol="0">
            <a:spAutoFit/>
          </a:bodyPr>
          <a:lstStyle/>
          <a:p>
            <a:r>
              <a:rPr lang="en-GB" dirty="0">
                <a:solidFill>
                  <a:srgbClr val="038AD6"/>
                </a:solidFill>
                <a:latin typeface="Berlin Sans FB Demi" panose="020E0802020502020306" pitchFamily="34" charset="0"/>
                <a:ea typeface="+mj-ea"/>
                <a:cs typeface="+mj-cs"/>
              </a:rPr>
              <a:t>How to mitigate risks when working on a FC vehicle</a:t>
            </a:r>
          </a:p>
          <a:p>
            <a:r>
              <a:rPr lang="en-GB" sz="1600" dirty="0">
                <a:solidFill>
                  <a:srgbClr val="038AD6"/>
                </a:solidFill>
                <a:latin typeface="Berlin Sans FB Demi" panose="020E0802020502020306" pitchFamily="34" charset="0"/>
                <a:ea typeface="+mj-ea"/>
                <a:cs typeface="+mj-cs"/>
              </a:rPr>
              <a:t>Safety devices for the working environment</a:t>
            </a:r>
          </a:p>
        </p:txBody>
      </p:sp>
      <p:pic>
        <p:nvPicPr>
          <p:cNvPr id="19" name="Picture 2" descr="http://www.ndt.net/news/images/7994-1.jpg">
            <a:hlinkClick r:id="rId10"/>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93906" y="2821982"/>
            <a:ext cx="1831631" cy="1377387"/>
          </a:xfrm>
          <a:prstGeom prst="rect">
            <a:avLst/>
          </a:prstGeom>
          <a:noFill/>
        </p:spPr>
      </p:pic>
      <p:pic>
        <p:nvPicPr>
          <p:cNvPr id="20" name="Image 19" descr="IMG_20140908_163423.jp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512170" y="1132837"/>
            <a:ext cx="1813367" cy="1360025"/>
          </a:xfrm>
          <a:prstGeom prst="rect">
            <a:avLst/>
          </a:prstGeom>
        </p:spPr>
      </p:pic>
      <p:pic>
        <p:nvPicPr>
          <p:cNvPr id="21" name="Image 20" descr="IMG_20140908_163437.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12196" y="1148021"/>
            <a:ext cx="1772871" cy="1329654"/>
          </a:xfrm>
          <a:prstGeom prst="rect">
            <a:avLst/>
          </a:prstGeom>
        </p:spPr>
      </p:pic>
      <p:sp>
        <p:nvSpPr>
          <p:cNvPr id="22" name="ZoneTexte 23"/>
          <p:cNvSpPr txBox="1"/>
          <p:nvPr/>
        </p:nvSpPr>
        <p:spPr>
          <a:xfrm>
            <a:off x="1711268" y="5729068"/>
            <a:ext cx="1512168" cy="461665"/>
          </a:xfrm>
          <a:prstGeom prst="rect">
            <a:avLst/>
          </a:prstGeom>
          <a:noFill/>
        </p:spPr>
        <p:txBody>
          <a:bodyPr wrap="square" rtlCol="0">
            <a:spAutoFit/>
          </a:bodyPr>
          <a:lstStyle/>
          <a:p>
            <a:r>
              <a:rPr lang="en-GB" sz="1200" dirty="0"/>
              <a:t>Source : Toyota TME</a:t>
            </a:r>
          </a:p>
        </p:txBody>
      </p:sp>
      <p:sp>
        <p:nvSpPr>
          <p:cNvPr id="23" name="ZoneTexte 1"/>
          <p:cNvSpPr txBox="1"/>
          <p:nvPr/>
        </p:nvSpPr>
        <p:spPr>
          <a:xfrm>
            <a:off x="1991544" y="4587414"/>
            <a:ext cx="6120680" cy="1077218"/>
          </a:xfrm>
          <a:prstGeom prst="rect">
            <a:avLst/>
          </a:prstGeom>
          <a:noFill/>
        </p:spPr>
        <p:txBody>
          <a:bodyPr wrap="square" rtlCol="0">
            <a:spAutoFit/>
          </a:bodyPr>
          <a:lstStyle/>
          <a:p>
            <a:pPr algn="just"/>
            <a:r>
              <a:rPr lang="en-GB" sz="1600" dirty="0"/>
              <a:t>All kind of detectors must be regularly checked. To do this it is necessary to spray a calibrated mix of hydrogen and air on the sensor and check the reaction of safety devices like alarm beep, flash light, increased ventilation and gas shutdown.</a:t>
            </a:r>
          </a:p>
        </p:txBody>
      </p:sp>
      <p:sp>
        <p:nvSpPr>
          <p:cNvPr id="24" name="ZoneTexte 15"/>
          <p:cNvSpPr txBox="1"/>
          <p:nvPr/>
        </p:nvSpPr>
        <p:spPr>
          <a:xfrm>
            <a:off x="6672064" y="1015016"/>
            <a:ext cx="3682068" cy="1569660"/>
          </a:xfrm>
          <a:prstGeom prst="rect">
            <a:avLst/>
          </a:prstGeom>
          <a:noFill/>
        </p:spPr>
        <p:txBody>
          <a:bodyPr wrap="square" rtlCol="0">
            <a:spAutoFit/>
          </a:bodyPr>
          <a:lstStyle/>
          <a:p>
            <a:pPr algn="just"/>
            <a:r>
              <a:rPr lang="en-GB" sz="1600" dirty="0"/>
              <a:t>The infrastructure hosting hydrogen equipment is mandatorily equipped with detectors and flashing lights. Increased ventilation and automatic shutdown of gas delivery must occur in case of gas leakage.</a:t>
            </a:r>
          </a:p>
        </p:txBody>
      </p:sp>
      <p:sp>
        <p:nvSpPr>
          <p:cNvPr id="25" name="ZoneTexte 17"/>
          <p:cNvSpPr txBox="1"/>
          <p:nvPr/>
        </p:nvSpPr>
        <p:spPr>
          <a:xfrm>
            <a:off x="6672064" y="2897650"/>
            <a:ext cx="3682068" cy="1323439"/>
          </a:xfrm>
          <a:prstGeom prst="rect">
            <a:avLst/>
          </a:prstGeom>
          <a:noFill/>
        </p:spPr>
        <p:txBody>
          <a:bodyPr wrap="square" rtlCol="0">
            <a:spAutoFit/>
          </a:bodyPr>
          <a:lstStyle/>
          <a:p>
            <a:pPr algn="just"/>
            <a:r>
              <a:rPr lang="en-GB" sz="1600" dirty="0"/>
              <a:t>As hydrogen is not visible and has no smell, it is very important to keep the worker informed about hydrogen concentration in the air  by using portable detectors.</a:t>
            </a:r>
          </a:p>
        </p:txBody>
      </p:sp>
      <p:pic>
        <p:nvPicPr>
          <p:cNvPr id="26" name="Picture 2" descr="Image associée">
            <a:hlinkClick r:id="rId14"/>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b="29368"/>
          <a:stretch/>
        </p:blipFill>
        <p:spPr bwMode="auto">
          <a:xfrm>
            <a:off x="8256241" y="4377648"/>
            <a:ext cx="1908815"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7" name="Imag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12196" y="2852936"/>
            <a:ext cx="1795243" cy="1346432"/>
          </a:xfrm>
          <a:prstGeom prst="rect">
            <a:avLst/>
          </a:prstGeom>
        </p:spPr>
      </p:pic>
    </p:spTree>
    <p:extLst>
      <p:ext uri="{BB962C8B-B14F-4D97-AF65-F5344CB8AC3E}">
        <p14:creationId xmlns:p14="http://schemas.microsoft.com/office/powerpoint/2010/main" val="2309107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ZoneTexte 11"/>
          <p:cNvSpPr txBox="1"/>
          <p:nvPr/>
        </p:nvSpPr>
        <p:spPr>
          <a:xfrm>
            <a:off x="547688" y="5670825"/>
            <a:ext cx="1512168" cy="461665"/>
          </a:xfrm>
          <a:prstGeom prst="rect">
            <a:avLst/>
          </a:prstGeom>
          <a:noFill/>
        </p:spPr>
        <p:txBody>
          <a:bodyPr wrap="square" rtlCol="0">
            <a:spAutoFit/>
          </a:bodyPr>
          <a:lstStyle/>
          <a:p>
            <a:r>
              <a:rPr lang="en-GB" sz="1200" dirty="0"/>
              <a:t>Source : Toyota TME</a:t>
            </a:r>
          </a:p>
        </p:txBody>
      </p:sp>
      <p:sp>
        <p:nvSpPr>
          <p:cNvPr id="16" name="ZoneTexte 15"/>
          <p:cNvSpPr txBox="1"/>
          <p:nvPr/>
        </p:nvSpPr>
        <p:spPr>
          <a:xfrm>
            <a:off x="2063552" y="91436"/>
            <a:ext cx="6539692" cy="615553"/>
          </a:xfrm>
          <a:prstGeom prst="rect">
            <a:avLst/>
          </a:prstGeom>
          <a:noFill/>
        </p:spPr>
        <p:txBody>
          <a:bodyPr wrap="square" rtlCol="0">
            <a:spAutoFit/>
          </a:bodyPr>
          <a:lstStyle/>
          <a:p>
            <a:r>
              <a:rPr lang="en-GB" dirty="0">
                <a:solidFill>
                  <a:srgbClr val="038AD6"/>
                </a:solidFill>
                <a:latin typeface="Berlin Sans FB Demi" panose="020E0802020502020306" pitchFamily="34" charset="0"/>
                <a:ea typeface="+mj-ea"/>
                <a:cs typeface="+mj-cs"/>
              </a:rPr>
              <a:t>How to mitigate risks when working on a FC vehicle</a:t>
            </a:r>
          </a:p>
          <a:p>
            <a:r>
              <a:rPr lang="en-GB" sz="1600" dirty="0">
                <a:solidFill>
                  <a:srgbClr val="038AD6"/>
                </a:solidFill>
                <a:latin typeface="Berlin Sans FB Demi" panose="020E0802020502020306" pitchFamily="34" charset="0"/>
                <a:ea typeface="+mj-ea"/>
                <a:cs typeface="+mj-cs"/>
              </a:rPr>
              <a:t>Working procedures</a:t>
            </a:r>
          </a:p>
        </p:txBody>
      </p:sp>
      <p:pic>
        <p:nvPicPr>
          <p:cNvPr id="17" name="Picture 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8991"/>
          <a:stretch/>
        </p:blipFill>
        <p:spPr bwMode="auto">
          <a:xfrm>
            <a:off x="2899687" y="1326043"/>
            <a:ext cx="6385234" cy="442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ZoneTexte 1"/>
          <p:cNvSpPr txBox="1"/>
          <p:nvPr/>
        </p:nvSpPr>
        <p:spPr>
          <a:xfrm>
            <a:off x="2059856" y="706989"/>
            <a:ext cx="8043356" cy="584775"/>
          </a:xfrm>
          <a:prstGeom prst="rect">
            <a:avLst/>
          </a:prstGeom>
          <a:noFill/>
        </p:spPr>
        <p:txBody>
          <a:bodyPr wrap="square" rtlCol="0">
            <a:spAutoFit/>
          </a:bodyPr>
          <a:lstStyle/>
          <a:p>
            <a:r>
              <a:rPr lang="en-GB" sz="1600" dirty="0"/>
              <a:t>Car manufacturers have developed a typical working procedure for assuming the maintenance of a car. This one is built around safety aspects.</a:t>
            </a:r>
          </a:p>
        </p:txBody>
      </p:sp>
    </p:spTree>
    <p:extLst>
      <p:ext uri="{BB962C8B-B14F-4D97-AF65-F5344CB8AC3E}">
        <p14:creationId xmlns:p14="http://schemas.microsoft.com/office/powerpoint/2010/main" val="184529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448887" y="374073"/>
            <a:ext cx="8097584" cy="369332"/>
          </a:xfrm>
          <a:prstGeom prst="rect">
            <a:avLst/>
          </a:prstGeom>
          <a:noFill/>
        </p:spPr>
        <p:txBody>
          <a:bodyPr wrap="square" rtlCol="0">
            <a:spAutoFit/>
          </a:bodyPr>
          <a:lstStyle/>
          <a:p>
            <a:r>
              <a:rPr lang="en-GB" dirty="0" smtClean="0"/>
              <a:t>Print this off in A3 and give students paper straws, sticky tape, </a:t>
            </a:r>
            <a:r>
              <a:rPr lang="en-GB" dirty="0" err="1" smtClean="0"/>
              <a:t>blu</a:t>
            </a:r>
            <a:r>
              <a:rPr lang="en-GB" dirty="0" smtClean="0"/>
              <a:t>-tack and glue.</a:t>
            </a:r>
            <a:endParaRPr lang="en-GB" dirty="0"/>
          </a:p>
        </p:txBody>
      </p:sp>
      <p:sp>
        <p:nvSpPr>
          <p:cNvPr id="17" name="TextBox 16"/>
          <p:cNvSpPr txBox="1"/>
          <p:nvPr/>
        </p:nvSpPr>
        <p:spPr>
          <a:xfrm>
            <a:off x="556953" y="1238596"/>
            <a:ext cx="8296102" cy="4638501"/>
          </a:xfrm>
          <a:prstGeom prst="rect">
            <a:avLst/>
          </a:prstGeom>
          <a:noFill/>
          <a:ln>
            <a:solidFill>
              <a:schemeClr val="tx1"/>
            </a:solidFill>
          </a:ln>
        </p:spPr>
        <p:txBody>
          <a:bodyPr wrap="square" rtlCol="0">
            <a:spAutoFit/>
          </a:bodyPr>
          <a:lstStyle/>
          <a:p>
            <a:endParaRPr lang="en-GB" dirty="0"/>
          </a:p>
        </p:txBody>
      </p:sp>
      <p:sp>
        <p:nvSpPr>
          <p:cNvPr id="18" name="Rectangle 17"/>
          <p:cNvSpPr/>
          <p:nvPr/>
        </p:nvSpPr>
        <p:spPr>
          <a:xfrm>
            <a:off x="556953" y="1238596"/>
            <a:ext cx="2859578" cy="6151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7473142" y="1238596"/>
            <a:ext cx="1379913" cy="11388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556953" y="5394960"/>
            <a:ext cx="349134" cy="473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4613564" y="4646815"/>
            <a:ext cx="2152996" cy="12219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4862945" y="4862945"/>
            <a:ext cx="1712422" cy="369332"/>
          </a:xfrm>
          <a:prstGeom prst="rect">
            <a:avLst/>
          </a:prstGeom>
          <a:noFill/>
        </p:spPr>
        <p:txBody>
          <a:bodyPr wrap="square" rtlCol="0">
            <a:spAutoFit/>
          </a:bodyPr>
          <a:lstStyle/>
          <a:p>
            <a:r>
              <a:rPr lang="en-GB" dirty="0" smtClean="0"/>
              <a:t>Water Source</a:t>
            </a:r>
            <a:endParaRPr lang="en-GB" dirty="0"/>
          </a:p>
        </p:txBody>
      </p:sp>
      <p:sp>
        <p:nvSpPr>
          <p:cNvPr id="23" name="TextBox 22"/>
          <p:cNvSpPr txBox="1"/>
          <p:nvPr/>
        </p:nvSpPr>
        <p:spPr>
          <a:xfrm>
            <a:off x="1749830" y="1361501"/>
            <a:ext cx="2485505" cy="369332"/>
          </a:xfrm>
          <a:prstGeom prst="rect">
            <a:avLst/>
          </a:prstGeom>
          <a:noFill/>
        </p:spPr>
        <p:txBody>
          <a:bodyPr wrap="square" rtlCol="0">
            <a:spAutoFit/>
          </a:bodyPr>
          <a:lstStyle/>
          <a:p>
            <a:r>
              <a:rPr lang="en-GB" dirty="0" smtClean="0"/>
              <a:t>A</a:t>
            </a:r>
            <a:endParaRPr lang="en-GB" dirty="0"/>
          </a:p>
        </p:txBody>
      </p:sp>
      <p:sp>
        <p:nvSpPr>
          <p:cNvPr id="24" name="TextBox 23"/>
          <p:cNvSpPr txBox="1"/>
          <p:nvPr/>
        </p:nvSpPr>
        <p:spPr>
          <a:xfrm>
            <a:off x="7980218" y="1623352"/>
            <a:ext cx="1014153" cy="369332"/>
          </a:xfrm>
          <a:prstGeom prst="rect">
            <a:avLst/>
          </a:prstGeom>
          <a:noFill/>
        </p:spPr>
        <p:txBody>
          <a:bodyPr wrap="square" rtlCol="0">
            <a:spAutoFit/>
          </a:bodyPr>
          <a:lstStyle/>
          <a:p>
            <a:r>
              <a:rPr lang="en-GB" dirty="0"/>
              <a:t>C</a:t>
            </a:r>
          </a:p>
        </p:txBody>
      </p:sp>
      <p:sp>
        <p:nvSpPr>
          <p:cNvPr id="25" name="TextBox 24"/>
          <p:cNvSpPr txBox="1"/>
          <p:nvPr/>
        </p:nvSpPr>
        <p:spPr>
          <a:xfrm>
            <a:off x="556953" y="5447206"/>
            <a:ext cx="349134" cy="369332"/>
          </a:xfrm>
          <a:prstGeom prst="rect">
            <a:avLst/>
          </a:prstGeom>
          <a:noFill/>
        </p:spPr>
        <p:txBody>
          <a:bodyPr wrap="square" rtlCol="0">
            <a:spAutoFit/>
          </a:bodyPr>
          <a:lstStyle/>
          <a:p>
            <a:r>
              <a:rPr lang="en-GB" dirty="0" smtClean="0"/>
              <a:t>C</a:t>
            </a:r>
            <a:endParaRPr lang="en-GB" dirty="0"/>
          </a:p>
        </p:txBody>
      </p:sp>
    </p:spTree>
    <p:extLst>
      <p:ext uri="{BB962C8B-B14F-4D97-AF65-F5344CB8AC3E}">
        <p14:creationId xmlns:p14="http://schemas.microsoft.com/office/powerpoint/2010/main" val="2556265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677334" y="609600"/>
            <a:ext cx="8596668"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a:t>
            </a:r>
            <a:endParaRPr lang="en-GB" dirty="0"/>
          </a:p>
        </p:txBody>
      </p:sp>
      <p:sp>
        <p:nvSpPr>
          <p:cNvPr id="16" name="Content Placeholder 2"/>
          <p:cNvSpPr txBox="1">
            <a:spLocks/>
          </p:cNvSpPr>
          <p:nvPr/>
        </p:nvSpPr>
        <p:spPr>
          <a:xfrm>
            <a:off x="677334" y="2160589"/>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Using the print out sheet and the materials given, ensure water supply to each area.</a:t>
            </a:r>
            <a:endParaRPr lang="en-GB"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48052" y="3167148"/>
            <a:ext cx="1556304" cy="2057779"/>
          </a:xfrm>
          <a:prstGeom prst="rect">
            <a:avLst/>
          </a:prstGeom>
        </p:spPr>
      </p:pic>
    </p:spTree>
    <p:extLst>
      <p:ext uri="{BB962C8B-B14F-4D97-AF65-F5344CB8AC3E}">
        <p14:creationId xmlns:p14="http://schemas.microsoft.com/office/powerpoint/2010/main" val="2906593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677334" y="609600"/>
            <a:ext cx="8596668"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a:t>
            </a:r>
            <a:endParaRPr lang="en-GB" dirty="0"/>
          </a:p>
        </p:txBody>
      </p:sp>
      <p:sp>
        <p:nvSpPr>
          <p:cNvPr id="16" name="Content Placeholder 2"/>
          <p:cNvSpPr txBox="1">
            <a:spLocks/>
          </p:cNvSpPr>
          <p:nvPr/>
        </p:nvSpPr>
        <p:spPr>
          <a:xfrm>
            <a:off x="677334" y="2160589"/>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What problems did you have?</a:t>
            </a:r>
          </a:p>
          <a:p>
            <a:r>
              <a:rPr lang="en-GB" smtClean="0"/>
              <a:t>Were there any leaks?</a:t>
            </a:r>
          </a:p>
          <a:p>
            <a:r>
              <a:rPr lang="en-GB" smtClean="0"/>
              <a:t>How could the problems be solved?</a:t>
            </a:r>
          </a:p>
          <a:p>
            <a:r>
              <a:rPr lang="en-GB" smtClean="0"/>
              <a:t>Would these problems be harder or easier to solve if you were using gas instead of water?</a:t>
            </a:r>
            <a:endParaRPr lang="en-GB"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8481" y="609600"/>
            <a:ext cx="1580457" cy="1580457"/>
          </a:xfrm>
          <a:prstGeom prst="rect">
            <a:avLst/>
          </a:prstGeom>
        </p:spPr>
      </p:pic>
    </p:spTree>
    <p:extLst>
      <p:ext uri="{BB962C8B-B14F-4D97-AF65-F5344CB8AC3E}">
        <p14:creationId xmlns:p14="http://schemas.microsoft.com/office/powerpoint/2010/main" val="198116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itle 1"/>
          <p:cNvSpPr txBox="1">
            <a:spLocks/>
          </p:cNvSpPr>
          <p:nvPr/>
        </p:nvSpPr>
        <p:spPr>
          <a:xfrm>
            <a:off x="677334" y="609600"/>
            <a:ext cx="8596668" cy="13208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Task</a:t>
            </a:r>
            <a:endParaRPr lang="en-GB" dirty="0"/>
          </a:p>
        </p:txBody>
      </p:sp>
      <p:sp>
        <p:nvSpPr>
          <p:cNvPr id="16" name="Content Placeholder 2"/>
          <p:cNvSpPr txBox="1">
            <a:spLocks/>
          </p:cNvSpPr>
          <p:nvPr/>
        </p:nvSpPr>
        <p:spPr>
          <a:xfrm>
            <a:off x="677334" y="2160589"/>
            <a:ext cx="8596668" cy="388077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mtClean="0"/>
              <a:t>What problems did you have?</a:t>
            </a:r>
          </a:p>
          <a:p>
            <a:r>
              <a:rPr lang="en-GB" smtClean="0"/>
              <a:t>Were there any leaks?</a:t>
            </a:r>
          </a:p>
          <a:p>
            <a:r>
              <a:rPr lang="en-GB" smtClean="0"/>
              <a:t>How could the problems be solved?</a:t>
            </a:r>
          </a:p>
          <a:p>
            <a:r>
              <a:rPr lang="en-GB" smtClean="0"/>
              <a:t>Would these problems be harder or easier to solve if you were using gas instead of water?  Can you see it?  Can you smell it?</a:t>
            </a:r>
            <a:endParaRPr lang="en-GB"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88481" y="609600"/>
            <a:ext cx="1580457" cy="1580457"/>
          </a:xfrm>
          <a:prstGeom prst="rect">
            <a:avLst/>
          </a:prstGeom>
        </p:spPr>
      </p:pic>
    </p:spTree>
    <p:extLst>
      <p:ext uri="{BB962C8B-B14F-4D97-AF65-F5344CB8AC3E}">
        <p14:creationId xmlns:p14="http://schemas.microsoft.com/office/powerpoint/2010/main" val="4176450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TextBox 15"/>
          <p:cNvSpPr txBox="1"/>
          <p:nvPr/>
        </p:nvSpPr>
        <p:spPr>
          <a:xfrm>
            <a:off x="689956" y="955964"/>
            <a:ext cx="8811491" cy="3231654"/>
          </a:xfrm>
          <a:prstGeom prst="rect">
            <a:avLst/>
          </a:prstGeom>
          <a:noFill/>
        </p:spPr>
        <p:txBody>
          <a:bodyPr wrap="square" rtlCol="0">
            <a:spAutoFit/>
          </a:bodyPr>
          <a:lstStyle/>
          <a:p>
            <a:pPr algn="ctr"/>
            <a:r>
              <a:rPr lang="en-GB" sz="2400" b="1" dirty="0" smtClean="0"/>
              <a:t>Issues you may have found:</a:t>
            </a:r>
          </a:p>
          <a:p>
            <a:endParaRPr lang="en-GB" dirty="0" smtClean="0"/>
          </a:p>
          <a:p>
            <a:pPr marL="285750" indent="-285750">
              <a:buFont typeface="Arial" panose="020B0604020202020204" pitchFamily="34" charset="0"/>
              <a:buChar char="•"/>
            </a:pPr>
            <a:r>
              <a:rPr lang="en-GB" dirty="0" smtClean="0"/>
              <a:t>The straws were too weak after getting wet and did not hold their structure.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There were leaks in the joints.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There was no way of stopping the water once it had started flowing.</a:t>
            </a:r>
            <a:endParaRPr lang="en-GB" dirty="0"/>
          </a:p>
        </p:txBody>
      </p:sp>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20347" y="3354878"/>
            <a:ext cx="1181100" cy="104775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91890" y="2525624"/>
            <a:ext cx="914400" cy="9144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58102" y="955964"/>
            <a:ext cx="1181100" cy="1247775"/>
          </a:xfrm>
          <a:prstGeom prst="rect">
            <a:avLst/>
          </a:prstGeom>
        </p:spPr>
      </p:pic>
    </p:spTree>
    <p:extLst>
      <p:ext uri="{BB962C8B-B14F-4D97-AF65-F5344CB8AC3E}">
        <p14:creationId xmlns:p14="http://schemas.microsoft.com/office/powerpoint/2010/main" val="3285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91890" y="2525624"/>
            <a:ext cx="914400" cy="914400"/>
          </a:xfrm>
          <a:prstGeom prst="rect">
            <a:avLst/>
          </a:prstGeom>
        </p:spPr>
      </p:pic>
      <p:sp>
        <p:nvSpPr>
          <p:cNvPr id="17" name="TextBox 16"/>
          <p:cNvSpPr txBox="1"/>
          <p:nvPr/>
        </p:nvSpPr>
        <p:spPr>
          <a:xfrm>
            <a:off x="689956" y="955964"/>
            <a:ext cx="8811491" cy="3785652"/>
          </a:xfrm>
          <a:prstGeom prst="rect">
            <a:avLst/>
          </a:prstGeom>
          <a:noFill/>
        </p:spPr>
        <p:txBody>
          <a:bodyPr wrap="square" rtlCol="0">
            <a:spAutoFit/>
          </a:bodyPr>
          <a:lstStyle/>
          <a:p>
            <a:pPr algn="ctr"/>
            <a:r>
              <a:rPr lang="en-GB" sz="2400" b="1" dirty="0" smtClean="0"/>
              <a:t>Issues you may have found:</a:t>
            </a:r>
          </a:p>
          <a:p>
            <a:endParaRPr lang="en-GB" dirty="0" smtClean="0"/>
          </a:p>
          <a:p>
            <a:pPr marL="285750" indent="-285750">
              <a:buFont typeface="Arial" panose="020B0604020202020204" pitchFamily="34" charset="0"/>
              <a:buChar char="•"/>
            </a:pPr>
            <a:r>
              <a:rPr lang="en-GB" dirty="0" smtClean="0"/>
              <a:t>The straws were too weak after getting wet and did not hold their structure.</a:t>
            </a:r>
          </a:p>
          <a:p>
            <a:endParaRPr lang="en-GB" dirty="0"/>
          </a:p>
          <a:p>
            <a:pPr algn="ctr"/>
            <a:r>
              <a:rPr lang="en-GB" dirty="0" smtClean="0">
                <a:solidFill>
                  <a:srgbClr val="FF0000"/>
                </a:solidFill>
              </a:rPr>
              <a:t>There are regulations involving the materials used.</a:t>
            </a:r>
          </a:p>
          <a:p>
            <a:pPr marL="285750" indent="-285750" algn="ctr">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There were leaks in the joints.</a:t>
            </a:r>
          </a:p>
          <a:p>
            <a:pPr marL="285750" indent="-285750">
              <a:buFont typeface="Arial" panose="020B0604020202020204" pitchFamily="34" charset="0"/>
              <a:buChar char="•"/>
            </a:pPr>
            <a:endParaRPr lang="en-GB" dirty="0"/>
          </a:p>
          <a:p>
            <a:pPr algn="ctr"/>
            <a:r>
              <a:rPr lang="en-GB" dirty="0" smtClean="0">
                <a:solidFill>
                  <a:srgbClr val="FF0000"/>
                </a:solidFill>
              </a:rPr>
              <a:t>There are devices and techniques for checking for leaks.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There was no way of stopping the water once it had started flowing.</a:t>
            </a:r>
          </a:p>
          <a:p>
            <a:pPr marL="285750" indent="-285750">
              <a:buFont typeface="Arial" panose="020B0604020202020204" pitchFamily="34" charset="0"/>
              <a:buChar char="•"/>
            </a:pPr>
            <a:endParaRPr lang="en-GB" dirty="0"/>
          </a:p>
          <a:p>
            <a:pPr algn="ctr"/>
            <a:r>
              <a:rPr lang="en-GB" dirty="0" smtClean="0">
                <a:solidFill>
                  <a:srgbClr val="FF0000"/>
                </a:solidFill>
              </a:rPr>
              <a:t>Valves are used for this purpose.</a:t>
            </a:r>
            <a:endParaRPr lang="en-GB" dirty="0">
              <a:solidFill>
                <a:srgbClr val="FF0000"/>
              </a:solidFill>
            </a:endParaRPr>
          </a:p>
        </p:txBody>
      </p:sp>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58102" y="955964"/>
            <a:ext cx="1181100" cy="1247775"/>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20347" y="3354878"/>
            <a:ext cx="1181100" cy="1047750"/>
          </a:xfrm>
          <a:prstGeom prst="rect">
            <a:avLst/>
          </a:prstGeom>
        </p:spPr>
      </p:pic>
    </p:spTree>
    <p:extLst>
      <p:ext uri="{BB962C8B-B14F-4D97-AF65-F5344CB8AC3E}">
        <p14:creationId xmlns:p14="http://schemas.microsoft.com/office/powerpoint/2010/main" val="369325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5" name="TextBox 14"/>
          <p:cNvSpPr txBox="1"/>
          <p:nvPr/>
        </p:nvSpPr>
        <p:spPr>
          <a:xfrm>
            <a:off x="5162203" y="1280160"/>
            <a:ext cx="3266902" cy="4524315"/>
          </a:xfrm>
          <a:prstGeom prst="rect">
            <a:avLst/>
          </a:prstGeom>
          <a:noFill/>
          <a:ln w="28575">
            <a:solidFill>
              <a:srgbClr val="00B0F0"/>
            </a:solidFill>
          </a:ln>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r>
              <a:rPr lang="en-GB" dirty="0" smtClean="0"/>
              <a:t>The electronic detector will give us directly the concentration of hydrogen near the potential source of leakage.</a:t>
            </a:r>
            <a:endParaRPr lang="en-GB" dirty="0"/>
          </a:p>
        </p:txBody>
      </p:sp>
      <p:sp>
        <p:nvSpPr>
          <p:cNvPr id="16" name="ZoneTexte 2"/>
          <p:cNvSpPr txBox="1"/>
          <p:nvPr/>
        </p:nvSpPr>
        <p:spPr>
          <a:xfrm>
            <a:off x="258099" y="224269"/>
            <a:ext cx="9276599" cy="954107"/>
          </a:xfrm>
          <a:prstGeom prst="rect">
            <a:avLst/>
          </a:prstGeom>
          <a:noFill/>
        </p:spPr>
        <p:txBody>
          <a:bodyPr wrap="square" rtlCol="0">
            <a:spAutoFit/>
          </a:bodyPr>
          <a:lstStyle/>
          <a:p>
            <a:pPr algn="ctr"/>
            <a:r>
              <a:rPr lang="en-GB" sz="2800" b="1" dirty="0" smtClean="0"/>
              <a:t>Examples of how to search for leakages with a special spray and with a detector.</a:t>
            </a:r>
            <a:endParaRPr lang="en-GB" sz="2800" b="1" dirty="0"/>
          </a:p>
        </p:txBody>
      </p:sp>
      <p:pic>
        <p:nvPicPr>
          <p:cNvPr id="17" name="Picture 16" descr="Image associée">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9993" y="1546166"/>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19993" y="3981487"/>
            <a:ext cx="2857500" cy="1754326"/>
          </a:xfrm>
          <a:prstGeom prst="rect">
            <a:avLst/>
          </a:prstGeom>
        </p:spPr>
        <p:txBody>
          <a:bodyPr wrap="square">
            <a:spAutoFit/>
          </a:bodyPr>
          <a:lstStyle/>
          <a:p>
            <a:pPr algn="just"/>
            <a:r>
              <a:rPr lang="en-GB" dirty="0"/>
              <a:t>To spray a special, soap-like, product on a leakage source will rapidly create bubbles. This is an easy way to visualise the leakage.</a:t>
            </a:r>
          </a:p>
        </p:txBody>
      </p:sp>
      <p:pic>
        <p:nvPicPr>
          <p:cNvPr id="19"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411584" y="1546166"/>
            <a:ext cx="2793078" cy="257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32015" y="1280160"/>
            <a:ext cx="3266901" cy="4530436"/>
          </a:xfrm>
          <a:prstGeom prst="rect">
            <a:avLst/>
          </a:prstGeom>
          <a:noFill/>
          <a:ln w="28575">
            <a:solidFill>
              <a:srgbClr val="00B0F0"/>
            </a:solidFill>
          </a:ln>
        </p:spPr>
        <p:txBody>
          <a:bodyPr wrap="square" rtlCol="0">
            <a:spAutoFit/>
          </a:bodyPr>
          <a:lstStyle/>
          <a:p>
            <a:endParaRPr lang="en-GB" dirty="0"/>
          </a:p>
        </p:txBody>
      </p:sp>
    </p:spTree>
    <p:extLst>
      <p:ext uri="{BB962C8B-B14F-4D97-AF65-F5344CB8AC3E}">
        <p14:creationId xmlns:p14="http://schemas.microsoft.com/office/powerpoint/2010/main" val="80333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pic>
        <p:nvPicPr>
          <p:cNvPr id="15" name="Image 2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606443" y="1739625"/>
            <a:ext cx="3440435" cy="3267348"/>
          </a:xfrm>
          <a:prstGeom prst="rect">
            <a:avLst/>
          </a:prstGeom>
        </p:spPr>
      </p:pic>
      <p:sp>
        <p:nvSpPr>
          <p:cNvPr id="16" name="ZoneTexte 1"/>
          <p:cNvSpPr txBox="1"/>
          <p:nvPr/>
        </p:nvSpPr>
        <p:spPr>
          <a:xfrm>
            <a:off x="3606443" y="101938"/>
            <a:ext cx="3682068" cy="1169551"/>
          </a:xfrm>
          <a:prstGeom prst="rect">
            <a:avLst/>
          </a:prstGeom>
          <a:noFill/>
          <a:ln w="38100">
            <a:solidFill>
              <a:srgbClr val="00B0F0"/>
            </a:solidFill>
          </a:ln>
        </p:spPr>
        <p:txBody>
          <a:bodyPr wrap="square" rtlCol="0">
            <a:spAutoFit/>
          </a:bodyPr>
          <a:lstStyle/>
          <a:p>
            <a:pPr algn="just"/>
            <a:r>
              <a:rPr lang="en-GB" sz="1400" dirty="0"/>
              <a:t>Some standalone equipment also include embedded safety devices. For example, cars are equipped with detectors which will close the tank solenoid </a:t>
            </a:r>
            <a:r>
              <a:rPr lang="en-GB" sz="1400" dirty="0" smtClean="0"/>
              <a:t>valves in </a:t>
            </a:r>
            <a:r>
              <a:rPr lang="en-GB" sz="1400" dirty="0"/>
              <a:t>case of gas leakage.</a:t>
            </a:r>
          </a:p>
        </p:txBody>
      </p:sp>
      <p:sp>
        <p:nvSpPr>
          <p:cNvPr id="17" name="ZoneTexte 21"/>
          <p:cNvSpPr txBox="1"/>
          <p:nvPr/>
        </p:nvSpPr>
        <p:spPr>
          <a:xfrm>
            <a:off x="3809587" y="5100194"/>
            <a:ext cx="3034146" cy="769441"/>
          </a:xfrm>
          <a:prstGeom prst="rect">
            <a:avLst/>
          </a:prstGeom>
          <a:noFill/>
          <a:ln w="38100">
            <a:solidFill>
              <a:srgbClr val="00B0F0"/>
            </a:solidFill>
          </a:ln>
        </p:spPr>
        <p:txBody>
          <a:bodyPr wrap="square" rtlCol="0">
            <a:spAutoFit/>
          </a:bodyPr>
          <a:lstStyle/>
          <a:p>
            <a:pPr algn="just"/>
            <a:r>
              <a:rPr lang="en-GB" sz="1400" dirty="0" smtClean="0"/>
              <a:t>A </a:t>
            </a:r>
            <a:r>
              <a:rPr lang="en-GB" sz="1400" dirty="0"/>
              <a:t>manual </a:t>
            </a:r>
            <a:r>
              <a:rPr lang="en-GB" sz="1400" dirty="0" smtClean="0"/>
              <a:t>valve is </a:t>
            </a:r>
            <a:r>
              <a:rPr lang="en-GB" sz="1400" dirty="0"/>
              <a:t>used to close the </a:t>
            </a:r>
            <a:r>
              <a:rPr lang="en-GB" sz="1400" dirty="0" smtClean="0"/>
              <a:t>tank before assuming maintenance.</a:t>
            </a:r>
            <a:endParaRPr lang="en-GB" sz="1600" dirty="0"/>
          </a:p>
          <a:p>
            <a:pPr marL="285750" indent="-285750" algn="just">
              <a:buFont typeface="Arial" panose="020B0604020202020204" pitchFamily="34" charset="0"/>
              <a:buChar char="•"/>
            </a:pPr>
            <a:endParaRPr lang="en-GB" sz="1600" dirty="0"/>
          </a:p>
        </p:txBody>
      </p:sp>
      <p:sp>
        <p:nvSpPr>
          <p:cNvPr id="19" name="Rectangle 18"/>
          <p:cNvSpPr/>
          <p:nvPr/>
        </p:nvSpPr>
        <p:spPr>
          <a:xfrm>
            <a:off x="7920233" y="1739625"/>
            <a:ext cx="2606705" cy="3108543"/>
          </a:xfrm>
          <a:prstGeom prst="rect">
            <a:avLst/>
          </a:prstGeom>
          <a:ln w="38100">
            <a:solidFill>
              <a:srgbClr val="00B0F0"/>
            </a:solidFill>
          </a:ln>
        </p:spPr>
        <p:txBody>
          <a:bodyPr wrap="square">
            <a:spAutoFit/>
          </a:bodyPr>
          <a:lstStyle/>
          <a:p>
            <a:pPr algn="just"/>
            <a:r>
              <a:rPr lang="en-GB" sz="1400" dirty="0"/>
              <a:t>In addition to hydrogen detectors which close the tank valve in case of leakage, there is also another important safety device, the thermal </a:t>
            </a:r>
            <a:r>
              <a:rPr lang="en-GB" sz="1400" dirty="0" smtClean="0"/>
              <a:t>fuse. </a:t>
            </a:r>
            <a:r>
              <a:rPr lang="en-GB" sz="1400" dirty="0"/>
              <a:t>This special valve will automatically open and release the contents of the pressured tank when heated over 110°C, typically in case of fire. The gas content is therefore released in the form of a big flame, avoiding any risk of explosion.</a:t>
            </a:r>
          </a:p>
        </p:txBody>
      </p:sp>
      <p:sp>
        <p:nvSpPr>
          <p:cNvPr id="20" name="Rectangle 19"/>
          <p:cNvSpPr/>
          <p:nvPr/>
        </p:nvSpPr>
        <p:spPr>
          <a:xfrm>
            <a:off x="885803" y="3100579"/>
            <a:ext cx="1847285" cy="738664"/>
          </a:xfrm>
          <a:prstGeom prst="rect">
            <a:avLst/>
          </a:prstGeom>
          <a:ln w="38100">
            <a:solidFill>
              <a:srgbClr val="00B0F0"/>
            </a:solidFill>
          </a:ln>
        </p:spPr>
        <p:txBody>
          <a:bodyPr wrap="square">
            <a:spAutoFit/>
          </a:bodyPr>
          <a:lstStyle/>
          <a:p>
            <a:pPr algn="just"/>
            <a:r>
              <a:rPr lang="en-GB" sz="1400" dirty="0"/>
              <a:t>A </a:t>
            </a:r>
            <a:r>
              <a:rPr lang="en-GB" sz="1400" dirty="0" smtClean="0"/>
              <a:t>restrictor limits </a:t>
            </a:r>
            <a:r>
              <a:rPr lang="en-GB" sz="1400" dirty="0"/>
              <a:t>the leak flow in case of pipe </a:t>
            </a:r>
            <a:r>
              <a:rPr lang="en-GB" sz="1400" dirty="0" smtClean="0"/>
              <a:t>loss.</a:t>
            </a:r>
            <a:endParaRPr lang="en-GB" sz="1400" dirty="0"/>
          </a:p>
        </p:txBody>
      </p:sp>
      <p:cxnSp>
        <p:nvCxnSpPr>
          <p:cNvPr id="21" name="Straight Arrow Connector 20"/>
          <p:cNvCxnSpPr>
            <a:stCxn id="16" idx="2"/>
          </p:cNvCxnSpPr>
          <p:nvPr/>
        </p:nvCxnSpPr>
        <p:spPr>
          <a:xfrm>
            <a:off x="5447477" y="1271489"/>
            <a:ext cx="195069" cy="468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9" idx="1"/>
          </p:cNvCxnSpPr>
          <p:nvPr/>
        </p:nvCxnSpPr>
        <p:spPr>
          <a:xfrm flipH="1">
            <a:off x="6548634" y="3293897"/>
            <a:ext cx="1371599" cy="1000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5447477" y="4677089"/>
            <a:ext cx="0" cy="423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16219" y="3469911"/>
            <a:ext cx="12385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3842" y="101938"/>
            <a:ext cx="2402378" cy="2246769"/>
          </a:xfrm>
          <a:prstGeom prst="rect">
            <a:avLst/>
          </a:prstGeom>
          <a:noFill/>
        </p:spPr>
        <p:txBody>
          <a:bodyPr wrap="square" rtlCol="0">
            <a:spAutoFit/>
          </a:bodyPr>
          <a:lstStyle/>
          <a:p>
            <a:pPr algn="ctr"/>
            <a:r>
              <a:rPr lang="en-GB" sz="2800" b="1" dirty="0" smtClean="0"/>
              <a:t>In a Fuel Cell Vehicle (FCV), valves are also used.</a:t>
            </a:r>
            <a:endParaRPr lang="en-GB" sz="2800" b="1" dirty="0"/>
          </a:p>
        </p:txBody>
      </p:sp>
    </p:spTree>
    <p:extLst>
      <p:ext uri="{BB962C8B-B14F-4D97-AF65-F5344CB8AC3E}">
        <p14:creationId xmlns:p14="http://schemas.microsoft.com/office/powerpoint/2010/main" val="2758033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2025" y="6286460"/>
            <a:ext cx="735766" cy="30491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7915" y="6275904"/>
            <a:ext cx="314291" cy="312869"/>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4949" y="6263774"/>
            <a:ext cx="415527" cy="31868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219" y="6392409"/>
            <a:ext cx="1257783" cy="18617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21950" y="6258824"/>
            <a:ext cx="500017" cy="347027"/>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42915" y="6288683"/>
            <a:ext cx="316081" cy="316081"/>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9944" y="6255170"/>
            <a:ext cx="644887" cy="354334"/>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779" y="6292504"/>
            <a:ext cx="881250" cy="308438"/>
          </a:xfrm>
          <a:prstGeom prst="rect">
            <a:avLst/>
          </a:prstGeom>
        </p:spPr>
      </p:pic>
      <p:sp>
        <p:nvSpPr>
          <p:cNvPr id="16" name="Content Placeholder 4"/>
          <p:cNvSpPr txBox="1">
            <a:spLocks/>
          </p:cNvSpPr>
          <p:nvPr/>
        </p:nvSpPr>
        <p:spPr>
          <a:xfrm>
            <a:off x="228447" y="413789"/>
            <a:ext cx="10777604" cy="5124480"/>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1800" dirty="0" smtClean="0"/>
              <a:t>Hydrogen piping systems should be designed and installed with care in order to reduce the risk of leaks and enable their easy detection. Therefore, piping systems must be designed in accordance with the applicable codes and standards in order to:</a:t>
            </a:r>
          </a:p>
          <a:p>
            <a:endParaRPr lang="fr-BE" sz="1800" dirty="0" smtClean="0"/>
          </a:p>
          <a:p>
            <a:pPr marL="285750" indent="-285750">
              <a:lnSpc>
                <a:spcPct val="130000"/>
              </a:lnSpc>
            </a:pPr>
            <a:r>
              <a:rPr lang="en-GB" sz="1800" dirty="0" smtClean="0"/>
              <a:t>Reduce leaks via the use of welded joints wherever possible.</a:t>
            </a:r>
            <a:endParaRPr lang="fr-BE" sz="1800" dirty="0" smtClean="0"/>
          </a:p>
          <a:p>
            <a:pPr marL="285750" indent="-285750">
              <a:lnSpc>
                <a:spcPct val="130000"/>
              </a:lnSpc>
            </a:pPr>
            <a:r>
              <a:rPr lang="en-GB" sz="1800" dirty="0" smtClean="0"/>
              <a:t>Ensure joints and fittings are easily accessible for leak checks.</a:t>
            </a:r>
            <a:endParaRPr lang="fr-BE" sz="1800" dirty="0" smtClean="0"/>
          </a:p>
          <a:p>
            <a:pPr marL="285750" indent="-285750">
              <a:lnSpc>
                <a:spcPct val="130000"/>
              </a:lnSpc>
            </a:pPr>
            <a:r>
              <a:rPr lang="en-GB" sz="1800" dirty="0" smtClean="0"/>
              <a:t>Prevent or minimise the risk of personal injury.</a:t>
            </a:r>
            <a:endParaRPr lang="fr-BE" sz="1800" dirty="0" smtClean="0"/>
          </a:p>
          <a:p>
            <a:pPr marL="285750" indent="-285750">
              <a:lnSpc>
                <a:spcPct val="130000"/>
              </a:lnSpc>
            </a:pPr>
            <a:r>
              <a:rPr lang="en-GB" sz="1800" dirty="0" smtClean="0"/>
              <a:t>Reduce structural and thermal stresses in piping components and connected equipment.</a:t>
            </a:r>
            <a:endParaRPr lang="fr-BE" sz="1800" dirty="0" smtClean="0"/>
          </a:p>
          <a:p>
            <a:pPr marL="285750" indent="-285750">
              <a:lnSpc>
                <a:spcPct val="130000"/>
              </a:lnSpc>
            </a:pPr>
            <a:r>
              <a:rPr lang="en-GB" sz="1800" dirty="0" smtClean="0"/>
              <a:t>Ensure gas-tight joints.</a:t>
            </a:r>
            <a:endParaRPr lang="fr-BE" sz="1800" dirty="0" smtClean="0"/>
          </a:p>
          <a:p>
            <a:pPr marL="285750" indent="-285750">
              <a:lnSpc>
                <a:spcPct val="130000"/>
              </a:lnSpc>
            </a:pPr>
            <a:r>
              <a:rPr lang="en-GB" sz="1800" dirty="0" smtClean="0"/>
              <a:t>Determine appropriate sizes and settings of pressure relief devices.</a:t>
            </a:r>
            <a:endParaRPr lang="fr-BE" sz="1800" dirty="0" smtClean="0"/>
          </a:p>
          <a:p>
            <a:pPr marL="285750" indent="-285750">
              <a:lnSpc>
                <a:spcPct val="130000"/>
              </a:lnSpc>
            </a:pPr>
            <a:r>
              <a:rPr lang="en-GB" sz="1800" dirty="0" smtClean="0"/>
              <a:t>Appropriately label shutoff valves at safe locations.</a:t>
            </a:r>
          </a:p>
          <a:p>
            <a:pPr marL="285750" indent="-285750">
              <a:lnSpc>
                <a:spcPct val="130000"/>
              </a:lnSpc>
            </a:pPr>
            <a:r>
              <a:rPr lang="en-GB" sz="1800" dirty="0" smtClean="0"/>
              <a:t>Always ensure that piping is labelled indicating content, flow direction and test pressures</a:t>
            </a:r>
            <a:endParaRPr lang="en-GB" sz="1800" dirty="0"/>
          </a:p>
        </p:txBody>
      </p:sp>
    </p:spTree>
    <p:extLst>
      <p:ext uri="{BB962C8B-B14F-4D97-AF65-F5344CB8AC3E}">
        <p14:creationId xmlns:p14="http://schemas.microsoft.com/office/powerpoint/2010/main" val="2640683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1009</Words>
  <Application>Microsoft Office PowerPoint</Application>
  <PresentationFormat>Widescreen</PresentationFormat>
  <Paragraphs>101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Berlin Sans FB Demi</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Currid</cp:lastModifiedBy>
  <cp:revision>11</cp:revision>
  <dcterms:created xsi:type="dcterms:W3CDTF">2019-06-26T09:21:34Z</dcterms:created>
  <dcterms:modified xsi:type="dcterms:W3CDTF">2019-10-18T14:29:55Z</dcterms:modified>
</cp:coreProperties>
</file>