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7" r:id="rId2"/>
    <p:sldId id="256" r:id="rId3"/>
    <p:sldId id="291" r:id="rId4"/>
    <p:sldId id="290" r:id="rId5"/>
    <p:sldId id="289" r:id="rId6"/>
    <p:sldId id="288" r:id="rId7"/>
    <p:sldId id="287" r:id="rId8"/>
    <p:sldId id="286" r:id="rId9"/>
    <p:sldId id="285" r:id="rId10"/>
    <p:sldId id="281" r:id="rId11"/>
    <p:sldId id="280" r:id="rId12"/>
    <p:sldId id="292" r:id="rId13"/>
    <p:sldId id="294" r:id="rId14"/>
    <p:sldId id="293" r:id="rId15"/>
    <p:sldId id="279" r:id="rId16"/>
    <p:sldId id="278" r:id="rId17"/>
    <p:sldId id="277" r:id="rId18"/>
    <p:sldId id="276" r:id="rId19"/>
    <p:sldId id="275" r:id="rId20"/>
    <p:sldId id="274" r:id="rId21"/>
    <p:sldId id="273" r:id="rId22"/>
    <p:sldId id="272" r:id="rId23"/>
    <p:sldId id="271" r:id="rId24"/>
    <p:sldId id="270" r:id="rId25"/>
    <p:sldId id="269" r:id="rId26"/>
    <p:sldId id="268" r:id="rId27"/>
    <p:sldId id="267" r:id="rId28"/>
    <p:sldId id="266" r:id="rId29"/>
    <p:sldId id="265" r:id="rId30"/>
    <p:sldId id="264" r:id="rId31"/>
    <p:sldId id="263" r:id="rId32"/>
    <p:sldId id="262" r:id="rId33"/>
    <p:sldId id="261" r:id="rId34"/>
    <p:sldId id="260" r:id="rId35"/>
    <p:sldId id="259"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ACA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429"/>
    <p:restoredTop sz="94646"/>
  </p:normalViewPr>
  <p:slideViewPr>
    <p:cSldViewPr snapToGrid="0" snapToObjects="1">
      <p:cViewPr varScale="1">
        <p:scale>
          <a:sx n="92" d="100"/>
          <a:sy n="92" d="100"/>
        </p:scale>
        <p:origin x="712" y="79"/>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605102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03555522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44E4D4A-C7B4-0A4F-B336-7568CF39A4C2}"/>
              </a:ext>
            </a:extLst>
          </p:cNvPr>
          <p:cNvPicPr>
            <a:picLocks noChangeAspect="1"/>
          </p:cNvPicPr>
          <p:nvPr userDrawn="1"/>
        </p:nvPicPr>
        <p:blipFill>
          <a:blip r:embed="rId4"/>
          <a:stretch>
            <a:fillRect/>
          </a:stretch>
        </p:blipFill>
        <p:spPr>
          <a:xfrm>
            <a:off x="0" y="0"/>
            <a:ext cx="12192000" cy="6858000"/>
          </a:xfrm>
          <a:prstGeom prst="rect">
            <a:avLst/>
          </a:prstGeom>
        </p:spPr>
      </p:pic>
      <p:sp>
        <p:nvSpPr>
          <p:cNvPr id="10" name="TextBox 9">
            <a:extLst>
              <a:ext uri="{FF2B5EF4-FFF2-40B4-BE49-F238E27FC236}">
                <a16:creationId xmlns:a16="http://schemas.microsoft.com/office/drawing/2014/main" id="{BF826369-A491-FF49-B2BE-064E0024F40D}"/>
              </a:ext>
            </a:extLst>
          </p:cNvPr>
          <p:cNvSpPr txBox="1"/>
          <p:nvPr userDrawn="1"/>
        </p:nvSpPr>
        <p:spPr>
          <a:xfrm>
            <a:off x="743706" y="6250219"/>
            <a:ext cx="1960165" cy="338554"/>
          </a:xfrm>
          <a:prstGeom prst="rect">
            <a:avLst/>
          </a:prstGeom>
          <a:noFill/>
        </p:spPr>
        <p:txBody>
          <a:bodyPr wrap="square" rtlCol="0">
            <a:spAutoFit/>
          </a:bodyPr>
          <a:lstStyle/>
          <a:p>
            <a:r>
              <a:rPr lang="en-US" sz="1600" dirty="0">
                <a:solidFill>
                  <a:srgbClr val="00ACAF"/>
                </a:solidFill>
                <a:latin typeface="Arial" panose="020B0604020202020204" pitchFamily="34" charset="0"/>
                <a:cs typeface="Arial" panose="020B0604020202020204" pitchFamily="34" charset="0"/>
              </a:rPr>
              <a:t>Content created by</a:t>
            </a:r>
          </a:p>
        </p:txBody>
      </p:sp>
    </p:spTree>
    <p:extLst>
      <p:ext uri="{BB962C8B-B14F-4D97-AF65-F5344CB8AC3E}">
        <p14:creationId xmlns:p14="http://schemas.microsoft.com/office/powerpoint/2010/main" val="356556377"/>
      </p:ext>
    </p:extLst>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image" Target="../media/image6.png"/><Relationship Id="rId11" Type="http://schemas.openxmlformats.org/officeDocument/2006/relationships/image" Target="../media/image11.emf"/><Relationship Id="rId5" Type="http://schemas.openxmlformats.org/officeDocument/2006/relationships/image" Target="../media/image5.jpeg"/><Relationship Id="rId10" Type="http://schemas.openxmlformats.org/officeDocument/2006/relationships/image" Target="../media/image10.png"/><Relationship Id="rId4" Type="http://schemas.openxmlformats.org/officeDocument/2006/relationships/image" Target="../media/image4.jpg"/><Relationship Id="rId9" Type="http://schemas.openxmlformats.org/officeDocument/2006/relationships/image" Target="../media/image9.jpg"/></Relationships>
</file>

<file path=ppt/slides/_rels/slide10.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jpg"/><Relationship Id="rId7"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7.png"/><Relationship Id="rId10" Type="http://schemas.openxmlformats.org/officeDocument/2006/relationships/image" Target="../media/image21.jpeg"/><Relationship Id="rId4" Type="http://schemas.openxmlformats.org/officeDocument/2006/relationships/image" Target="../media/image5.jpeg"/><Relationship Id="rId9" Type="http://schemas.openxmlformats.org/officeDocument/2006/relationships/image" Target="../media/image10.png"/></Relationships>
</file>

<file path=ppt/slides/_rels/slide11.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jpg"/><Relationship Id="rId7"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3.png"/><Relationship Id="rId11" Type="http://schemas.openxmlformats.org/officeDocument/2006/relationships/image" Target="../media/image23.jpeg"/><Relationship Id="rId5" Type="http://schemas.openxmlformats.org/officeDocument/2006/relationships/image" Target="../media/image7.png"/><Relationship Id="rId10" Type="http://schemas.openxmlformats.org/officeDocument/2006/relationships/image" Target="../media/image22.jpeg"/><Relationship Id="rId4" Type="http://schemas.openxmlformats.org/officeDocument/2006/relationships/image" Target="../media/image5.jpeg"/><Relationship Id="rId9" Type="http://schemas.openxmlformats.org/officeDocument/2006/relationships/image" Target="../media/image10.png"/></Relationships>
</file>

<file path=ppt/slides/_rels/slide12.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jpg"/><Relationship Id="rId7"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7.png"/><Relationship Id="rId10" Type="http://schemas.openxmlformats.org/officeDocument/2006/relationships/image" Target="../media/image24.wmf"/><Relationship Id="rId4" Type="http://schemas.openxmlformats.org/officeDocument/2006/relationships/image" Target="../media/image5.jpeg"/><Relationship Id="rId9" Type="http://schemas.openxmlformats.org/officeDocument/2006/relationships/image" Target="../media/image10.png"/></Relationships>
</file>

<file path=ppt/slides/_rels/slide13.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jpg"/><Relationship Id="rId7"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7.png"/><Relationship Id="rId4" Type="http://schemas.openxmlformats.org/officeDocument/2006/relationships/image" Target="../media/image5.jpeg"/><Relationship Id="rId9" Type="http://schemas.openxmlformats.org/officeDocument/2006/relationships/image" Target="../media/image10.png"/></Relationships>
</file>

<file path=ppt/slides/_rels/slide14.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jpg"/><Relationship Id="rId7"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7.png"/><Relationship Id="rId10" Type="http://schemas.openxmlformats.org/officeDocument/2006/relationships/image" Target="../media/image25.png"/><Relationship Id="rId4" Type="http://schemas.openxmlformats.org/officeDocument/2006/relationships/image" Target="../media/image5.jpeg"/><Relationship Id="rId9" Type="http://schemas.openxmlformats.org/officeDocument/2006/relationships/image" Target="../media/image10.png"/></Relationships>
</file>

<file path=ppt/slides/_rels/slide15.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jpg"/><Relationship Id="rId7"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7.png"/><Relationship Id="rId4" Type="http://schemas.openxmlformats.org/officeDocument/2006/relationships/image" Target="../media/image5.jpeg"/><Relationship Id="rId9" Type="http://schemas.openxmlformats.org/officeDocument/2006/relationships/image" Target="../media/image10.png"/></Relationships>
</file>

<file path=ppt/slides/_rels/slide16.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jpg"/><Relationship Id="rId7"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7.png"/><Relationship Id="rId10" Type="http://schemas.openxmlformats.org/officeDocument/2006/relationships/image" Target="../media/image26.jpeg"/><Relationship Id="rId4" Type="http://schemas.openxmlformats.org/officeDocument/2006/relationships/image" Target="../media/image5.jpeg"/><Relationship Id="rId9" Type="http://schemas.openxmlformats.org/officeDocument/2006/relationships/image" Target="../media/image10.png"/></Relationships>
</file>

<file path=ppt/slides/_rels/slide17.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jpg"/><Relationship Id="rId7"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7.png"/><Relationship Id="rId4" Type="http://schemas.openxmlformats.org/officeDocument/2006/relationships/image" Target="../media/image5.jpeg"/><Relationship Id="rId9" Type="http://schemas.openxmlformats.org/officeDocument/2006/relationships/image" Target="../media/image10.png"/></Relationships>
</file>

<file path=ppt/slides/_rels/slide18.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jpg"/><Relationship Id="rId7"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7.png"/><Relationship Id="rId10" Type="http://schemas.openxmlformats.org/officeDocument/2006/relationships/image" Target="../media/image27.jpeg"/><Relationship Id="rId4" Type="http://schemas.openxmlformats.org/officeDocument/2006/relationships/image" Target="../media/image5.jpeg"/><Relationship Id="rId9" Type="http://schemas.openxmlformats.org/officeDocument/2006/relationships/image" Target="../media/image10.png"/></Relationships>
</file>

<file path=ppt/slides/_rels/slide19.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jpg"/><Relationship Id="rId7"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3.png"/><Relationship Id="rId11" Type="http://schemas.openxmlformats.org/officeDocument/2006/relationships/image" Target="../media/image29.jpeg"/><Relationship Id="rId5" Type="http://schemas.openxmlformats.org/officeDocument/2006/relationships/image" Target="../media/image7.png"/><Relationship Id="rId10" Type="http://schemas.openxmlformats.org/officeDocument/2006/relationships/image" Target="../media/image28.jpeg"/><Relationship Id="rId4" Type="http://schemas.openxmlformats.org/officeDocument/2006/relationships/image" Target="../media/image5.jpeg"/><Relationship Id="rId9" Type="http://schemas.openxmlformats.org/officeDocument/2006/relationships/image" Target="../media/image10.png"/></Relationships>
</file>

<file path=ppt/slides/_rels/slide2.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jpg"/><Relationship Id="rId7"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7.png"/><Relationship Id="rId4" Type="http://schemas.openxmlformats.org/officeDocument/2006/relationships/image" Target="../media/image5.jpeg"/><Relationship Id="rId9" Type="http://schemas.openxmlformats.org/officeDocument/2006/relationships/image" Target="../media/image10.png"/></Relationships>
</file>

<file path=ppt/slides/_rels/slide20.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jpg"/><Relationship Id="rId7"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3.png"/><Relationship Id="rId11" Type="http://schemas.openxmlformats.org/officeDocument/2006/relationships/image" Target="../media/image30.jpeg"/><Relationship Id="rId5" Type="http://schemas.openxmlformats.org/officeDocument/2006/relationships/image" Target="../media/image7.png"/><Relationship Id="rId10" Type="http://schemas.openxmlformats.org/officeDocument/2006/relationships/hyperlink" Target="https://www.google.be/url?sa=i&amp;rct=j&amp;q=&amp;esrc=s&amp;source=images&amp;cd=&amp;cad=rja&amp;uact=8&amp;ved=2ahUKEwjMjp_0mYTgAhUR36QKHWGRACQQjRx6BAgBEAU&amp;url=https://www.pinterest.com/pin/205828645445866389/&amp;psig=AOvVaw1ZH_Hs2fTKbhAPD1-45ya7&amp;ust=1548343014094329" TargetMode="External"/><Relationship Id="rId4" Type="http://schemas.openxmlformats.org/officeDocument/2006/relationships/image" Target="../media/image5.jpeg"/><Relationship Id="rId9" Type="http://schemas.openxmlformats.org/officeDocument/2006/relationships/image" Target="../media/image10.png"/></Relationships>
</file>

<file path=ppt/slides/_rels/slide21.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jpg"/><Relationship Id="rId7"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7.png"/><Relationship Id="rId4" Type="http://schemas.openxmlformats.org/officeDocument/2006/relationships/image" Target="../media/image5.jpeg"/><Relationship Id="rId9" Type="http://schemas.openxmlformats.org/officeDocument/2006/relationships/image" Target="../media/image10.png"/></Relationships>
</file>

<file path=ppt/slides/_rels/slide22.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jpg"/><Relationship Id="rId7"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7.png"/><Relationship Id="rId10" Type="http://schemas.openxmlformats.org/officeDocument/2006/relationships/image" Target="../media/image31.jpeg"/><Relationship Id="rId4" Type="http://schemas.openxmlformats.org/officeDocument/2006/relationships/image" Target="../media/image5.jpeg"/><Relationship Id="rId9" Type="http://schemas.openxmlformats.org/officeDocument/2006/relationships/image" Target="../media/image10.png"/></Relationships>
</file>

<file path=ppt/slides/_rels/slide23.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jpg"/><Relationship Id="rId7"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7.png"/><Relationship Id="rId10" Type="http://schemas.openxmlformats.org/officeDocument/2006/relationships/image" Target="../media/image28.jpeg"/><Relationship Id="rId4" Type="http://schemas.openxmlformats.org/officeDocument/2006/relationships/image" Target="../media/image5.jpeg"/><Relationship Id="rId9" Type="http://schemas.openxmlformats.org/officeDocument/2006/relationships/image" Target="../media/image10.png"/></Relationships>
</file>

<file path=ppt/slides/_rels/slide24.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jpg"/><Relationship Id="rId7"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7.png"/><Relationship Id="rId4" Type="http://schemas.openxmlformats.org/officeDocument/2006/relationships/image" Target="../media/image5.jpeg"/><Relationship Id="rId9" Type="http://schemas.openxmlformats.org/officeDocument/2006/relationships/image" Target="../media/image10.png"/></Relationships>
</file>

<file path=ppt/slides/_rels/slide25.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jpg"/><Relationship Id="rId7"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7.png"/><Relationship Id="rId10" Type="http://schemas.openxmlformats.org/officeDocument/2006/relationships/image" Target="../media/image32.wmf"/><Relationship Id="rId4" Type="http://schemas.openxmlformats.org/officeDocument/2006/relationships/image" Target="../media/image5.jpeg"/><Relationship Id="rId9" Type="http://schemas.openxmlformats.org/officeDocument/2006/relationships/image" Target="../media/image10.png"/></Relationships>
</file>

<file path=ppt/slides/_rels/slide26.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jpg"/><Relationship Id="rId7"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7.png"/><Relationship Id="rId10" Type="http://schemas.openxmlformats.org/officeDocument/2006/relationships/image" Target="../media/image33.jpeg"/><Relationship Id="rId4" Type="http://schemas.openxmlformats.org/officeDocument/2006/relationships/image" Target="../media/image5.jpeg"/><Relationship Id="rId9" Type="http://schemas.openxmlformats.org/officeDocument/2006/relationships/image" Target="../media/image10.png"/></Relationships>
</file>

<file path=ppt/slides/_rels/slide27.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jpg"/><Relationship Id="rId7"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7.png"/><Relationship Id="rId10" Type="http://schemas.openxmlformats.org/officeDocument/2006/relationships/image" Target="../media/image34.jpeg"/><Relationship Id="rId4" Type="http://schemas.openxmlformats.org/officeDocument/2006/relationships/image" Target="../media/image5.jpeg"/><Relationship Id="rId9" Type="http://schemas.openxmlformats.org/officeDocument/2006/relationships/image" Target="../media/image10.png"/></Relationships>
</file>

<file path=ppt/slides/_rels/slide28.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jpg"/><Relationship Id="rId7"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7.png"/><Relationship Id="rId4" Type="http://schemas.openxmlformats.org/officeDocument/2006/relationships/image" Target="../media/image5.jpeg"/><Relationship Id="rId9" Type="http://schemas.openxmlformats.org/officeDocument/2006/relationships/image" Target="../media/image10.png"/></Relationships>
</file>

<file path=ppt/slides/_rels/slide29.xml.rels><?xml version="1.0" encoding="UTF-8" standalone="yes"?>
<Relationships xmlns="http://schemas.openxmlformats.org/package/2006/relationships"><Relationship Id="rId8" Type="http://schemas.openxmlformats.org/officeDocument/2006/relationships/image" Target="../media/image9.jpg"/><Relationship Id="rId13" Type="http://schemas.openxmlformats.org/officeDocument/2006/relationships/image" Target="../media/image38.jpeg"/><Relationship Id="rId3" Type="http://schemas.openxmlformats.org/officeDocument/2006/relationships/image" Target="../media/image4.jpg"/><Relationship Id="rId7" Type="http://schemas.openxmlformats.org/officeDocument/2006/relationships/image" Target="../media/image8.png"/><Relationship Id="rId12" Type="http://schemas.openxmlformats.org/officeDocument/2006/relationships/image" Target="../media/image37.jpeg"/><Relationship Id="rId17" Type="http://schemas.openxmlformats.org/officeDocument/2006/relationships/image" Target="../media/image42.jpeg"/><Relationship Id="rId2" Type="http://schemas.openxmlformats.org/officeDocument/2006/relationships/image" Target="../media/image6.png"/><Relationship Id="rId16" Type="http://schemas.openxmlformats.org/officeDocument/2006/relationships/image" Target="../media/image41.jpeg"/><Relationship Id="rId1" Type="http://schemas.openxmlformats.org/officeDocument/2006/relationships/slideLayout" Target="../slideLayouts/slideLayout1.xml"/><Relationship Id="rId6" Type="http://schemas.openxmlformats.org/officeDocument/2006/relationships/image" Target="../media/image3.png"/><Relationship Id="rId11" Type="http://schemas.openxmlformats.org/officeDocument/2006/relationships/image" Target="../media/image36.jpeg"/><Relationship Id="rId5" Type="http://schemas.openxmlformats.org/officeDocument/2006/relationships/image" Target="../media/image7.png"/><Relationship Id="rId15" Type="http://schemas.openxmlformats.org/officeDocument/2006/relationships/image" Target="../media/image40.jpeg"/><Relationship Id="rId10" Type="http://schemas.openxmlformats.org/officeDocument/2006/relationships/image" Target="../media/image35.jpeg"/><Relationship Id="rId4" Type="http://schemas.openxmlformats.org/officeDocument/2006/relationships/image" Target="../media/image5.jpeg"/><Relationship Id="rId9" Type="http://schemas.openxmlformats.org/officeDocument/2006/relationships/image" Target="../media/image10.png"/><Relationship Id="rId14" Type="http://schemas.openxmlformats.org/officeDocument/2006/relationships/image" Target="../media/image39.jpeg"/></Relationships>
</file>

<file path=ppt/slides/_rels/slide3.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jpg"/><Relationship Id="rId7"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7.png"/><Relationship Id="rId4" Type="http://schemas.openxmlformats.org/officeDocument/2006/relationships/image" Target="../media/image5.jpeg"/><Relationship Id="rId9" Type="http://schemas.openxmlformats.org/officeDocument/2006/relationships/image" Target="../media/image10.png"/></Relationships>
</file>

<file path=ppt/slides/_rels/slide30.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jpg"/><Relationship Id="rId7"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7.png"/><Relationship Id="rId4" Type="http://schemas.openxmlformats.org/officeDocument/2006/relationships/image" Target="../media/image5.jpeg"/><Relationship Id="rId9" Type="http://schemas.openxmlformats.org/officeDocument/2006/relationships/image" Target="../media/image10.png"/></Relationships>
</file>

<file path=ppt/slides/_rels/slide31.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jpg"/><Relationship Id="rId7"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7.png"/><Relationship Id="rId4" Type="http://schemas.openxmlformats.org/officeDocument/2006/relationships/image" Target="../media/image5.jpeg"/><Relationship Id="rId9" Type="http://schemas.openxmlformats.org/officeDocument/2006/relationships/image" Target="../media/image10.png"/></Relationships>
</file>

<file path=ppt/slides/_rels/slide32.xml.rels><?xml version="1.0" encoding="UTF-8" standalone="yes"?>
<Relationships xmlns="http://schemas.openxmlformats.org/package/2006/relationships"><Relationship Id="rId8" Type="http://schemas.openxmlformats.org/officeDocument/2006/relationships/image" Target="../media/image9.jpg"/><Relationship Id="rId13" Type="http://schemas.openxmlformats.org/officeDocument/2006/relationships/image" Target="../media/image46.png"/><Relationship Id="rId3" Type="http://schemas.openxmlformats.org/officeDocument/2006/relationships/image" Target="../media/image4.jpg"/><Relationship Id="rId7" Type="http://schemas.openxmlformats.org/officeDocument/2006/relationships/image" Target="../media/image8.png"/><Relationship Id="rId12" Type="http://schemas.openxmlformats.org/officeDocument/2006/relationships/image" Target="../media/image45.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3.png"/><Relationship Id="rId11" Type="http://schemas.openxmlformats.org/officeDocument/2006/relationships/image" Target="../media/image44.jpeg"/><Relationship Id="rId5" Type="http://schemas.openxmlformats.org/officeDocument/2006/relationships/image" Target="../media/image7.png"/><Relationship Id="rId10" Type="http://schemas.openxmlformats.org/officeDocument/2006/relationships/image" Target="../media/image43.jpeg"/><Relationship Id="rId4" Type="http://schemas.openxmlformats.org/officeDocument/2006/relationships/image" Target="../media/image5.jpeg"/><Relationship Id="rId9" Type="http://schemas.openxmlformats.org/officeDocument/2006/relationships/image" Target="../media/image10.png"/></Relationships>
</file>

<file path=ppt/slides/_rels/slide33.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jpg"/><Relationship Id="rId7"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7.png"/><Relationship Id="rId4" Type="http://schemas.openxmlformats.org/officeDocument/2006/relationships/image" Target="../media/image5.jpeg"/><Relationship Id="rId9" Type="http://schemas.openxmlformats.org/officeDocument/2006/relationships/image" Target="../media/image10.png"/></Relationships>
</file>

<file path=ppt/slides/_rels/slide34.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jpg"/><Relationship Id="rId7"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7.png"/><Relationship Id="rId10" Type="http://schemas.openxmlformats.org/officeDocument/2006/relationships/image" Target="../media/image47.jpeg"/><Relationship Id="rId4" Type="http://schemas.openxmlformats.org/officeDocument/2006/relationships/image" Target="../media/image5.jpeg"/><Relationship Id="rId9" Type="http://schemas.openxmlformats.org/officeDocument/2006/relationships/image" Target="../media/image10.png"/></Relationships>
</file>

<file path=ppt/slides/_rels/slide35.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jpg"/><Relationship Id="rId7"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7.png"/><Relationship Id="rId10" Type="http://schemas.openxmlformats.org/officeDocument/2006/relationships/image" Target="../media/image48.jpg"/><Relationship Id="rId4" Type="http://schemas.openxmlformats.org/officeDocument/2006/relationships/image" Target="../media/image5.jpeg"/><Relationship Id="rId9" Type="http://schemas.openxmlformats.org/officeDocument/2006/relationships/image" Target="../media/image10.png"/></Relationships>
</file>

<file path=ppt/slides/_rels/slide4.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jpg"/><Relationship Id="rId7"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3.png"/><Relationship Id="rId11" Type="http://schemas.openxmlformats.org/officeDocument/2006/relationships/image" Target="../media/image13.jpeg"/><Relationship Id="rId5" Type="http://schemas.openxmlformats.org/officeDocument/2006/relationships/image" Target="../media/image7.png"/><Relationship Id="rId10" Type="http://schemas.openxmlformats.org/officeDocument/2006/relationships/image" Target="../media/image12.jpeg"/><Relationship Id="rId4" Type="http://schemas.openxmlformats.org/officeDocument/2006/relationships/image" Target="../media/image5.jpeg"/><Relationship Id="rId9" Type="http://schemas.openxmlformats.org/officeDocument/2006/relationships/image" Target="../media/image10.png"/></Relationships>
</file>

<file path=ppt/slides/_rels/slide5.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jpg"/><Relationship Id="rId7"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7.png"/><Relationship Id="rId4" Type="http://schemas.openxmlformats.org/officeDocument/2006/relationships/image" Target="../media/image5.jpeg"/><Relationship Id="rId9" Type="http://schemas.openxmlformats.org/officeDocument/2006/relationships/image" Target="../media/image10.png"/></Relationships>
</file>

<file path=ppt/slides/_rels/slide6.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jpg"/><Relationship Id="rId7"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7.png"/><Relationship Id="rId4" Type="http://schemas.openxmlformats.org/officeDocument/2006/relationships/image" Target="../media/image5.jpeg"/><Relationship Id="rId9" Type="http://schemas.openxmlformats.org/officeDocument/2006/relationships/image" Target="../media/image10.png"/></Relationships>
</file>

<file path=ppt/slides/_rels/slide7.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jpg"/><Relationship Id="rId7"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7.png"/><Relationship Id="rId10" Type="http://schemas.openxmlformats.org/officeDocument/2006/relationships/image" Target="../media/image14.emf"/><Relationship Id="rId4" Type="http://schemas.openxmlformats.org/officeDocument/2006/relationships/image" Target="../media/image5.jpeg"/><Relationship Id="rId9" Type="http://schemas.openxmlformats.org/officeDocument/2006/relationships/image" Target="../media/image10.png"/></Relationships>
</file>

<file path=ppt/slides/_rels/slide8.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jpg"/><Relationship Id="rId7"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3.png"/><Relationship Id="rId11" Type="http://schemas.openxmlformats.org/officeDocument/2006/relationships/image" Target="../media/image15.png"/><Relationship Id="rId5" Type="http://schemas.openxmlformats.org/officeDocument/2006/relationships/image" Target="../media/image7.png"/><Relationship Id="rId10" Type="http://schemas.openxmlformats.org/officeDocument/2006/relationships/hyperlink" Target="https://youtu.be/Jti0EiQkyfg" TargetMode="External"/><Relationship Id="rId4" Type="http://schemas.openxmlformats.org/officeDocument/2006/relationships/image" Target="../media/image5.jpeg"/><Relationship Id="rId9" Type="http://schemas.openxmlformats.org/officeDocument/2006/relationships/image" Target="../media/image10.png"/></Relationships>
</file>

<file path=ppt/slides/_rels/slide9.xml.rels><?xml version="1.0" encoding="UTF-8" standalone="yes"?>
<Relationships xmlns="http://schemas.openxmlformats.org/package/2006/relationships"><Relationship Id="rId8" Type="http://schemas.openxmlformats.org/officeDocument/2006/relationships/image" Target="../media/image9.jpg"/><Relationship Id="rId13" Type="http://schemas.openxmlformats.org/officeDocument/2006/relationships/image" Target="../media/image19.png"/><Relationship Id="rId3" Type="http://schemas.openxmlformats.org/officeDocument/2006/relationships/image" Target="../media/image4.jpg"/><Relationship Id="rId7" Type="http://schemas.openxmlformats.org/officeDocument/2006/relationships/image" Target="../media/image8.png"/><Relationship Id="rId12" Type="http://schemas.openxmlformats.org/officeDocument/2006/relationships/image" Target="../media/image18.jpe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3.png"/><Relationship Id="rId11" Type="http://schemas.openxmlformats.org/officeDocument/2006/relationships/image" Target="../media/image17.png"/><Relationship Id="rId5" Type="http://schemas.openxmlformats.org/officeDocument/2006/relationships/image" Target="../media/image7.png"/><Relationship Id="rId10" Type="http://schemas.openxmlformats.org/officeDocument/2006/relationships/image" Target="../media/image16.png"/><Relationship Id="rId4" Type="http://schemas.openxmlformats.org/officeDocument/2006/relationships/image" Target="../media/image5.jpeg"/><Relationship Id="rId9" Type="http://schemas.openxmlformats.org/officeDocument/2006/relationships/image" Target="../media/image10.png"/><Relationship Id="rId14" Type="http://schemas.openxmlformats.org/officeDocument/2006/relationships/image" Target="../media/image2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a:extLst>
              <a:ext uri="{FF2B5EF4-FFF2-40B4-BE49-F238E27FC236}">
                <a16:creationId xmlns:a16="http://schemas.microsoft.com/office/drawing/2014/main" id="{71BAC356-1C44-F44B-B830-43C409DA0D87}"/>
              </a:ext>
            </a:extLst>
          </p:cNvPr>
          <p:cNvSpPr txBox="1">
            <a:spLocks/>
          </p:cNvSpPr>
          <p:nvPr/>
        </p:nvSpPr>
        <p:spPr>
          <a:xfrm>
            <a:off x="2600634" y="6260486"/>
            <a:ext cx="4114800" cy="365125"/>
          </a:xfrm>
          <a:prstGeom prst="rect">
            <a:avLst/>
          </a:prstGeom>
        </p:spPr>
        <p:txBody>
          <a:bodyPr/>
          <a:lstStyle>
            <a:defPPr>
              <a:defRPr lang="en-US"/>
            </a:defPPr>
            <a:lvl1pPr marL="0" algn="l" defTabSz="914400" rtl="0" eaLnBrk="1" latinLnBrk="0" hangingPunct="1">
              <a:defRPr sz="1600" kern="1200">
                <a:solidFill>
                  <a:srgbClr val="00ACAF"/>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&lt;Partner logo&gt;</a:t>
            </a:r>
          </a:p>
        </p:txBody>
      </p:sp>
      <p:pic>
        <p:nvPicPr>
          <p:cNvPr id="6" name="Picture 5">
            <a:extLst>
              <a:ext uri="{FF2B5EF4-FFF2-40B4-BE49-F238E27FC236}">
                <a16:creationId xmlns:a16="http://schemas.microsoft.com/office/drawing/2014/main" id="{154EB3AC-D2CD-9040-93EF-FB25EB2C1CBE}"/>
              </a:ext>
            </a:extLst>
          </p:cNvPr>
          <p:cNvPicPr>
            <a:picLocks noChangeAspect="1"/>
          </p:cNvPicPr>
          <p:nvPr/>
        </p:nvPicPr>
        <p:blipFill>
          <a:blip r:embed="rId2"/>
          <a:stretch>
            <a:fillRect/>
          </a:stretch>
        </p:blipFill>
        <p:spPr>
          <a:xfrm>
            <a:off x="0" y="0"/>
            <a:ext cx="12192000" cy="6858000"/>
          </a:xfrm>
          <a:prstGeom prst="rect">
            <a:avLst/>
          </a:prstGeom>
        </p:spPr>
      </p:pic>
      <p:sp>
        <p:nvSpPr>
          <p:cNvPr id="7" name="Title 1">
            <a:extLst>
              <a:ext uri="{FF2B5EF4-FFF2-40B4-BE49-F238E27FC236}">
                <a16:creationId xmlns:a16="http://schemas.microsoft.com/office/drawing/2014/main" id="{B74E6FDB-7A33-184B-BFA9-D72881DB13F0}"/>
              </a:ext>
            </a:extLst>
          </p:cNvPr>
          <p:cNvSpPr txBox="1">
            <a:spLocks/>
          </p:cNvSpPr>
          <p:nvPr/>
        </p:nvSpPr>
        <p:spPr>
          <a:xfrm>
            <a:off x="779208" y="1980148"/>
            <a:ext cx="6064044" cy="755752"/>
          </a:xfrm>
          <a:prstGeom prst="rect">
            <a:avLst/>
          </a:prstGeom>
        </p:spPr>
        <p:txBody>
          <a:bodyPr/>
          <a:lstStyle>
            <a:lvl1pPr algn="l" defTabSz="914400" rtl="0" eaLnBrk="1" latinLnBrk="0" hangingPunct="1">
              <a:lnSpc>
                <a:spcPct val="90000"/>
              </a:lnSpc>
              <a:spcBef>
                <a:spcPct val="0"/>
              </a:spcBef>
              <a:buNone/>
              <a:defRPr sz="3600" kern="1200">
                <a:solidFill>
                  <a:srgbClr val="00ACAF"/>
                </a:solidFill>
                <a:latin typeface="Arial" panose="020B0604020202020204" pitchFamily="34" charset="0"/>
                <a:ea typeface="+mj-ea"/>
                <a:cs typeface="Arial" panose="020B0604020202020204" pitchFamily="34" charset="0"/>
              </a:defRPr>
            </a:lvl1pPr>
          </a:lstStyle>
          <a:p>
            <a:r>
              <a:rPr lang="en-US" b="1" dirty="0" smtClean="0"/>
              <a:t>Storage</a:t>
            </a:r>
            <a:endParaRPr lang="en-US" b="1" dirty="0"/>
          </a:p>
        </p:txBody>
      </p:sp>
      <p:sp>
        <p:nvSpPr>
          <p:cNvPr id="8" name="Content Placeholder 2">
            <a:extLst>
              <a:ext uri="{FF2B5EF4-FFF2-40B4-BE49-F238E27FC236}">
                <a16:creationId xmlns:a16="http://schemas.microsoft.com/office/drawing/2014/main" id="{B553EABC-DF2E-8044-9EB9-8629F76FF197}"/>
              </a:ext>
            </a:extLst>
          </p:cNvPr>
          <p:cNvSpPr txBox="1">
            <a:spLocks/>
          </p:cNvSpPr>
          <p:nvPr/>
        </p:nvSpPr>
        <p:spPr>
          <a:xfrm>
            <a:off x="838199" y="2879027"/>
            <a:ext cx="4516315" cy="182877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accent3">
                    <a:lumMod val="50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accent3">
                    <a:lumMod val="50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accent3">
                    <a:lumMod val="50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accent3">
                    <a:lumMod val="50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accent3">
                    <a:lumMod val="50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2400" dirty="0"/>
          </a:p>
          <a:p>
            <a:pPr marL="0" indent="0">
              <a:buNone/>
            </a:pPr>
            <a:endParaRPr lang="en-US" sz="2400" dirty="0"/>
          </a:p>
          <a:p>
            <a:pPr marL="0" indent="0">
              <a:buNone/>
            </a:pPr>
            <a:r>
              <a:rPr lang="en-US" sz="2400" dirty="0" smtClean="0"/>
              <a:t>Extra Information For Teachers</a:t>
            </a:r>
            <a:endParaRPr lang="en-US" sz="2400" dirty="0"/>
          </a:p>
        </p:txBody>
      </p:sp>
      <p:sp>
        <p:nvSpPr>
          <p:cNvPr id="9" name="TextBox 8">
            <a:extLst>
              <a:ext uri="{FF2B5EF4-FFF2-40B4-BE49-F238E27FC236}">
                <a16:creationId xmlns:a16="http://schemas.microsoft.com/office/drawing/2014/main" id="{5C85300E-B0BF-4E44-9488-125A96BBBF49}"/>
              </a:ext>
            </a:extLst>
          </p:cNvPr>
          <p:cNvSpPr txBox="1"/>
          <p:nvPr/>
        </p:nvSpPr>
        <p:spPr>
          <a:xfrm>
            <a:off x="743706" y="6250219"/>
            <a:ext cx="1960165" cy="338554"/>
          </a:xfrm>
          <a:prstGeom prst="rect">
            <a:avLst/>
          </a:prstGeom>
          <a:noFill/>
        </p:spPr>
        <p:txBody>
          <a:bodyPr wrap="square" rtlCol="0">
            <a:spAutoFit/>
          </a:bodyPr>
          <a:lstStyle/>
          <a:p>
            <a:r>
              <a:rPr lang="en-US" sz="1600" dirty="0">
                <a:solidFill>
                  <a:srgbClr val="00ACAF"/>
                </a:solidFill>
                <a:latin typeface="Arial" panose="020B0604020202020204" pitchFamily="34" charset="0"/>
                <a:cs typeface="Arial" panose="020B0604020202020204" pitchFamily="34" charset="0"/>
              </a:rPr>
              <a:t>Content created by</a:t>
            </a:r>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p:spPr>
      </p:pic>
      <p:pic>
        <p:nvPicPr>
          <p:cNvPr id="13" name="Pictur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p:spPr>
      </p:pic>
      <p:pic>
        <p:nvPicPr>
          <p:cNvPr id="14" name="Picture 1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p:spPr>
      </p:pic>
      <p:pic>
        <p:nvPicPr>
          <p:cNvPr id="15" name="Picture 1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p:spPr>
      </p:pic>
      <p:pic>
        <p:nvPicPr>
          <p:cNvPr id="16" name="Picture 1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p:spPr>
      </p:pic>
      <p:pic>
        <p:nvPicPr>
          <p:cNvPr id="17" name="Picture 16"/>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p:spPr>
      </p:pic>
      <p:pic>
        <p:nvPicPr>
          <p:cNvPr id="18" name="Picture 17"/>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p:spPr>
      </p:pic>
      <p:pic>
        <p:nvPicPr>
          <p:cNvPr id="19" name="Picture 18"/>
          <p:cNvPicPr>
            <a:picLocks noChangeAspect="1"/>
          </p:cNvPicPr>
          <p:nvPr/>
        </p:nvPicPr>
        <p:blipFill>
          <a:blip r:embed="rId11"/>
          <a:stretch>
            <a:fillRect/>
          </a:stretch>
        </p:blipFill>
        <p:spPr>
          <a:xfrm>
            <a:off x="5354514" y="4103364"/>
            <a:ext cx="2850246" cy="1843011"/>
          </a:xfrm>
          <a:prstGeom prst="rect">
            <a:avLst/>
          </a:prstGeom>
        </p:spPr>
      </p:pic>
      <p:sp>
        <p:nvSpPr>
          <p:cNvPr id="20" name="TextBox 1"/>
          <p:cNvSpPr txBox="1"/>
          <p:nvPr/>
        </p:nvSpPr>
        <p:spPr>
          <a:xfrm>
            <a:off x="10516684" y="6417877"/>
            <a:ext cx="1620570" cy="21544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800" dirty="0" smtClean="0"/>
              <a:t>Last updated 18</a:t>
            </a:r>
            <a:r>
              <a:rPr lang="en-GB" sz="800" baseline="30000" dirty="0" smtClean="0"/>
              <a:t>th</a:t>
            </a:r>
            <a:r>
              <a:rPr lang="en-GB" sz="800" dirty="0" smtClean="0"/>
              <a:t> October 2019</a:t>
            </a:r>
            <a:endParaRPr lang="en-GB" sz="800" dirty="0"/>
          </a:p>
        </p:txBody>
      </p:sp>
    </p:spTree>
    <p:extLst>
      <p:ext uri="{BB962C8B-B14F-4D97-AF65-F5344CB8AC3E}">
        <p14:creationId xmlns:p14="http://schemas.microsoft.com/office/powerpoint/2010/main" val="19156540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p:spPr>
      </p:pic>
      <p:sp>
        <p:nvSpPr>
          <p:cNvPr id="15" name="TextBox 2"/>
          <p:cNvSpPr txBox="1">
            <a:spLocks noChangeArrowheads="1"/>
          </p:cNvSpPr>
          <p:nvPr/>
        </p:nvSpPr>
        <p:spPr bwMode="auto">
          <a:xfrm>
            <a:off x="1691680" y="5366109"/>
            <a:ext cx="6120680" cy="646331"/>
          </a:xfrm>
          <a:prstGeom prst="rect">
            <a:avLst/>
          </a:prstGeom>
          <a:noFill/>
          <a:ln w="9525">
            <a:noFill/>
            <a:miter lim="800000"/>
            <a:headEnd/>
            <a:tailEnd/>
          </a:ln>
        </p:spPr>
        <p:txBody>
          <a:bodyPr wrap="square">
            <a:spAutoFit/>
          </a:bodyPr>
          <a:lstStyle/>
          <a:p>
            <a:r>
              <a:rPr lang="en-GB" dirty="0" smtClean="0"/>
              <a:t>Filament winding around the interior liner. The material of the fibres are generally carbon or a mix of carbon and Kevlar.</a:t>
            </a:r>
            <a:endParaRPr lang="en-GB" dirty="0"/>
          </a:p>
        </p:txBody>
      </p:sp>
      <p:pic>
        <p:nvPicPr>
          <p:cNvPr id="16" name="Picture 2"/>
          <p:cNvPicPr>
            <a:picLocks noChangeAspect="1" noChangeArrowheads="1"/>
          </p:cNvPicPr>
          <p:nvPr/>
        </p:nvPicPr>
        <p:blipFill>
          <a:blip r:embed="rId10" cstate="print"/>
          <a:srcRect/>
          <a:stretch>
            <a:fillRect/>
          </a:stretch>
        </p:blipFill>
        <p:spPr bwMode="auto">
          <a:xfrm>
            <a:off x="2172335" y="1641227"/>
            <a:ext cx="4916281" cy="3685961"/>
          </a:xfrm>
          <a:prstGeom prst="rect">
            <a:avLst/>
          </a:prstGeom>
          <a:noFill/>
          <a:ln w="9525">
            <a:noFill/>
            <a:miter lim="800000"/>
            <a:headEnd/>
            <a:tailEnd/>
          </a:ln>
        </p:spPr>
      </p:pic>
      <p:sp>
        <p:nvSpPr>
          <p:cNvPr id="17" name="ZoneTexte 1"/>
          <p:cNvSpPr txBox="1"/>
          <p:nvPr/>
        </p:nvSpPr>
        <p:spPr>
          <a:xfrm>
            <a:off x="582050" y="955975"/>
            <a:ext cx="3187898" cy="646331"/>
          </a:xfrm>
          <a:prstGeom prst="rect">
            <a:avLst/>
          </a:prstGeom>
          <a:noFill/>
        </p:spPr>
        <p:txBody>
          <a:bodyPr wrap="square" rtlCol="0">
            <a:spAutoFit/>
          </a:bodyPr>
          <a:lstStyle/>
          <a:p>
            <a:r>
              <a:rPr lang="en-GB" dirty="0" smtClean="0"/>
              <a:t>Step 2, the second layer which assumes the resistance</a:t>
            </a:r>
            <a:endParaRPr lang="en-GB" dirty="0"/>
          </a:p>
        </p:txBody>
      </p:sp>
      <p:sp>
        <p:nvSpPr>
          <p:cNvPr id="18" name="ZoneTexte 1"/>
          <p:cNvSpPr txBox="1"/>
          <p:nvPr/>
        </p:nvSpPr>
        <p:spPr>
          <a:xfrm>
            <a:off x="395536" y="294868"/>
            <a:ext cx="6048672" cy="523220"/>
          </a:xfrm>
          <a:prstGeom prst="rect">
            <a:avLst/>
          </a:prstGeom>
          <a:noFill/>
        </p:spPr>
        <p:txBody>
          <a:bodyPr wrap="square" rtlCol="0">
            <a:spAutoFit/>
          </a:bodyPr>
          <a:lstStyle/>
          <a:p>
            <a:r>
              <a:rPr lang="en-GB" sz="2800" dirty="0"/>
              <a:t>H</a:t>
            </a:r>
            <a:r>
              <a:rPr lang="en-GB" sz="2800" dirty="0" smtClean="0"/>
              <a:t>ow it’s made</a:t>
            </a:r>
            <a:endParaRPr lang="en-GB" sz="2800" dirty="0"/>
          </a:p>
        </p:txBody>
      </p:sp>
      <p:sp>
        <p:nvSpPr>
          <p:cNvPr id="19" name="TextBox 18"/>
          <p:cNvSpPr txBox="1"/>
          <p:nvPr/>
        </p:nvSpPr>
        <p:spPr>
          <a:xfrm>
            <a:off x="10500320" y="8930"/>
            <a:ext cx="1691680" cy="923330"/>
          </a:xfrm>
          <a:prstGeom prst="rect">
            <a:avLst/>
          </a:prstGeom>
          <a:noFill/>
          <a:ln w="38100">
            <a:solidFill>
              <a:srgbClr val="00B0F0"/>
            </a:solidFill>
          </a:ln>
        </p:spPr>
        <p:txBody>
          <a:bodyPr wrap="square" rtlCol="0">
            <a:spAutoFit/>
          </a:bodyPr>
          <a:lstStyle/>
          <a:p>
            <a:pPr algn="ctr"/>
            <a:r>
              <a:rPr lang="en-GB" dirty="0" smtClean="0"/>
              <a:t>Full composite vessels 350 and 700 bars.</a:t>
            </a:r>
            <a:endParaRPr lang="en-GB" dirty="0"/>
          </a:p>
        </p:txBody>
      </p:sp>
    </p:spTree>
    <p:extLst>
      <p:ext uri="{BB962C8B-B14F-4D97-AF65-F5344CB8AC3E}">
        <p14:creationId xmlns:p14="http://schemas.microsoft.com/office/powerpoint/2010/main" val="27842809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p:spPr>
      </p:pic>
      <p:sp>
        <p:nvSpPr>
          <p:cNvPr id="15" name="TextBox 2"/>
          <p:cNvSpPr txBox="1">
            <a:spLocks noChangeArrowheads="1"/>
          </p:cNvSpPr>
          <p:nvPr/>
        </p:nvSpPr>
        <p:spPr bwMode="auto">
          <a:xfrm>
            <a:off x="1475656" y="4653136"/>
            <a:ext cx="5328592" cy="461665"/>
          </a:xfrm>
          <a:prstGeom prst="rect">
            <a:avLst/>
          </a:prstGeom>
          <a:noFill/>
          <a:ln w="9525">
            <a:noFill/>
            <a:miter lim="800000"/>
            <a:headEnd/>
            <a:tailEnd/>
          </a:ln>
        </p:spPr>
        <p:txBody>
          <a:bodyPr wrap="square">
            <a:spAutoFit/>
          </a:bodyPr>
          <a:lstStyle/>
          <a:p>
            <a:r>
              <a:rPr lang="en-GB" sz="2400" dirty="0" smtClean="0"/>
              <a:t>Full composite vessels: final result</a:t>
            </a:r>
            <a:endParaRPr lang="en-GB" sz="2400" dirty="0"/>
          </a:p>
        </p:txBody>
      </p:sp>
      <p:pic>
        <p:nvPicPr>
          <p:cNvPr id="16" name="Picture 2"/>
          <p:cNvPicPr>
            <a:picLocks noChangeAspect="1" noChangeArrowheads="1"/>
          </p:cNvPicPr>
          <p:nvPr/>
        </p:nvPicPr>
        <p:blipFill>
          <a:blip r:embed="rId10" cstate="print"/>
          <a:srcRect/>
          <a:stretch>
            <a:fillRect/>
          </a:stretch>
        </p:blipFill>
        <p:spPr bwMode="auto">
          <a:xfrm>
            <a:off x="875327" y="1951168"/>
            <a:ext cx="3193501" cy="2349118"/>
          </a:xfrm>
          <a:prstGeom prst="rect">
            <a:avLst/>
          </a:prstGeom>
          <a:noFill/>
          <a:ln w="9525">
            <a:noFill/>
            <a:miter lim="800000"/>
            <a:headEnd/>
            <a:tailEnd/>
          </a:ln>
        </p:spPr>
      </p:pic>
      <p:pic>
        <p:nvPicPr>
          <p:cNvPr id="17" name="Image 11" descr="Figure_5_U3.jpg"/>
          <p:cNvPicPr>
            <a:picLocks noChangeAspect="1"/>
          </p:cNvPicPr>
          <p:nvPr/>
        </p:nvPicPr>
        <p:blipFill>
          <a:blip r:embed="rId11" cstate="print"/>
          <a:stretch>
            <a:fillRect/>
          </a:stretch>
        </p:blipFill>
        <p:spPr>
          <a:xfrm>
            <a:off x="4788024" y="2060848"/>
            <a:ext cx="3668544" cy="1985742"/>
          </a:xfrm>
          <a:prstGeom prst="rect">
            <a:avLst/>
          </a:prstGeom>
        </p:spPr>
      </p:pic>
      <p:sp>
        <p:nvSpPr>
          <p:cNvPr id="18" name="ZoneTexte 1"/>
          <p:cNvSpPr txBox="1"/>
          <p:nvPr/>
        </p:nvSpPr>
        <p:spPr>
          <a:xfrm>
            <a:off x="323528" y="819636"/>
            <a:ext cx="4640747" cy="923330"/>
          </a:xfrm>
          <a:prstGeom prst="rect">
            <a:avLst/>
          </a:prstGeom>
          <a:noFill/>
        </p:spPr>
        <p:txBody>
          <a:bodyPr wrap="square" rtlCol="0">
            <a:spAutoFit/>
          </a:bodyPr>
          <a:lstStyle/>
          <a:p>
            <a:r>
              <a:rPr lang="en-GB" dirty="0" smtClean="0"/>
              <a:t>Step 3, the external layer is made of glass fibre, it plays the role of a bodywork to protect the carbon layer against small scratches.</a:t>
            </a:r>
            <a:endParaRPr lang="en-GB" dirty="0"/>
          </a:p>
        </p:txBody>
      </p:sp>
      <p:sp>
        <p:nvSpPr>
          <p:cNvPr id="19" name="ZoneTexte 2"/>
          <p:cNvSpPr txBox="1"/>
          <p:nvPr/>
        </p:nvSpPr>
        <p:spPr>
          <a:xfrm>
            <a:off x="786776" y="5301208"/>
            <a:ext cx="7529640" cy="646331"/>
          </a:xfrm>
          <a:prstGeom prst="rect">
            <a:avLst/>
          </a:prstGeom>
          <a:noFill/>
        </p:spPr>
        <p:txBody>
          <a:bodyPr wrap="square" rtlCol="0">
            <a:spAutoFit/>
          </a:bodyPr>
          <a:lstStyle/>
          <a:p>
            <a:r>
              <a:rPr lang="en-GB" dirty="0" smtClean="0"/>
              <a:t>The thin, external layer in glass fibres assumes a protection against small scratches and light impact, it plays the role of a bodywork.</a:t>
            </a:r>
            <a:endParaRPr lang="en-GB" dirty="0"/>
          </a:p>
        </p:txBody>
      </p:sp>
      <p:cxnSp>
        <p:nvCxnSpPr>
          <p:cNvPr id="20" name="Connecteur droit avec flèche 5"/>
          <p:cNvCxnSpPr/>
          <p:nvPr/>
        </p:nvCxnSpPr>
        <p:spPr>
          <a:xfrm>
            <a:off x="5899037" y="3758558"/>
            <a:ext cx="782414" cy="28803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1" name="ZoneTexte 9"/>
          <p:cNvSpPr txBox="1"/>
          <p:nvPr/>
        </p:nvSpPr>
        <p:spPr>
          <a:xfrm>
            <a:off x="6760768" y="3795134"/>
            <a:ext cx="1834272" cy="461665"/>
          </a:xfrm>
          <a:prstGeom prst="rect">
            <a:avLst/>
          </a:prstGeom>
          <a:noFill/>
        </p:spPr>
        <p:txBody>
          <a:bodyPr wrap="square" rtlCol="0">
            <a:spAutoFit/>
          </a:bodyPr>
          <a:lstStyle/>
          <a:p>
            <a:r>
              <a:rPr lang="en-GB" sz="1200" dirty="0" smtClean="0"/>
              <a:t>Wall thickness around 25mm for 700 bar vessel</a:t>
            </a:r>
            <a:endParaRPr lang="en-GB" sz="1200" dirty="0"/>
          </a:p>
        </p:txBody>
      </p:sp>
      <p:sp>
        <p:nvSpPr>
          <p:cNvPr id="22" name="ZoneTexte 1"/>
          <p:cNvSpPr txBox="1"/>
          <p:nvPr/>
        </p:nvSpPr>
        <p:spPr>
          <a:xfrm>
            <a:off x="179512" y="154197"/>
            <a:ext cx="6048672" cy="523220"/>
          </a:xfrm>
          <a:prstGeom prst="rect">
            <a:avLst/>
          </a:prstGeom>
          <a:noFill/>
        </p:spPr>
        <p:txBody>
          <a:bodyPr wrap="square" rtlCol="0">
            <a:spAutoFit/>
          </a:bodyPr>
          <a:lstStyle/>
          <a:p>
            <a:r>
              <a:rPr lang="en-GB" sz="2800" dirty="0"/>
              <a:t>H</a:t>
            </a:r>
            <a:r>
              <a:rPr lang="en-GB" sz="2800" dirty="0" smtClean="0"/>
              <a:t>ow it’s made</a:t>
            </a:r>
            <a:endParaRPr lang="en-GB" sz="2800" dirty="0"/>
          </a:p>
        </p:txBody>
      </p:sp>
      <p:sp>
        <p:nvSpPr>
          <p:cNvPr id="23" name="TextBox 22"/>
          <p:cNvSpPr txBox="1"/>
          <p:nvPr/>
        </p:nvSpPr>
        <p:spPr>
          <a:xfrm>
            <a:off x="10500320" y="138"/>
            <a:ext cx="1691680" cy="923330"/>
          </a:xfrm>
          <a:prstGeom prst="rect">
            <a:avLst/>
          </a:prstGeom>
          <a:noFill/>
          <a:ln w="38100">
            <a:solidFill>
              <a:srgbClr val="00B0F0"/>
            </a:solidFill>
          </a:ln>
        </p:spPr>
        <p:txBody>
          <a:bodyPr wrap="square" rtlCol="0">
            <a:spAutoFit/>
          </a:bodyPr>
          <a:lstStyle/>
          <a:p>
            <a:pPr algn="ctr"/>
            <a:r>
              <a:rPr lang="en-GB" dirty="0" smtClean="0"/>
              <a:t>Full composite vessels 350 and 700 bars.</a:t>
            </a:r>
            <a:endParaRPr lang="en-GB" dirty="0"/>
          </a:p>
        </p:txBody>
      </p:sp>
    </p:spTree>
    <p:extLst>
      <p:ext uri="{BB962C8B-B14F-4D97-AF65-F5344CB8AC3E}">
        <p14:creationId xmlns:p14="http://schemas.microsoft.com/office/powerpoint/2010/main" val="21358426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p:spPr>
      </p:pic>
      <p:pic>
        <p:nvPicPr>
          <p:cNvPr id="15" name="Picture"/>
          <p:cNvPicPr/>
          <p:nvPr/>
        </p:nvPicPr>
        <p:blipFill>
          <a:blip r:embed="rId10"/>
          <a:srcRect/>
          <a:stretch>
            <a:fillRect/>
          </a:stretch>
        </p:blipFill>
        <p:spPr bwMode="auto">
          <a:xfrm>
            <a:off x="1115616" y="2010555"/>
            <a:ext cx="6754187" cy="2135043"/>
          </a:xfrm>
          <a:prstGeom prst="rect">
            <a:avLst/>
          </a:prstGeom>
          <a:noFill/>
          <a:ln w="9525">
            <a:noFill/>
            <a:miter lim="800000"/>
            <a:headEnd/>
            <a:tailEnd/>
          </a:ln>
        </p:spPr>
      </p:pic>
      <p:sp>
        <p:nvSpPr>
          <p:cNvPr id="16" name="Rectangle 15"/>
          <p:cNvSpPr/>
          <p:nvPr/>
        </p:nvSpPr>
        <p:spPr>
          <a:xfrm>
            <a:off x="2555776" y="4365104"/>
            <a:ext cx="3707904" cy="646331"/>
          </a:xfrm>
          <a:prstGeom prst="rect">
            <a:avLst/>
          </a:prstGeom>
        </p:spPr>
        <p:txBody>
          <a:bodyPr wrap="square">
            <a:spAutoFit/>
          </a:bodyPr>
          <a:lstStyle/>
          <a:p>
            <a:pPr algn="ctr"/>
            <a:r>
              <a:rPr lang="fr-FR" dirty="0" smtClean="0"/>
              <a:t>High pressure </a:t>
            </a:r>
            <a:r>
              <a:rPr lang="fr-FR" dirty="0" err="1" smtClean="0"/>
              <a:t>hydrogen</a:t>
            </a:r>
            <a:r>
              <a:rPr lang="fr-FR" dirty="0" smtClean="0"/>
              <a:t> </a:t>
            </a:r>
            <a:r>
              <a:rPr lang="fr-FR" dirty="0" err="1" smtClean="0"/>
              <a:t>vessels</a:t>
            </a:r>
            <a:endParaRPr lang="fr-FR" dirty="0" smtClean="0"/>
          </a:p>
          <a:p>
            <a:pPr algn="ctr"/>
            <a:r>
              <a:rPr lang="fr-FR" dirty="0" smtClean="0"/>
              <a:t>35</a:t>
            </a:r>
            <a:r>
              <a:rPr lang="fr-FR" dirty="0"/>
              <a:t> </a:t>
            </a:r>
            <a:r>
              <a:rPr lang="fr-FR" dirty="0" err="1" smtClean="0"/>
              <a:t>MPa</a:t>
            </a:r>
            <a:r>
              <a:rPr lang="fr-FR" dirty="0" smtClean="0"/>
              <a:t> and 70</a:t>
            </a:r>
            <a:r>
              <a:rPr lang="fr-FR" dirty="0"/>
              <a:t> </a:t>
            </a:r>
            <a:r>
              <a:rPr lang="fr-FR" dirty="0" err="1" smtClean="0"/>
              <a:t>MPa</a:t>
            </a:r>
            <a:endParaRPr lang="fr-BE" dirty="0"/>
          </a:p>
        </p:txBody>
      </p:sp>
      <p:sp>
        <p:nvSpPr>
          <p:cNvPr id="17" name="TextBox 2"/>
          <p:cNvSpPr txBox="1">
            <a:spLocks noChangeArrowheads="1"/>
          </p:cNvSpPr>
          <p:nvPr/>
        </p:nvSpPr>
        <p:spPr bwMode="auto">
          <a:xfrm>
            <a:off x="395536" y="241587"/>
            <a:ext cx="4570576" cy="954107"/>
          </a:xfrm>
          <a:prstGeom prst="rect">
            <a:avLst/>
          </a:prstGeom>
          <a:noFill/>
          <a:ln w="9525">
            <a:noFill/>
            <a:miter lim="800000"/>
            <a:headEnd/>
            <a:tailEnd/>
          </a:ln>
        </p:spPr>
        <p:txBody>
          <a:bodyPr wrap="square">
            <a:spAutoFit/>
          </a:bodyPr>
          <a:lstStyle/>
          <a:p>
            <a:r>
              <a:rPr lang="en-GB" sz="2800" dirty="0" smtClean="0"/>
              <a:t>Full composite vessels: final result</a:t>
            </a:r>
            <a:endParaRPr lang="en-GB" sz="2800" dirty="0"/>
          </a:p>
        </p:txBody>
      </p:sp>
      <p:sp>
        <p:nvSpPr>
          <p:cNvPr id="18" name="ZoneTexte 15"/>
          <p:cNvSpPr txBox="1"/>
          <p:nvPr/>
        </p:nvSpPr>
        <p:spPr>
          <a:xfrm>
            <a:off x="2688056" y="1195694"/>
            <a:ext cx="3672408" cy="923330"/>
          </a:xfrm>
          <a:prstGeom prst="rect">
            <a:avLst/>
          </a:prstGeom>
          <a:noFill/>
        </p:spPr>
        <p:txBody>
          <a:bodyPr wrap="square" rtlCol="0">
            <a:spAutoFit/>
          </a:bodyPr>
          <a:lstStyle/>
          <a:p>
            <a:pPr algn="ctr"/>
            <a:r>
              <a:rPr lang="en-GB" dirty="0"/>
              <a:t>T</a:t>
            </a:r>
            <a:r>
              <a:rPr lang="en-GB" dirty="0" smtClean="0"/>
              <a:t>wo standardized pressures are used with composite material pressure vessels, 350 bars and 700 bars</a:t>
            </a:r>
            <a:endParaRPr lang="en-GB" dirty="0"/>
          </a:p>
        </p:txBody>
      </p:sp>
      <p:sp>
        <p:nvSpPr>
          <p:cNvPr id="19" name="TextBox 18"/>
          <p:cNvSpPr txBox="1"/>
          <p:nvPr/>
        </p:nvSpPr>
        <p:spPr>
          <a:xfrm>
            <a:off x="10500320" y="8930"/>
            <a:ext cx="1691680" cy="923330"/>
          </a:xfrm>
          <a:prstGeom prst="rect">
            <a:avLst/>
          </a:prstGeom>
          <a:noFill/>
          <a:ln w="38100">
            <a:solidFill>
              <a:srgbClr val="00B0F0"/>
            </a:solidFill>
          </a:ln>
        </p:spPr>
        <p:txBody>
          <a:bodyPr wrap="square" rtlCol="0">
            <a:spAutoFit/>
          </a:bodyPr>
          <a:lstStyle/>
          <a:p>
            <a:pPr algn="ctr"/>
            <a:r>
              <a:rPr lang="en-GB" dirty="0" smtClean="0"/>
              <a:t>Full composite vessels 350 and 700 bars.</a:t>
            </a:r>
            <a:endParaRPr lang="en-GB" dirty="0"/>
          </a:p>
        </p:txBody>
      </p:sp>
    </p:spTree>
    <p:extLst>
      <p:ext uri="{BB962C8B-B14F-4D97-AF65-F5344CB8AC3E}">
        <p14:creationId xmlns:p14="http://schemas.microsoft.com/office/powerpoint/2010/main" val="23605986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p:spPr>
      </p:pic>
      <p:sp>
        <p:nvSpPr>
          <p:cNvPr id="15" name="ZoneTexte 3"/>
          <p:cNvSpPr txBox="1"/>
          <p:nvPr/>
        </p:nvSpPr>
        <p:spPr>
          <a:xfrm>
            <a:off x="863587" y="1463873"/>
            <a:ext cx="7380821" cy="3693319"/>
          </a:xfrm>
          <a:prstGeom prst="rect">
            <a:avLst/>
          </a:prstGeom>
          <a:noFill/>
          <a:ln w="28575">
            <a:solidFill>
              <a:srgbClr val="00ACAF"/>
            </a:solidFill>
          </a:ln>
        </p:spPr>
        <p:txBody>
          <a:bodyPr wrap="square" rtlCol="0">
            <a:spAutoFit/>
          </a:bodyPr>
          <a:lstStyle/>
          <a:p>
            <a:endParaRPr lang="en-GB" dirty="0" smtClean="0"/>
          </a:p>
          <a:p>
            <a:r>
              <a:rPr lang="en-GB" dirty="0" smtClean="0"/>
              <a:t>The safety of gas cylinders is very important and ensured by :</a:t>
            </a:r>
          </a:p>
          <a:p>
            <a:endParaRPr lang="en-GB" dirty="0"/>
          </a:p>
          <a:p>
            <a:pPr marL="285750" indent="-285750">
              <a:buFont typeface="Arial" panose="020B0604020202020204" pitchFamily="34" charset="0"/>
              <a:buChar char="•"/>
            </a:pPr>
            <a:r>
              <a:rPr lang="en-GB" dirty="0" smtClean="0"/>
              <a:t>A research and development (R&amp;D) approach including the knowledge of materials and a precise calculation of internal stresses. The finite element analysis or FEA* is generally used.</a:t>
            </a:r>
          </a:p>
          <a:p>
            <a:pPr marL="285750" indent="-285750">
              <a:buFont typeface="Arial" panose="020B0604020202020204" pitchFamily="34" charset="0"/>
              <a:buChar char="•"/>
            </a:pPr>
            <a:endParaRPr lang="en-GB" dirty="0" smtClean="0"/>
          </a:p>
          <a:p>
            <a:pPr marL="285750" indent="-285750">
              <a:buFont typeface="Arial" panose="020B0604020202020204" pitchFamily="34" charset="0"/>
              <a:buChar char="•"/>
            </a:pPr>
            <a:r>
              <a:rPr lang="en-GB" dirty="0" smtClean="0"/>
              <a:t>Validation of the design by regular tests under standard pressures.</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smtClean="0"/>
              <a:t>Validation of the design by specific tests under higher pressures, until first defaults appear in the material of the vessel.</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smtClean="0"/>
              <a:t>Crash tests in real conditions in the case of mobile applications.</a:t>
            </a:r>
          </a:p>
        </p:txBody>
      </p:sp>
      <p:sp>
        <p:nvSpPr>
          <p:cNvPr id="16" name="TextBox 15"/>
          <p:cNvSpPr txBox="1"/>
          <p:nvPr/>
        </p:nvSpPr>
        <p:spPr>
          <a:xfrm>
            <a:off x="10500320" y="15007"/>
            <a:ext cx="1691680" cy="923330"/>
          </a:xfrm>
          <a:prstGeom prst="rect">
            <a:avLst/>
          </a:prstGeom>
          <a:noFill/>
          <a:ln w="38100">
            <a:solidFill>
              <a:srgbClr val="00B0F0"/>
            </a:solidFill>
          </a:ln>
        </p:spPr>
        <p:txBody>
          <a:bodyPr wrap="square" rtlCol="0">
            <a:spAutoFit/>
          </a:bodyPr>
          <a:lstStyle/>
          <a:p>
            <a:pPr algn="ctr"/>
            <a:r>
              <a:rPr lang="en-GB" dirty="0" smtClean="0"/>
              <a:t>Full composite vessels 350 and 700 bars.</a:t>
            </a:r>
            <a:endParaRPr lang="en-GB" dirty="0"/>
          </a:p>
        </p:txBody>
      </p:sp>
      <p:sp>
        <p:nvSpPr>
          <p:cNvPr id="17" name="TextBox 16"/>
          <p:cNvSpPr txBox="1"/>
          <p:nvPr/>
        </p:nvSpPr>
        <p:spPr>
          <a:xfrm>
            <a:off x="611560" y="476672"/>
            <a:ext cx="4680520" cy="523220"/>
          </a:xfrm>
          <a:prstGeom prst="rect">
            <a:avLst/>
          </a:prstGeom>
          <a:noFill/>
        </p:spPr>
        <p:txBody>
          <a:bodyPr wrap="square" rtlCol="0">
            <a:spAutoFit/>
          </a:bodyPr>
          <a:lstStyle/>
          <a:p>
            <a:r>
              <a:rPr lang="en-GB" sz="2800" dirty="0" smtClean="0"/>
              <a:t>Safety</a:t>
            </a:r>
            <a:endParaRPr lang="en-GB" sz="2800" dirty="0"/>
          </a:p>
        </p:txBody>
      </p:sp>
      <p:sp>
        <p:nvSpPr>
          <p:cNvPr id="18" name="Rectangle 17"/>
          <p:cNvSpPr/>
          <p:nvPr/>
        </p:nvSpPr>
        <p:spPr>
          <a:xfrm>
            <a:off x="323528" y="5529026"/>
            <a:ext cx="8064896" cy="400110"/>
          </a:xfrm>
          <a:prstGeom prst="rect">
            <a:avLst/>
          </a:prstGeom>
        </p:spPr>
        <p:txBody>
          <a:bodyPr wrap="square">
            <a:spAutoFit/>
          </a:bodyPr>
          <a:lstStyle/>
          <a:p>
            <a:r>
              <a:rPr lang="en-GB" sz="1000" b="1" dirty="0" smtClean="0">
                <a:solidFill>
                  <a:srgbClr val="222222"/>
                </a:solidFill>
                <a:latin typeface="arial" panose="020B0604020202020204" pitchFamily="34" charset="0"/>
              </a:rPr>
              <a:t>* Finite </a:t>
            </a:r>
            <a:r>
              <a:rPr lang="en-GB" sz="1000" b="1" dirty="0">
                <a:solidFill>
                  <a:srgbClr val="222222"/>
                </a:solidFill>
                <a:latin typeface="arial" panose="020B0604020202020204" pitchFamily="34" charset="0"/>
              </a:rPr>
              <a:t>element</a:t>
            </a:r>
            <a:r>
              <a:rPr lang="en-GB" sz="1000" dirty="0">
                <a:solidFill>
                  <a:srgbClr val="222222"/>
                </a:solidFill>
                <a:latin typeface="arial" panose="020B0604020202020204" pitchFamily="34" charset="0"/>
              </a:rPr>
              <a:t> analysis (</a:t>
            </a:r>
            <a:r>
              <a:rPr lang="en-GB" sz="1000" b="1" dirty="0">
                <a:solidFill>
                  <a:srgbClr val="222222"/>
                </a:solidFill>
                <a:latin typeface="arial" panose="020B0604020202020204" pitchFamily="34" charset="0"/>
              </a:rPr>
              <a:t>FEA</a:t>
            </a:r>
            <a:r>
              <a:rPr lang="en-GB" sz="1000" dirty="0">
                <a:solidFill>
                  <a:srgbClr val="222222"/>
                </a:solidFill>
                <a:latin typeface="arial" panose="020B0604020202020204" pitchFamily="34" charset="0"/>
              </a:rPr>
              <a:t>) is a computerised method for predicting how a product reacts to real-world forces, vibration, heat, fluid flow and other physical effects. </a:t>
            </a:r>
            <a:r>
              <a:rPr lang="en-GB" sz="1000" b="1" dirty="0">
                <a:solidFill>
                  <a:srgbClr val="222222"/>
                </a:solidFill>
                <a:latin typeface="arial" panose="020B0604020202020204" pitchFamily="34" charset="0"/>
              </a:rPr>
              <a:t>Finite element</a:t>
            </a:r>
            <a:r>
              <a:rPr lang="en-GB" sz="1000" dirty="0">
                <a:solidFill>
                  <a:srgbClr val="222222"/>
                </a:solidFill>
                <a:latin typeface="arial" panose="020B0604020202020204" pitchFamily="34" charset="0"/>
              </a:rPr>
              <a:t> analysis shows whether a product will break, wear out or work the way it was </a:t>
            </a:r>
            <a:r>
              <a:rPr lang="en-GB" sz="1000" dirty="0" smtClean="0">
                <a:solidFill>
                  <a:srgbClr val="222222"/>
                </a:solidFill>
                <a:latin typeface="arial" panose="020B0604020202020204" pitchFamily="34" charset="0"/>
              </a:rPr>
              <a:t>designed to.</a:t>
            </a:r>
            <a:endParaRPr lang="en-GB" sz="1000" dirty="0"/>
          </a:p>
        </p:txBody>
      </p:sp>
    </p:spTree>
    <p:extLst>
      <p:ext uri="{BB962C8B-B14F-4D97-AF65-F5344CB8AC3E}">
        <p14:creationId xmlns:p14="http://schemas.microsoft.com/office/powerpoint/2010/main" val="15416677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p:spPr>
      </p:pic>
      <p:sp>
        <p:nvSpPr>
          <p:cNvPr id="15" name="TextBox 1"/>
          <p:cNvSpPr txBox="1"/>
          <p:nvPr/>
        </p:nvSpPr>
        <p:spPr>
          <a:xfrm>
            <a:off x="467544" y="249950"/>
            <a:ext cx="5256584" cy="523220"/>
          </a:xfrm>
          <a:prstGeom prst="rect">
            <a:avLst/>
          </a:prstGeom>
          <a:noFill/>
        </p:spPr>
        <p:txBody>
          <a:bodyPr wrap="square" rtlCol="0">
            <a:spAutoFit/>
          </a:bodyPr>
          <a:lstStyle/>
          <a:p>
            <a:r>
              <a:rPr lang="en-GB" sz="2800" dirty="0" smtClean="0"/>
              <a:t>Design, Research and Testing</a:t>
            </a:r>
            <a:endParaRPr lang="en-GB" sz="2800" dirty="0"/>
          </a:p>
        </p:txBody>
      </p:sp>
      <p:pic>
        <p:nvPicPr>
          <p:cNvPr id="16" name="Picture 2"/>
          <p:cNvPicPr>
            <a:picLocks noChangeAspect="1" noChangeArrowheads="1"/>
          </p:cNvPicPr>
          <p:nvPr/>
        </p:nvPicPr>
        <p:blipFill>
          <a:blip r:embed="rId10" cstate="print">
            <a:extLst/>
          </a:blip>
          <a:srcRect b="26832"/>
          <a:stretch>
            <a:fillRect/>
          </a:stretch>
        </p:blipFill>
        <p:spPr bwMode="auto">
          <a:xfrm>
            <a:off x="700089" y="1484784"/>
            <a:ext cx="7690366" cy="355744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17" name="ZoneTexte 3"/>
          <p:cNvSpPr txBox="1"/>
          <p:nvPr/>
        </p:nvSpPr>
        <p:spPr>
          <a:xfrm>
            <a:off x="1619672" y="5229200"/>
            <a:ext cx="6089480" cy="369332"/>
          </a:xfrm>
          <a:prstGeom prst="rect">
            <a:avLst/>
          </a:prstGeom>
          <a:noFill/>
        </p:spPr>
        <p:txBody>
          <a:bodyPr wrap="square" rtlCol="0">
            <a:spAutoFit/>
          </a:bodyPr>
          <a:lstStyle/>
          <a:p>
            <a:r>
              <a:rPr lang="en-GB" dirty="0"/>
              <a:t>Crash </a:t>
            </a:r>
            <a:r>
              <a:rPr lang="en-GB" dirty="0" smtClean="0"/>
              <a:t>test </a:t>
            </a:r>
            <a:r>
              <a:rPr lang="en-GB" dirty="0"/>
              <a:t>in real conditions in the case of mobile </a:t>
            </a:r>
            <a:r>
              <a:rPr lang="en-GB" dirty="0" smtClean="0"/>
              <a:t>applications</a:t>
            </a:r>
            <a:endParaRPr lang="en-GB" dirty="0"/>
          </a:p>
        </p:txBody>
      </p:sp>
      <p:sp>
        <p:nvSpPr>
          <p:cNvPr id="18" name="TextBox 17"/>
          <p:cNvSpPr txBox="1"/>
          <p:nvPr/>
        </p:nvSpPr>
        <p:spPr>
          <a:xfrm>
            <a:off x="10572328" y="0"/>
            <a:ext cx="1619672" cy="1196752"/>
          </a:xfrm>
          <a:prstGeom prst="rect">
            <a:avLst/>
          </a:prstGeom>
          <a:noFill/>
          <a:ln w="38100">
            <a:solidFill>
              <a:srgbClr val="00B0F0"/>
            </a:solidFill>
          </a:ln>
        </p:spPr>
        <p:txBody>
          <a:bodyPr wrap="square" rtlCol="0">
            <a:spAutoFit/>
          </a:bodyPr>
          <a:lstStyle/>
          <a:p>
            <a:pPr algn="ctr"/>
            <a:r>
              <a:rPr lang="en-GB" dirty="0" smtClean="0"/>
              <a:t>Full composite vessels 350 and 700 bars.</a:t>
            </a:r>
            <a:endParaRPr lang="en-GB" dirty="0"/>
          </a:p>
        </p:txBody>
      </p:sp>
    </p:spTree>
    <p:extLst>
      <p:ext uri="{BB962C8B-B14F-4D97-AF65-F5344CB8AC3E}">
        <p14:creationId xmlns:p14="http://schemas.microsoft.com/office/powerpoint/2010/main" val="18676261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p:spPr>
      </p:pic>
      <p:sp>
        <p:nvSpPr>
          <p:cNvPr id="15" name="ZoneTexte 9"/>
          <p:cNvSpPr txBox="1"/>
          <p:nvPr/>
        </p:nvSpPr>
        <p:spPr>
          <a:xfrm>
            <a:off x="414242" y="1268760"/>
            <a:ext cx="4517798" cy="369332"/>
          </a:xfrm>
          <a:prstGeom prst="rect">
            <a:avLst/>
          </a:prstGeom>
          <a:noFill/>
          <a:ln>
            <a:noFill/>
          </a:ln>
        </p:spPr>
        <p:txBody>
          <a:bodyPr wrap="square" rtlCol="0">
            <a:spAutoFit/>
          </a:bodyPr>
          <a:lstStyle/>
          <a:p>
            <a:r>
              <a:rPr lang="en-GB" dirty="0" smtClean="0"/>
              <a:t>Safety valve connected to mitigate risks</a:t>
            </a:r>
            <a:endParaRPr lang="en-GB" dirty="0"/>
          </a:p>
        </p:txBody>
      </p:sp>
      <p:sp>
        <p:nvSpPr>
          <p:cNvPr id="16" name="ZoneTexte 10"/>
          <p:cNvSpPr txBox="1"/>
          <p:nvPr/>
        </p:nvSpPr>
        <p:spPr>
          <a:xfrm>
            <a:off x="447270" y="1883332"/>
            <a:ext cx="5650036" cy="3970318"/>
          </a:xfrm>
          <a:prstGeom prst="rect">
            <a:avLst/>
          </a:prstGeom>
          <a:noFill/>
          <a:ln w="28575">
            <a:solidFill>
              <a:srgbClr val="00ACAF"/>
            </a:solidFill>
          </a:ln>
        </p:spPr>
        <p:txBody>
          <a:bodyPr wrap="square" rtlCol="0">
            <a:spAutoFit/>
          </a:bodyPr>
          <a:lstStyle/>
          <a:p>
            <a:pPr marL="342900" lvl="0" indent="-342900">
              <a:buFont typeface="+mj-lt"/>
              <a:buAutoNum type="arabicPeriod"/>
            </a:pPr>
            <a:endParaRPr lang="en-GB" dirty="0" smtClean="0"/>
          </a:p>
          <a:p>
            <a:pPr marL="342900" lvl="0" indent="-342900">
              <a:buFont typeface="+mj-lt"/>
              <a:buAutoNum type="arabicPeriod"/>
            </a:pPr>
            <a:r>
              <a:rPr lang="en-GB" dirty="0" smtClean="0"/>
              <a:t>A solenoid valve actuated by the control unit. This valve is normally closed, it is held open to allow vehicle operation and for filling the vessel.</a:t>
            </a:r>
          </a:p>
          <a:p>
            <a:pPr marL="342900" lvl="0" indent="-342900">
              <a:buFont typeface="+mj-lt"/>
              <a:buAutoNum type="arabicPeriod"/>
            </a:pPr>
            <a:r>
              <a:rPr lang="en-GB" dirty="0" smtClean="0"/>
              <a:t>A manual valve allows the worker to isolate the contents of the pressurised vessel before servicing the high pressure circuit of the vehicle.</a:t>
            </a:r>
          </a:p>
          <a:p>
            <a:pPr marL="342900" lvl="0" indent="-342900">
              <a:buFont typeface="+mj-lt"/>
              <a:buAutoNum type="arabicPeriod"/>
            </a:pPr>
            <a:r>
              <a:rPr lang="en-GB" dirty="0" smtClean="0"/>
              <a:t>A restrictor valve located within the vessel will “close” the outlet in case the pipe connection is severed.</a:t>
            </a:r>
          </a:p>
          <a:p>
            <a:pPr marL="342900" lvl="0" indent="-342900">
              <a:buFont typeface="+mj-lt"/>
              <a:buAutoNum type="arabicPeriod"/>
            </a:pPr>
            <a:r>
              <a:rPr lang="en-GB" dirty="0" smtClean="0"/>
              <a:t>A thermal fuse must melt at around 100°C and rapidly release the content of the vessel as a big flame if the vehicle is on fire.</a:t>
            </a:r>
          </a:p>
          <a:p>
            <a:endParaRPr lang="en-GB" dirty="0"/>
          </a:p>
        </p:txBody>
      </p:sp>
      <p:sp>
        <p:nvSpPr>
          <p:cNvPr id="17" name="ZoneTexte 1"/>
          <p:cNvSpPr txBox="1"/>
          <p:nvPr/>
        </p:nvSpPr>
        <p:spPr>
          <a:xfrm>
            <a:off x="430130" y="332656"/>
            <a:ext cx="7742270" cy="523220"/>
          </a:xfrm>
          <a:prstGeom prst="rect">
            <a:avLst/>
          </a:prstGeom>
          <a:noFill/>
          <a:ln>
            <a:noFill/>
          </a:ln>
        </p:spPr>
        <p:txBody>
          <a:bodyPr wrap="square" rtlCol="0">
            <a:spAutoFit/>
          </a:bodyPr>
          <a:lstStyle/>
          <a:p>
            <a:r>
              <a:rPr lang="en-GB" sz="2800" dirty="0" smtClean="0"/>
              <a:t>Safety devices included in the vessel valve.</a:t>
            </a:r>
            <a:endParaRPr lang="en-GB" sz="2800" dirty="0"/>
          </a:p>
        </p:txBody>
      </p:sp>
    </p:spTree>
    <p:extLst>
      <p:ext uri="{BB962C8B-B14F-4D97-AF65-F5344CB8AC3E}">
        <p14:creationId xmlns:p14="http://schemas.microsoft.com/office/powerpoint/2010/main" val="5102340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p:spPr>
      </p:pic>
      <p:pic>
        <p:nvPicPr>
          <p:cNvPr id="15" name="Image 1"/>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21264" y="1628800"/>
            <a:ext cx="7972479" cy="3882952"/>
          </a:xfrm>
          <a:prstGeom prst="rect">
            <a:avLst/>
          </a:prstGeom>
        </p:spPr>
      </p:pic>
      <p:sp>
        <p:nvSpPr>
          <p:cNvPr id="16" name="ZoneTexte 2"/>
          <p:cNvSpPr txBox="1"/>
          <p:nvPr/>
        </p:nvSpPr>
        <p:spPr>
          <a:xfrm>
            <a:off x="521264" y="5661248"/>
            <a:ext cx="8162406" cy="369332"/>
          </a:xfrm>
          <a:prstGeom prst="rect">
            <a:avLst/>
          </a:prstGeom>
          <a:noFill/>
        </p:spPr>
        <p:txBody>
          <a:bodyPr wrap="square" rtlCol="0">
            <a:spAutoFit/>
          </a:bodyPr>
          <a:lstStyle/>
          <a:p>
            <a:r>
              <a:rPr lang="en-GB" dirty="0" smtClean="0"/>
              <a:t>Sketch of the multi-valve including safety devices which act in case of accident or fire</a:t>
            </a:r>
            <a:endParaRPr lang="en-GB" dirty="0"/>
          </a:p>
        </p:txBody>
      </p:sp>
      <p:sp>
        <p:nvSpPr>
          <p:cNvPr id="17" name="ZoneTexte 11"/>
          <p:cNvSpPr txBox="1"/>
          <p:nvPr/>
        </p:nvSpPr>
        <p:spPr>
          <a:xfrm>
            <a:off x="521264" y="494960"/>
            <a:ext cx="5994952" cy="523220"/>
          </a:xfrm>
          <a:prstGeom prst="rect">
            <a:avLst/>
          </a:prstGeom>
          <a:noFill/>
        </p:spPr>
        <p:txBody>
          <a:bodyPr wrap="square" rtlCol="0">
            <a:spAutoFit/>
          </a:bodyPr>
          <a:lstStyle/>
          <a:p>
            <a:r>
              <a:rPr lang="en-GB" sz="2800" dirty="0" smtClean="0"/>
              <a:t>Safety valve connected to mitigate risks</a:t>
            </a:r>
            <a:endParaRPr lang="en-GB" sz="2800" dirty="0"/>
          </a:p>
        </p:txBody>
      </p:sp>
    </p:spTree>
    <p:extLst>
      <p:ext uri="{BB962C8B-B14F-4D97-AF65-F5344CB8AC3E}">
        <p14:creationId xmlns:p14="http://schemas.microsoft.com/office/powerpoint/2010/main" val="9727978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p:spPr>
      </p:pic>
      <p:sp>
        <p:nvSpPr>
          <p:cNvPr id="15" name="ZoneTexte 10"/>
          <p:cNvSpPr txBox="1"/>
          <p:nvPr/>
        </p:nvSpPr>
        <p:spPr>
          <a:xfrm>
            <a:off x="1255513" y="342111"/>
            <a:ext cx="6696744" cy="5355312"/>
          </a:xfrm>
          <a:prstGeom prst="rect">
            <a:avLst/>
          </a:prstGeom>
          <a:noFill/>
          <a:ln w="28575">
            <a:solidFill>
              <a:srgbClr val="00ACAF"/>
            </a:solidFill>
          </a:ln>
        </p:spPr>
        <p:txBody>
          <a:bodyPr wrap="square" rtlCol="0">
            <a:spAutoFit/>
          </a:bodyPr>
          <a:lstStyle/>
          <a:p>
            <a:pPr marL="342900" lvl="0" indent="-342900">
              <a:buFont typeface="+mj-lt"/>
              <a:buAutoNum type="arabicPeriod"/>
            </a:pPr>
            <a:r>
              <a:rPr lang="en-GB" dirty="0" smtClean="0"/>
              <a:t>Hydrogen gas becomes liquid at -253°C</a:t>
            </a:r>
          </a:p>
          <a:p>
            <a:pPr marL="342900" lvl="0" indent="-342900">
              <a:buFont typeface="+mj-lt"/>
              <a:buAutoNum type="arabicPeriod"/>
            </a:pPr>
            <a:endParaRPr lang="en-GB" dirty="0"/>
          </a:p>
          <a:p>
            <a:pPr marL="342900" lvl="0" indent="-342900">
              <a:buFont typeface="+mj-lt"/>
              <a:buAutoNum type="arabicPeriod"/>
            </a:pPr>
            <a:r>
              <a:rPr lang="en-GB" dirty="0" smtClean="0"/>
              <a:t>Hydrogen gas does not become liquid under high pressure, it is only a question of temperature.</a:t>
            </a:r>
          </a:p>
          <a:p>
            <a:pPr marL="342900" lvl="0" indent="-342900">
              <a:buFont typeface="+mj-lt"/>
              <a:buAutoNum type="arabicPeriod"/>
            </a:pPr>
            <a:endParaRPr lang="en-GB" dirty="0"/>
          </a:p>
          <a:p>
            <a:pPr marL="342900" lvl="0" indent="-342900">
              <a:buFont typeface="+mj-lt"/>
              <a:buAutoNum type="arabicPeriod"/>
            </a:pPr>
            <a:r>
              <a:rPr lang="en-GB" dirty="0" smtClean="0"/>
              <a:t>The density of liquid hydrogen is higher than the one of hydrogen gas, around 71 kg/m</a:t>
            </a:r>
            <a:r>
              <a:rPr lang="en-GB" baseline="30000" dirty="0" smtClean="0"/>
              <a:t>3  </a:t>
            </a:r>
            <a:r>
              <a:rPr lang="en-GB" dirty="0" smtClean="0"/>
              <a:t>but remains low.</a:t>
            </a:r>
            <a:endParaRPr lang="en-GB" baseline="30000" dirty="0" smtClean="0"/>
          </a:p>
          <a:p>
            <a:pPr marL="342900" indent="-342900">
              <a:buFont typeface="+mj-lt"/>
              <a:buAutoNum type="arabicPeriod"/>
            </a:pPr>
            <a:endParaRPr lang="en-GB" dirty="0" smtClean="0"/>
          </a:p>
          <a:p>
            <a:pPr marL="342900" indent="-342900">
              <a:buFont typeface="+mj-lt"/>
              <a:buAutoNum type="arabicPeriod"/>
            </a:pPr>
            <a:r>
              <a:rPr lang="en-GB" dirty="0" smtClean="0"/>
              <a:t>Liquid hydrogen must be stored in a special vessel</a:t>
            </a:r>
            <a:r>
              <a:rPr lang="en-GB" dirty="0"/>
              <a:t> </a:t>
            </a:r>
            <a:r>
              <a:rPr lang="en-GB" dirty="0" smtClean="0"/>
              <a:t>which is thermally insulated. A vacuum is the best method of insulation known.</a:t>
            </a:r>
          </a:p>
          <a:p>
            <a:pPr marL="342900" indent="-342900">
              <a:buFont typeface="+mj-lt"/>
              <a:buAutoNum type="arabicPeriod"/>
            </a:pPr>
            <a:endParaRPr lang="en-GB" dirty="0"/>
          </a:p>
          <a:p>
            <a:pPr marL="342900" indent="-342900">
              <a:buFont typeface="+mj-lt"/>
              <a:buAutoNum type="arabicPeriod"/>
            </a:pPr>
            <a:r>
              <a:rPr lang="en-GB" dirty="0" smtClean="0"/>
              <a:t>When liquid hydrogen evaporates, the pressure in the vessel will increase.</a:t>
            </a:r>
          </a:p>
          <a:p>
            <a:pPr marL="342900" indent="-342900">
              <a:buFont typeface="+mj-lt"/>
              <a:buAutoNum type="arabicPeriod"/>
            </a:pPr>
            <a:endParaRPr lang="en-GB" dirty="0"/>
          </a:p>
          <a:p>
            <a:pPr marL="342900" indent="-342900">
              <a:buFont typeface="+mj-lt"/>
              <a:buAutoNum type="arabicPeriod"/>
            </a:pPr>
            <a:r>
              <a:rPr lang="en-GB" dirty="0" smtClean="0"/>
              <a:t>If the vessel is not predicted to sufficiently support pressure, a release valve must be included. The hydrogen gas released must be neutralised for safety aspects. This will be done with a catalytic converter</a:t>
            </a:r>
          </a:p>
        </p:txBody>
      </p:sp>
      <p:sp>
        <p:nvSpPr>
          <p:cNvPr id="16" name="TextBox 15"/>
          <p:cNvSpPr txBox="1"/>
          <p:nvPr/>
        </p:nvSpPr>
        <p:spPr>
          <a:xfrm>
            <a:off x="10518232" y="0"/>
            <a:ext cx="1656184" cy="1477328"/>
          </a:xfrm>
          <a:prstGeom prst="rect">
            <a:avLst/>
          </a:prstGeom>
          <a:noFill/>
          <a:ln w="38100">
            <a:solidFill>
              <a:srgbClr val="00B0F0"/>
            </a:solidFill>
          </a:ln>
        </p:spPr>
        <p:txBody>
          <a:bodyPr wrap="square" rtlCol="0">
            <a:spAutoFit/>
          </a:bodyPr>
          <a:lstStyle/>
          <a:p>
            <a:pPr algn="ctr"/>
            <a:r>
              <a:rPr lang="en-GB" dirty="0" smtClean="0"/>
              <a:t>Liquid hydrogen vessels, thermally isolated.</a:t>
            </a:r>
            <a:endParaRPr lang="en-GB" dirty="0"/>
          </a:p>
        </p:txBody>
      </p:sp>
    </p:spTree>
    <p:extLst>
      <p:ext uri="{BB962C8B-B14F-4D97-AF65-F5344CB8AC3E}">
        <p14:creationId xmlns:p14="http://schemas.microsoft.com/office/powerpoint/2010/main" val="28174638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p:spPr>
      </p:pic>
      <p:pic>
        <p:nvPicPr>
          <p:cNvPr id="15" name="Picture 2" descr="Liquid hydrogen highly insulated fuel tanks for BMW Hydrogen 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979711" y="889973"/>
            <a:ext cx="4996473" cy="3672408"/>
          </a:xfrm>
          <a:prstGeom prst="rect">
            <a:avLst/>
          </a:prstGeom>
          <a:noFill/>
          <a:extLst>
            <a:ext uri="{909E8E84-426E-40DD-AFC4-6F175D3DCCD1}">
              <a14:hiddenFill xmlns:a14="http://schemas.microsoft.com/office/drawing/2010/main">
                <a:solidFill>
                  <a:srgbClr val="FFFFFF"/>
                </a:solidFill>
              </a14:hiddenFill>
            </a:ext>
          </a:extLst>
        </p:spPr>
      </p:pic>
      <p:sp>
        <p:nvSpPr>
          <p:cNvPr id="16" name="ZoneTexte 2"/>
          <p:cNvSpPr txBox="1"/>
          <p:nvPr/>
        </p:nvSpPr>
        <p:spPr>
          <a:xfrm>
            <a:off x="971600" y="4684801"/>
            <a:ext cx="5928637" cy="369332"/>
          </a:xfrm>
          <a:prstGeom prst="rect">
            <a:avLst/>
          </a:prstGeom>
          <a:noFill/>
        </p:spPr>
        <p:txBody>
          <a:bodyPr wrap="square" rtlCol="0">
            <a:spAutoFit/>
          </a:bodyPr>
          <a:lstStyle/>
          <a:p>
            <a:r>
              <a:rPr lang="fr-BE" dirty="0" err="1" smtClean="0"/>
              <a:t>Liquid</a:t>
            </a:r>
            <a:r>
              <a:rPr lang="fr-BE" dirty="0" smtClean="0"/>
              <a:t> </a:t>
            </a:r>
            <a:r>
              <a:rPr lang="fr-BE" dirty="0" err="1" smtClean="0"/>
              <a:t>hydrogen</a:t>
            </a:r>
            <a:r>
              <a:rPr lang="fr-BE" dirty="0" smtClean="0"/>
              <a:t> </a:t>
            </a:r>
            <a:r>
              <a:rPr lang="fr-BE" dirty="0" err="1" smtClean="0"/>
              <a:t>vessel</a:t>
            </a:r>
            <a:r>
              <a:rPr lang="fr-BE" dirty="0" smtClean="0"/>
              <a:t> for </a:t>
            </a:r>
            <a:r>
              <a:rPr lang="fr-BE" dirty="0" err="1" smtClean="0"/>
              <a:t>automotive</a:t>
            </a:r>
            <a:r>
              <a:rPr lang="fr-BE" dirty="0" smtClean="0"/>
              <a:t> applications</a:t>
            </a:r>
            <a:endParaRPr lang="fr-BE" dirty="0"/>
          </a:p>
        </p:txBody>
      </p:sp>
      <p:sp>
        <p:nvSpPr>
          <p:cNvPr id="17" name="ZoneTexte 3"/>
          <p:cNvSpPr txBox="1"/>
          <p:nvPr/>
        </p:nvSpPr>
        <p:spPr>
          <a:xfrm>
            <a:off x="107504" y="5570493"/>
            <a:ext cx="1944216" cy="307777"/>
          </a:xfrm>
          <a:prstGeom prst="rect">
            <a:avLst/>
          </a:prstGeom>
          <a:noFill/>
        </p:spPr>
        <p:txBody>
          <a:bodyPr wrap="square" rtlCol="0">
            <a:spAutoFit/>
          </a:bodyPr>
          <a:lstStyle/>
          <a:p>
            <a:r>
              <a:rPr lang="fr-BE" sz="1400" dirty="0" smtClean="0"/>
              <a:t>Source: Magna Steyr</a:t>
            </a:r>
            <a:endParaRPr lang="fr-BE" sz="1400" dirty="0"/>
          </a:p>
        </p:txBody>
      </p:sp>
      <p:sp>
        <p:nvSpPr>
          <p:cNvPr id="18" name="TextBox 17"/>
          <p:cNvSpPr txBox="1"/>
          <p:nvPr/>
        </p:nvSpPr>
        <p:spPr>
          <a:xfrm>
            <a:off x="10535816" y="0"/>
            <a:ext cx="1656184" cy="1477328"/>
          </a:xfrm>
          <a:prstGeom prst="rect">
            <a:avLst/>
          </a:prstGeom>
          <a:noFill/>
          <a:ln w="38100">
            <a:solidFill>
              <a:srgbClr val="00B0F0"/>
            </a:solidFill>
          </a:ln>
        </p:spPr>
        <p:txBody>
          <a:bodyPr wrap="square" rtlCol="0">
            <a:spAutoFit/>
          </a:bodyPr>
          <a:lstStyle/>
          <a:p>
            <a:pPr algn="ctr"/>
            <a:r>
              <a:rPr lang="en-GB" dirty="0" smtClean="0"/>
              <a:t>Liquid hydrogen vessels, thermally isolated.</a:t>
            </a:r>
            <a:endParaRPr lang="en-GB" dirty="0"/>
          </a:p>
        </p:txBody>
      </p:sp>
    </p:spTree>
    <p:extLst>
      <p:ext uri="{BB962C8B-B14F-4D97-AF65-F5344CB8AC3E}">
        <p14:creationId xmlns:p14="http://schemas.microsoft.com/office/powerpoint/2010/main" val="3864316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p:spPr>
      </p:pic>
      <p:pic>
        <p:nvPicPr>
          <p:cNvPr id="15" name="Image 12" descr="Figure_2_U3.JPG"/>
          <p:cNvPicPr>
            <a:picLocks noChangeAspect="1"/>
          </p:cNvPicPr>
          <p:nvPr/>
        </p:nvPicPr>
        <p:blipFill>
          <a:blip r:embed="rId10" cstate="print"/>
          <a:stretch>
            <a:fillRect/>
          </a:stretch>
        </p:blipFill>
        <p:spPr>
          <a:xfrm>
            <a:off x="61546" y="1241167"/>
            <a:ext cx="5741042" cy="4305781"/>
          </a:xfrm>
          <a:prstGeom prst="rect">
            <a:avLst/>
          </a:prstGeom>
        </p:spPr>
      </p:pic>
      <p:sp>
        <p:nvSpPr>
          <p:cNvPr id="16" name="ZoneTexte 16"/>
          <p:cNvSpPr txBox="1"/>
          <p:nvPr/>
        </p:nvSpPr>
        <p:spPr>
          <a:xfrm>
            <a:off x="106620" y="5563944"/>
            <a:ext cx="7983309" cy="369332"/>
          </a:xfrm>
          <a:prstGeom prst="rect">
            <a:avLst/>
          </a:prstGeom>
          <a:noFill/>
        </p:spPr>
        <p:txBody>
          <a:bodyPr wrap="square" rtlCol="0">
            <a:spAutoFit/>
          </a:bodyPr>
          <a:lstStyle/>
          <a:p>
            <a:r>
              <a:rPr lang="en-GB" dirty="0" smtClean="0"/>
              <a:t>Safety: a catalytic burner is necessary to neutralise the hydrogen leak into water</a:t>
            </a:r>
            <a:endParaRPr lang="en-GB" dirty="0"/>
          </a:p>
        </p:txBody>
      </p:sp>
      <p:pic>
        <p:nvPicPr>
          <p:cNvPr id="17" name="Image 17" descr="Figure_1_U3.jpg"/>
          <p:cNvPicPr>
            <a:picLocks noChangeAspect="1"/>
          </p:cNvPicPr>
          <p:nvPr/>
        </p:nvPicPr>
        <p:blipFill>
          <a:blip r:embed="rId11" cstate="print"/>
          <a:stretch>
            <a:fillRect/>
          </a:stretch>
        </p:blipFill>
        <p:spPr>
          <a:xfrm>
            <a:off x="5792694" y="1341132"/>
            <a:ext cx="3412852" cy="2189592"/>
          </a:xfrm>
          <a:prstGeom prst="rect">
            <a:avLst/>
          </a:prstGeom>
        </p:spPr>
      </p:pic>
      <p:sp>
        <p:nvSpPr>
          <p:cNvPr id="18" name="ZoneTexte 18"/>
          <p:cNvSpPr txBox="1"/>
          <p:nvPr/>
        </p:nvSpPr>
        <p:spPr>
          <a:xfrm>
            <a:off x="5883611" y="3648606"/>
            <a:ext cx="3321934" cy="1754326"/>
          </a:xfrm>
          <a:prstGeom prst="rect">
            <a:avLst/>
          </a:prstGeom>
          <a:noFill/>
        </p:spPr>
        <p:txBody>
          <a:bodyPr wrap="square" rtlCol="0">
            <a:spAutoFit/>
          </a:bodyPr>
          <a:lstStyle/>
          <a:p>
            <a:pPr marL="342900" indent="-342900">
              <a:buAutoNum type="arabicPeriod"/>
            </a:pPr>
            <a:r>
              <a:rPr lang="en-GB" dirty="0" smtClean="0"/>
              <a:t>Air intake</a:t>
            </a:r>
          </a:p>
          <a:p>
            <a:pPr marL="342900" indent="-342900">
              <a:buAutoNum type="arabicPeriod"/>
            </a:pPr>
            <a:r>
              <a:rPr lang="en-GB" dirty="0" smtClean="0"/>
              <a:t>Air filter</a:t>
            </a:r>
          </a:p>
          <a:p>
            <a:pPr marL="342900" indent="-342900">
              <a:buAutoNum type="arabicPeriod"/>
            </a:pPr>
            <a:r>
              <a:rPr lang="en-GB" dirty="0" smtClean="0"/>
              <a:t>Hydrogen intake</a:t>
            </a:r>
          </a:p>
          <a:p>
            <a:pPr marL="342900" indent="-342900">
              <a:buAutoNum type="arabicPeriod"/>
            </a:pPr>
            <a:r>
              <a:rPr lang="en-GB" dirty="0" smtClean="0"/>
              <a:t>Catalyst</a:t>
            </a:r>
          </a:p>
          <a:p>
            <a:pPr marL="342900" indent="-342900">
              <a:buAutoNum type="arabicPeriod"/>
            </a:pPr>
            <a:r>
              <a:rPr lang="en-GB" dirty="0" smtClean="0"/>
              <a:t>Temperature sensors</a:t>
            </a:r>
          </a:p>
          <a:p>
            <a:pPr marL="342900" indent="-342900">
              <a:buAutoNum type="arabicPeriod"/>
            </a:pPr>
            <a:r>
              <a:rPr lang="en-GB" dirty="0" smtClean="0"/>
              <a:t>Water exit</a:t>
            </a:r>
            <a:endParaRPr lang="en-GB" dirty="0"/>
          </a:p>
        </p:txBody>
      </p:sp>
      <p:sp>
        <p:nvSpPr>
          <p:cNvPr id="19" name="ZoneTexte 1"/>
          <p:cNvSpPr txBox="1"/>
          <p:nvPr/>
        </p:nvSpPr>
        <p:spPr>
          <a:xfrm>
            <a:off x="106620" y="255032"/>
            <a:ext cx="7236295" cy="369332"/>
          </a:xfrm>
          <a:prstGeom prst="rect">
            <a:avLst/>
          </a:prstGeom>
          <a:noFill/>
        </p:spPr>
        <p:txBody>
          <a:bodyPr wrap="square" rtlCol="0">
            <a:spAutoFit/>
          </a:bodyPr>
          <a:lstStyle/>
          <a:p>
            <a:r>
              <a:rPr lang="en-GB" dirty="0" smtClean="0"/>
              <a:t>The seal is not assumed, hydrogen will leak in cases of evaporation</a:t>
            </a:r>
            <a:endParaRPr lang="en-GB" dirty="0"/>
          </a:p>
        </p:txBody>
      </p:sp>
      <p:sp>
        <p:nvSpPr>
          <p:cNvPr id="20" name="TextBox 19"/>
          <p:cNvSpPr txBox="1"/>
          <p:nvPr/>
        </p:nvSpPr>
        <p:spPr>
          <a:xfrm>
            <a:off x="10518231" y="0"/>
            <a:ext cx="1656184" cy="1477328"/>
          </a:xfrm>
          <a:prstGeom prst="rect">
            <a:avLst/>
          </a:prstGeom>
          <a:noFill/>
          <a:ln w="38100">
            <a:solidFill>
              <a:srgbClr val="00B0F0"/>
            </a:solidFill>
          </a:ln>
        </p:spPr>
        <p:txBody>
          <a:bodyPr wrap="square" rtlCol="0">
            <a:spAutoFit/>
          </a:bodyPr>
          <a:lstStyle/>
          <a:p>
            <a:pPr algn="ctr"/>
            <a:r>
              <a:rPr lang="en-GB" dirty="0" smtClean="0"/>
              <a:t>Liquid hydrogen vessels, thermally isolated.</a:t>
            </a:r>
            <a:endParaRPr lang="en-GB" dirty="0"/>
          </a:p>
        </p:txBody>
      </p:sp>
    </p:spTree>
    <p:extLst>
      <p:ext uri="{BB962C8B-B14F-4D97-AF65-F5344CB8AC3E}">
        <p14:creationId xmlns:p14="http://schemas.microsoft.com/office/powerpoint/2010/main" val="10319907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p:spPr>
      </p:pic>
      <p:sp>
        <p:nvSpPr>
          <p:cNvPr id="15" name="ZoneTexte 7"/>
          <p:cNvSpPr txBox="1"/>
          <p:nvPr/>
        </p:nvSpPr>
        <p:spPr>
          <a:xfrm>
            <a:off x="685636" y="268996"/>
            <a:ext cx="7889680" cy="5386090"/>
          </a:xfrm>
          <a:prstGeom prst="rect">
            <a:avLst/>
          </a:prstGeom>
          <a:noFill/>
        </p:spPr>
        <p:txBody>
          <a:bodyPr wrap="square" rtlCol="0">
            <a:spAutoFit/>
          </a:bodyPr>
          <a:lstStyle/>
          <a:p>
            <a:pPr algn="ctr"/>
            <a:r>
              <a:rPr lang="en-GB" sz="2000" dirty="0"/>
              <a:t>Hydrogen storage devices</a:t>
            </a:r>
            <a:endParaRPr lang="fr-BE" sz="2000" dirty="0"/>
          </a:p>
          <a:p>
            <a:pPr lvl="0"/>
            <a:endParaRPr lang="en-GB" dirty="0" smtClean="0"/>
          </a:p>
          <a:p>
            <a:pPr marL="285750" lvl="0" indent="-285750">
              <a:buFont typeface="Arial" panose="020B0604020202020204" pitchFamily="34" charset="0"/>
              <a:buChar char="•"/>
            </a:pPr>
            <a:r>
              <a:rPr lang="en-GB" dirty="0" smtClean="0"/>
              <a:t>Hydrogen gas cylinders, pressure vessels</a:t>
            </a:r>
            <a:endParaRPr lang="fr-BE" dirty="0"/>
          </a:p>
          <a:p>
            <a:pPr marL="742950" lvl="1" indent="-285750">
              <a:buFont typeface="Arial" panose="020B0604020202020204" pitchFamily="34" charset="0"/>
              <a:buChar char="•"/>
            </a:pPr>
            <a:r>
              <a:rPr lang="en-GB" dirty="0"/>
              <a:t>Hydrogen storage in metallic pressure </a:t>
            </a:r>
            <a:r>
              <a:rPr lang="en-GB" dirty="0" smtClean="0"/>
              <a:t>vessels</a:t>
            </a:r>
            <a:endParaRPr lang="en-GB" dirty="0"/>
          </a:p>
          <a:p>
            <a:pPr marL="742950" lvl="1" indent="-285750">
              <a:buFont typeface="Arial" panose="020B0604020202020204" pitchFamily="34" charset="0"/>
              <a:buChar char="•"/>
            </a:pPr>
            <a:r>
              <a:rPr lang="en-GB" dirty="0" smtClean="0"/>
              <a:t>Steel-composite vessels, </a:t>
            </a:r>
            <a:r>
              <a:rPr lang="en-GB" dirty="0"/>
              <a:t>comparison of weights</a:t>
            </a:r>
            <a:endParaRPr lang="fr-BE" dirty="0"/>
          </a:p>
          <a:p>
            <a:pPr marL="742950" lvl="1" indent="-285750">
              <a:buFont typeface="Arial" panose="020B0604020202020204" pitchFamily="34" charset="0"/>
              <a:buChar char="•"/>
            </a:pPr>
            <a:r>
              <a:rPr lang="en-GB" dirty="0"/>
              <a:t>Full </a:t>
            </a:r>
            <a:r>
              <a:rPr lang="en-GB" dirty="0" smtClean="0"/>
              <a:t>composite vessels </a:t>
            </a:r>
            <a:r>
              <a:rPr lang="en-GB" dirty="0"/>
              <a:t>350 and 700 bars</a:t>
            </a:r>
            <a:endParaRPr lang="fr-BE" dirty="0"/>
          </a:p>
          <a:p>
            <a:pPr marL="742950" lvl="1" indent="-285750">
              <a:buFont typeface="Arial" panose="020B0604020202020204" pitchFamily="34" charset="0"/>
              <a:buChar char="•"/>
            </a:pPr>
            <a:r>
              <a:rPr lang="en-GB" dirty="0"/>
              <a:t>Safety valve </a:t>
            </a:r>
            <a:r>
              <a:rPr lang="en-GB" dirty="0" smtClean="0"/>
              <a:t>connected to mitigate </a:t>
            </a:r>
            <a:r>
              <a:rPr lang="en-GB" dirty="0"/>
              <a:t>risks</a:t>
            </a:r>
            <a:endParaRPr lang="fr-BE" dirty="0"/>
          </a:p>
          <a:p>
            <a:pPr marL="285750" lvl="0" indent="-285750">
              <a:buFont typeface="Arial" panose="020B0604020202020204" pitchFamily="34" charset="0"/>
              <a:buChar char="•"/>
            </a:pPr>
            <a:r>
              <a:rPr lang="en-GB" dirty="0"/>
              <a:t>Liquid hydrogen </a:t>
            </a:r>
            <a:r>
              <a:rPr lang="en-GB" dirty="0" smtClean="0"/>
              <a:t>vessels, thermally isolated</a:t>
            </a:r>
            <a:endParaRPr lang="fr-BE" dirty="0"/>
          </a:p>
          <a:p>
            <a:pPr marL="742950" lvl="1" indent="-285750">
              <a:buFont typeface="Arial" panose="020B0604020202020204" pitchFamily="34" charset="0"/>
              <a:buChar char="•"/>
            </a:pPr>
            <a:r>
              <a:rPr lang="en-GB" dirty="0" smtClean="0"/>
              <a:t>Specialised vessels</a:t>
            </a:r>
            <a:endParaRPr lang="fr-BE" dirty="0"/>
          </a:p>
          <a:p>
            <a:pPr marL="742950" lvl="1" indent="-285750">
              <a:buFont typeface="Arial" panose="020B0604020202020204" pitchFamily="34" charset="0"/>
              <a:buChar char="•"/>
            </a:pPr>
            <a:r>
              <a:rPr lang="en-GB" dirty="0"/>
              <a:t>Catalyst device associated </a:t>
            </a:r>
            <a:r>
              <a:rPr lang="en-GB" dirty="0" smtClean="0"/>
              <a:t>to neutralise </a:t>
            </a:r>
            <a:r>
              <a:rPr lang="en-GB" dirty="0"/>
              <a:t>leakages</a:t>
            </a:r>
            <a:endParaRPr lang="fr-BE" dirty="0"/>
          </a:p>
          <a:p>
            <a:pPr marL="285750" lvl="0" indent="-285750">
              <a:buFont typeface="Arial" panose="020B0604020202020204" pitchFamily="34" charset="0"/>
              <a:buChar char="•"/>
            </a:pPr>
            <a:r>
              <a:rPr lang="en-GB" dirty="0" err="1" smtClean="0"/>
              <a:t>Cryo</a:t>
            </a:r>
            <a:r>
              <a:rPr lang="en-GB" dirty="0" smtClean="0"/>
              <a:t>-compressed vessels</a:t>
            </a:r>
            <a:endParaRPr lang="fr-BE" dirty="0"/>
          </a:p>
          <a:p>
            <a:pPr marL="742950" lvl="1" indent="-285750">
              <a:buFont typeface="Arial" panose="020B0604020202020204" pitchFamily="34" charset="0"/>
              <a:buChar char="•"/>
            </a:pPr>
            <a:r>
              <a:rPr lang="en-GB" dirty="0" smtClean="0"/>
              <a:t>Specialised vessels</a:t>
            </a:r>
            <a:endParaRPr lang="fr-BE" dirty="0"/>
          </a:p>
          <a:p>
            <a:pPr marL="742950" lvl="1" indent="-285750">
              <a:buFont typeface="Arial" panose="020B0604020202020204" pitchFamily="34" charset="0"/>
              <a:buChar char="•"/>
            </a:pPr>
            <a:r>
              <a:rPr lang="en-GB" dirty="0"/>
              <a:t>Catalyst device associated to </a:t>
            </a:r>
            <a:r>
              <a:rPr lang="en-GB" dirty="0" smtClean="0"/>
              <a:t>neutralise </a:t>
            </a:r>
            <a:r>
              <a:rPr lang="en-GB" dirty="0"/>
              <a:t>leakages</a:t>
            </a:r>
            <a:endParaRPr lang="fr-BE" dirty="0"/>
          </a:p>
          <a:p>
            <a:pPr marL="285750" lvl="0" indent="-285750">
              <a:buFont typeface="Arial" panose="020B0604020202020204" pitchFamily="34" charset="0"/>
              <a:buChar char="•"/>
            </a:pPr>
            <a:r>
              <a:rPr lang="en-GB" dirty="0"/>
              <a:t>Metal </a:t>
            </a:r>
            <a:r>
              <a:rPr lang="en-GB" dirty="0" smtClean="0"/>
              <a:t>Hydride (MH) , hydrogen in a solid </a:t>
            </a:r>
            <a:r>
              <a:rPr lang="en-GB" dirty="0"/>
              <a:t>form</a:t>
            </a:r>
            <a:endParaRPr lang="fr-BE" dirty="0"/>
          </a:p>
          <a:p>
            <a:pPr marL="742950" lvl="1" indent="-285750">
              <a:buFont typeface="Arial" panose="020B0604020202020204" pitchFamily="34" charset="0"/>
              <a:buChar char="•"/>
            </a:pPr>
            <a:r>
              <a:rPr lang="en-GB" dirty="0" smtClean="0"/>
              <a:t>Specialised material </a:t>
            </a:r>
            <a:r>
              <a:rPr lang="en-GB" dirty="0"/>
              <a:t>technology</a:t>
            </a:r>
            <a:endParaRPr lang="fr-BE" dirty="0"/>
          </a:p>
          <a:p>
            <a:pPr marL="285750" lvl="0" indent="-285750">
              <a:buFont typeface="Arial" panose="020B0604020202020204" pitchFamily="34" charset="0"/>
              <a:buChar char="•"/>
            </a:pPr>
            <a:r>
              <a:rPr lang="en-GB" dirty="0"/>
              <a:t>Hydrogen filling </a:t>
            </a:r>
            <a:r>
              <a:rPr lang="en-GB" dirty="0" smtClean="0"/>
              <a:t>stations</a:t>
            </a:r>
            <a:endParaRPr lang="fr-BE" dirty="0"/>
          </a:p>
          <a:p>
            <a:pPr marL="742950" lvl="1" indent="-285750">
              <a:buFont typeface="Arial" panose="020B0604020202020204" pitchFamily="34" charset="0"/>
              <a:buChar char="•"/>
            </a:pPr>
            <a:r>
              <a:rPr lang="en-GB" dirty="0"/>
              <a:t>Simple station technology (</a:t>
            </a:r>
            <a:r>
              <a:rPr lang="en-GB" dirty="0" smtClean="0"/>
              <a:t>temporary)</a:t>
            </a:r>
            <a:endParaRPr lang="fr-BE" dirty="0"/>
          </a:p>
          <a:p>
            <a:pPr marL="742950" lvl="1" indent="-285750">
              <a:buFont typeface="Arial" panose="020B0604020202020204" pitchFamily="34" charset="0"/>
              <a:buChar char="•"/>
            </a:pPr>
            <a:r>
              <a:rPr lang="en-GB" dirty="0"/>
              <a:t>Filling station that meets ISO standards </a:t>
            </a:r>
            <a:r>
              <a:rPr lang="en-GB" dirty="0" smtClean="0"/>
              <a:t>with cooling </a:t>
            </a:r>
            <a:r>
              <a:rPr lang="en-GB" dirty="0"/>
              <a:t>and </a:t>
            </a:r>
            <a:r>
              <a:rPr lang="en-GB" dirty="0" smtClean="0"/>
              <a:t>communication</a:t>
            </a:r>
          </a:p>
          <a:p>
            <a:pPr marL="285750" indent="-285750">
              <a:buFont typeface="Arial" panose="020B0604020202020204" pitchFamily="34" charset="0"/>
              <a:buChar char="•"/>
            </a:pPr>
            <a:r>
              <a:rPr lang="en-GB" dirty="0" smtClean="0"/>
              <a:t>Hydrogen storage in underground caverns</a:t>
            </a:r>
            <a:endParaRPr lang="fr-BE" dirty="0"/>
          </a:p>
        </p:txBody>
      </p:sp>
    </p:spTree>
    <p:extLst>
      <p:ext uri="{BB962C8B-B14F-4D97-AF65-F5344CB8AC3E}">
        <p14:creationId xmlns:p14="http://schemas.microsoft.com/office/powerpoint/2010/main" val="29065937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p:spPr>
      </p:pic>
      <p:pic>
        <p:nvPicPr>
          <p:cNvPr id="15" name="Picture 2" descr="Résultat de recherche d'images pour &quot;LH2 tank BMW&quot;">
            <a:hlinkClick r:id="rId10"/>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543945" y="1423185"/>
            <a:ext cx="5342007" cy="4002964"/>
          </a:xfrm>
          <a:prstGeom prst="rect">
            <a:avLst/>
          </a:prstGeom>
          <a:noFill/>
          <a:extLst>
            <a:ext uri="{909E8E84-426E-40DD-AFC4-6F175D3DCCD1}">
              <a14:hiddenFill xmlns:a14="http://schemas.microsoft.com/office/drawing/2010/main">
                <a:solidFill>
                  <a:srgbClr val="FFFFFF"/>
                </a:solidFill>
              </a14:hiddenFill>
            </a:ext>
          </a:extLst>
        </p:spPr>
      </p:pic>
      <p:sp>
        <p:nvSpPr>
          <p:cNvPr id="16" name="ZoneTexte 1"/>
          <p:cNvSpPr txBox="1"/>
          <p:nvPr/>
        </p:nvSpPr>
        <p:spPr>
          <a:xfrm>
            <a:off x="1582276" y="5625125"/>
            <a:ext cx="4992462" cy="369332"/>
          </a:xfrm>
          <a:prstGeom prst="rect">
            <a:avLst/>
          </a:prstGeom>
          <a:noFill/>
        </p:spPr>
        <p:txBody>
          <a:bodyPr wrap="square" rtlCol="0">
            <a:spAutoFit/>
          </a:bodyPr>
          <a:lstStyle/>
          <a:p>
            <a:r>
              <a:rPr lang="en-GB" dirty="0" smtClean="0"/>
              <a:t>Liquid hydrogen storage at </a:t>
            </a:r>
            <a:r>
              <a:rPr lang="en-GB" dirty="0"/>
              <a:t>a</a:t>
            </a:r>
            <a:r>
              <a:rPr lang="en-GB" dirty="0" smtClean="0"/>
              <a:t> filling station</a:t>
            </a:r>
            <a:endParaRPr lang="en-GB" dirty="0"/>
          </a:p>
        </p:txBody>
      </p:sp>
      <p:sp>
        <p:nvSpPr>
          <p:cNvPr id="17" name="ZoneTexte 8"/>
          <p:cNvSpPr txBox="1"/>
          <p:nvPr/>
        </p:nvSpPr>
        <p:spPr>
          <a:xfrm>
            <a:off x="358138" y="-9371"/>
            <a:ext cx="7748370" cy="954107"/>
          </a:xfrm>
          <a:prstGeom prst="rect">
            <a:avLst/>
          </a:prstGeom>
          <a:noFill/>
        </p:spPr>
        <p:txBody>
          <a:bodyPr wrap="square" rtlCol="0">
            <a:spAutoFit/>
          </a:bodyPr>
          <a:lstStyle/>
          <a:p>
            <a:r>
              <a:rPr lang="en-GB" sz="2800" dirty="0" smtClean="0"/>
              <a:t>Specialised vessel used to store liquid hydrogen at very low temperatures  (&lt; -253°C)</a:t>
            </a:r>
            <a:endParaRPr lang="en-GB" sz="2800" dirty="0"/>
          </a:p>
        </p:txBody>
      </p:sp>
      <p:sp>
        <p:nvSpPr>
          <p:cNvPr id="18" name="TextBox 17"/>
          <p:cNvSpPr txBox="1"/>
          <p:nvPr/>
        </p:nvSpPr>
        <p:spPr>
          <a:xfrm>
            <a:off x="10535816" y="0"/>
            <a:ext cx="1656184" cy="1477328"/>
          </a:xfrm>
          <a:prstGeom prst="rect">
            <a:avLst/>
          </a:prstGeom>
          <a:noFill/>
          <a:ln w="38100">
            <a:solidFill>
              <a:srgbClr val="00B0F0"/>
            </a:solidFill>
          </a:ln>
        </p:spPr>
        <p:txBody>
          <a:bodyPr wrap="square" rtlCol="0">
            <a:spAutoFit/>
          </a:bodyPr>
          <a:lstStyle/>
          <a:p>
            <a:pPr algn="ctr"/>
            <a:r>
              <a:rPr lang="en-GB" dirty="0" smtClean="0"/>
              <a:t>Liquid hydrogen vessels, thermally isolated.</a:t>
            </a:r>
            <a:endParaRPr lang="en-GB" dirty="0"/>
          </a:p>
        </p:txBody>
      </p:sp>
    </p:spTree>
    <p:extLst>
      <p:ext uri="{BB962C8B-B14F-4D97-AF65-F5344CB8AC3E}">
        <p14:creationId xmlns:p14="http://schemas.microsoft.com/office/powerpoint/2010/main" val="30568988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p:spPr>
      </p:pic>
      <p:sp>
        <p:nvSpPr>
          <p:cNvPr id="15" name="ZoneTexte 10"/>
          <p:cNvSpPr txBox="1"/>
          <p:nvPr/>
        </p:nvSpPr>
        <p:spPr>
          <a:xfrm>
            <a:off x="395536" y="418465"/>
            <a:ext cx="5958916" cy="5355312"/>
          </a:xfrm>
          <a:prstGeom prst="rect">
            <a:avLst/>
          </a:prstGeom>
          <a:noFill/>
          <a:ln w="28575">
            <a:solidFill>
              <a:srgbClr val="00ACAF"/>
            </a:solidFill>
          </a:ln>
        </p:spPr>
        <p:txBody>
          <a:bodyPr wrap="square" rtlCol="0">
            <a:spAutoFit/>
          </a:bodyPr>
          <a:lstStyle/>
          <a:p>
            <a:pPr marL="342900" lvl="0" indent="-342900">
              <a:buFont typeface="+mj-lt"/>
              <a:buAutoNum type="arabicPeriod"/>
            </a:pPr>
            <a:endParaRPr lang="en-GB" dirty="0" smtClean="0"/>
          </a:p>
          <a:p>
            <a:pPr marL="342900" lvl="0" indent="-342900">
              <a:buFont typeface="+mj-lt"/>
              <a:buAutoNum type="arabicPeriod"/>
            </a:pPr>
            <a:r>
              <a:rPr lang="en-GB" dirty="0" smtClean="0"/>
              <a:t>Hydrogen is a gas if the temperature remains above -253°C</a:t>
            </a:r>
            <a:r>
              <a:rPr lang="en-GB" dirty="0"/>
              <a:t> </a:t>
            </a:r>
            <a:r>
              <a:rPr lang="en-GB" dirty="0" smtClean="0"/>
              <a:t>or 20K, otherwise it becomes liquid.</a:t>
            </a:r>
          </a:p>
          <a:p>
            <a:pPr marL="342900" lvl="0" indent="-342900">
              <a:buFont typeface="+mj-lt"/>
              <a:buAutoNum type="arabicPeriod"/>
            </a:pPr>
            <a:endParaRPr lang="en-GB" dirty="0"/>
          </a:p>
          <a:p>
            <a:pPr marL="342900" lvl="0" indent="-342900">
              <a:buFont typeface="+mj-lt"/>
              <a:buAutoNum type="arabicPeriod"/>
            </a:pPr>
            <a:r>
              <a:rPr lang="en-GB" dirty="0" smtClean="0"/>
              <a:t>Hydrogen can be compressed without any phase change from gas to liquid providing the temperature </a:t>
            </a:r>
            <a:r>
              <a:rPr lang="en-GB" dirty="0"/>
              <a:t>remains above -253°C or 20K </a:t>
            </a:r>
            <a:r>
              <a:rPr lang="en-GB" dirty="0" smtClean="0"/>
              <a:t>.</a:t>
            </a:r>
          </a:p>
          <a:p>
            <a:pPr marL="342900" lvl="0" indent="-342900">
              <a:buFont typeface="+mj-lt"/>
              <a:buAutoNum type="arabicPeriod"/>
            </a:pPr>
            <a:endParaRPr lang="en-GB" dirty="0"/>
          </a:p>
          <a:p>
            <a:pPr marL="342900" lvl="0" indent="-342900">
              <a:buFont typeface="+mj-lt"/>
              <a:buAutoNum type="arabicPeriod"/>
            </a:pPr>
            <a:r>
              <a:rPr lang="en-GB" dirty="0" smtClean="0"/>
              <a:t>The density of very cold gas is more important than the one of the same gas at room temperature.</a:t>
            </a:r>
            <a:endParaRPr lang="en-GB" baseline="30000" dirty="0" smtClean="0"/>
          </a:p>
          <a:p>
            <a:pPr marL="342900" indent="-342900">
              <a:buFont typeface="+mj-lt"/>
              <a:buAutoNum type="arabicPeriod"/>
            </a:pPr>
            <a:endParaRPr lang="en-GB" dirty="0" smtClean="0"/>
          </a:p>
          <a:p>
            <a:pPr marL="342900" indent="-342900">
              <a:buFont typeface="+mj-lt"/>
              <a:buAutoNum type="arabicPeriod"/>
            </a:pPr>
            <a:r>
              <a:rPr lang="en-GB" dirty="0"/>
              <a:t>H</a:t>
            </a:r>
            <a:r>
              <a:rPr lang="en-GB" dirty="0" smtClean="0"/>
              <a:t>ydrogen gas can be stored simultaneously at a very low temperature and high pressure in a specialised vessel. This will need to be a pressure gas cylinder encapsulated inside a thermally insulated vessel.</a:t>
            </a:r>
          </a:p>
          <a:p>
            <a:pPr marL="342900" indent="-342900">
              <a:buFont typeface="+mj-lt"/>
              <a:buAutoNum type="arabicPeriod"/>
            </a:pPr>
            <a:endParaRPr lang="en-GB" dirty="0"/>
          </a:p>
          <a:p>
            <a:pPr marL="342900" indent="-342900">
              <a:buFont typeface="+mj-lt"/>
              <a:buAutoNum type="arabicPeriod"/>
            </a:pPr>
            <a:r>
              <a:rPr lang="en-GB" dirty="0" smtClean="0"/>
              <a:t>In the following example, the vessel has been designed to store 8kg of hydrogen.</a:t>
            </a:r>
          </a:p>
          <a:p>
            <a:endParaRPr lang="en-GB" dirty="0"/>
          </a:p>
        </p:txBody>
      </p:sp>
      <p:sp>
        <p:nvSpPr>
          <p:cNvPr id="16" name="TextBox 15"/>
          <p:cNvSpPr txBox="1"/>
          <p:nvPr/>
        </p:nvSpPr>
        <p:spPr>
          <a:xfrm>
            <a:off x="9636224" y="0"/>
            <a:ext cx="2555776" cy="1772816"/>
          </a:xfrm>
          <a:prstGeom prst="rect">
            <a:avLst/>
          </a:prstGeom>
          <a:noFill/>
          <a:ln w="38100">
            <a:solidFill>
              <a:srgbClr val="00B0F0"/>
            </a:solidFill>
          </a:ln>
        </p:spPr>
        <p:txBody>
          <a:bodyPr wrap="square" rtlCol="0">
            <a:spAutoFit/>
          </a:bodyPr>
          <a:lstStyle/>
          <a:p>
            <a:pPr algn="ctr"/>
            <a:r>
              <a:rPr lang="en-GB" dirty="0" smtClean="0"/>
              <a:t>Specialised vessels used to store hydrogen at high pressure and very low temperature (300 bar at 30K &lt; T &lt; 50K.</a:t>
            </a:r>
            <a:endParaRPr lang="en-GB" dirty="0"/>
          </a:p>
        </p:txBody>
      </p:sp>
    </p:spTree>
    <p:extLst>
      <p:ext uri="{BB962C8B-B14F-4D97-AF65-F5344CB8AC3E}">
        <p14:creationId xmlns:p14="http://schemas.microsoft.com/office/powerpoint/2010/main" val="25406595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p:spPr>
      </p:pic>
      <p:pic>
        <p:nvPicPr>
          <p:cNvPr id="15" name="Image 10" descr="Figure_8_U3.jpg"/>
          <p:cNvPicPr/>
          <p:nvPr/>
        </p:nvPicPr>
        <p:blipFill>
          <a:blip r:embed="rId10" cstate="print"/>
          <a:stretch>
            <a:fillRect/>
          </a:stretch>
        </p:blipFill>
        <p:spPr>
          <a:xfrm>
            <a:off x="595362" y="550215"/>
            <a:ext cx="5926588" cy="3765354"/>
          </a:xfrm>
          <a:prstGeom prst="rect">
            <a:avLst/>
          </a:prstGeom>
        </p:spPr>
      </p:pic>
      <p:graphicFrame>
        <p:nvGraphicFramePr>
          <p:cNvPr id="16" name="Tableau 11"/>
          <p:cNvGraphicFramePr>
            <a:graphicFrameLocks noGrp="1"/>
          </p:cNvGraphicFramePr>
          <p:nvPr>
            <p:extLst>
              <p:ext uri="{D42A27DB-BD31-4B8C-83A1-F6EECF244321}">
                <p14:modId xmlns:p14="http://schemas.microsoft.com/office/powerpoint/2010/main" val="607221214"/>
              </p:ext>
            </p:extLst>
          </p:nvPr>
        </p:nvGraphicFramePr>
        <p:xfrm>
          <a:off x="3616464" y="4147494"/>
          <a:ext cx="5769940" cy="945990"/>
        </p:xfrm>
        <a:graphic>
          <a:graphicData uri="http://schemas.openxmlformats.org/drawingml/2006/table">
            <a:tbl>
              <a:tblPr/>
              <a:tblGrid>
                <a:gridCol w="2923067">
                  <a:extLst>
                    <a:ext uri="{9D8B030D-6E8A-4147-A177-3AD203B41FA5}">
                      <a16:colId xmlns:a16="http://schemas.microsoft.com/office/drawing/2014/main" val="20000"/>
                    </a:ext>
                  </a:extLst>
                </a:gridCol>
                <a:gridCol w="2846873">
                  <a:extLst>
                    <a:ext uri="{9D8B030D-6E8A-4147-A177-3AD203B41FA5}">
                      <a16:colId xmlns:a16="http://schemas.microsoft.com/office/drawing/2014/main" val="20001"/>
                    </a:ext>
                  </a:extLst>
                </a:gridCol>
              </a:tblGrid>
              <a:tr h="315330">
                <a:tc>
                  <a:txBody>
                    <a:bodyPr/>
                    <a:lstStyle/>
                    <a:p>
                      <a:pPr algn="ctr">
                        <a:spcAft>
                          <a:spcPts val="0"/>
                        </a:spcAft>
                      </a:pPr>
                      <a:r>
                        <a:rPr lang="en-GB" sz="1100" dirty="0">
                          <a:latin typeface="Arial"/>
                          <a:ea typeface="Times New Roman"/>
                        </a:rPr>
                        <a:t>Maximum hydrogen capacity: 8 kg</a:t>
                      </a:r>
                      <a:endParaRPr lang="fr-BE" sz="1100" dirty="0">
                        <a:latin typeface="Arial"/>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spcAft>
                          <a:spcPts val="0"/>
                        </a:spcAft>
                      </a:pPr>
                      <a:r>
                        <a:rPr lang="en-GB" sz="1100" dirty="0">
                          <a:latin typeface="Arial"/>
                          <a:ea typeface="Times New Roman"/>
                        </a:rPr>
                        <a:t>Hydrogen loss (burner): ~3g/day</a:t>
                      </a:r>
                      <a:endParaRPr lang="fr-BE" sz="1100" dirty="0">
                        <a:latin typeface="Arial"/>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10000"/>
                  </a:ext>
                </a:extLst>
              </a:tr>
              <a:tr h="315330">
                <a:tc>
                  <a:txBody>
                    <a:bodyPr/>
                    <a:lstStyle/>
                    <a:p>
                      <a:pPr algn="ctr">
                        <a:spcAft>
                          <a:spcPts val="0"/>
                        </a:spcAft>
                      </a:pPr>
                      <a:r>
                        <a:rPr lang="en-GB" sz="1100">
                          <a:latin typeface="Arial"/>
                          <a:ea typeface="Times New Roman"/>
                        </a:rPr>
                        <a:t>System volume: 235 l</a:t>
                      </a:r>
                      <a:endParaRPr lang="fr-BE" sz="1100">
                        <a:latin typeface="Arial"/>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spcAft>
                          <a:spcPts val="0"/>
                        </a:spcAft>
                      </a:pPr>
                      <a:r>
                        <a:rPr lang="en-GB" sz="1100" dirty="0">
                          <a:latin typeface="Arial"/>
                          <a:ea typeface="Times New Roman"/>
                        </a:rPr>
                        <a:t>System weight: 145 kg</a:t>
                      </a:r>
                      <a:endParaRPr lang="fr-BE" sz="1100" dirty="0">
                        <a:latin typeface="Arial"/>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10001"/>
                  </a:ext>
                </a:extLst>
              </a:tr>
              <a:tr h="315330">
                <a:tc>
                  <a:txBody>
                    <a:bodyPr/>
                    <a:lstStyle/>
                    <a:p>
                      <a:pPr algn="ctr">
                        <a:spcAft>
                          <a:spcPts val="0"/>
                        </a:spcAft>
                      </a:pPr>
                      <a:r>
                        <a:rPr lang="en-GB" sz="1100">
                          <a:latin typeface="Arial"/>
                          <a:ea typeface="Times New Roman"/>
                        </a:rPr>
                        <a:t>Refuelling pressure: 300 bars</a:t>
                      </a:r>
                      <a:endParaRPr lang="fr-BE" sz="1100">
                        <a:latin typeface="Arial"/>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spcAft>
                          <a:spcPts val="0"/>
                        </a:spcAft>
                      </a:pPr>
                      <a:r>
                        <a:rPr lang="en-GB" sz="1100" dirty="0">
                          <a:latin typeface="Arial"/>
                          <a:ea typeface="Times New Roman"/>
                        </a:rPr>
                        <a:t>Release pressure: 350 bars</a:t>
                      </a:r>
                      <a:endParaRPr lang="fr-BE" sz="1100" dirty="0">
                        <a:latin typeface="Arial"/>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10002"/>
                  </a:ext>
                </a:extLst>
              </a:tr>
            </a:tbl>
          </a:graphicData>
        </a:graphic>
      </p:graphicFrame>
      <p:sp>
        <p:nvSpPr>
          <p:cNvPr id="17" name="ZoneTexte 13"/>
          <p:cNvSpPr txBox="1"/>
          <p:nvPr/>
        </p:nvSpPr>
        <p:spPr>
          <a:xfrm>
            <a:off x="9686878" y="-4126"/>
            <a:ext cx="2505122" cy="1815882"/>
          </a:xfrm>
          <a:prstGeom prst="rect">
            <a:avLst/>
          </a:prstGeom>
          <a:noFill/>
          <a:ln w="28575">
            <a:solidFill>
              <a:srgbClr val="00B0F0"/>
            </a:solidFill>
          </a:ln>
        </p:spPr>
        <p:txBody>
          <a:bodyPr wrap="square" rtlCol="0">
            <a:spAutoFit/>
          </a:bodyPr>
          <a:lstStyle/>
          <a:p>
            <a:r>
              <a:rPr lang="en-GB" sz="1600" dirty="0" smtClean="0"/>
              <a:t>Specialised vessel from BMW designed for a storage of 8 kg </a:t>
            </a:r>
            <a:r>
              <a:rPr lang="en-GB" sz="1600" dirty="0" err="1" smtClean="0"/>
              <a:t>cryo</a:t>
            </a:r>
            <a:r>
              <a:rPr lang="en-GB" sz="1600" dirty="0" smtClean="0"/>
              <a:t>-compressed hydrogen at 300 bars and 30 - 50 K. Hydrogen is released at 350 bars.</a:t>
            </a:r>
            <a:endParaRPr lang="en-GB" sz="1600" dirty="0"/>
          </a:p>
        </p:txBody>
      </p:sp>
    </p:spTree>
    <p:extLst>
      <p:ext uri="{BB962C8B-B14F-4D97-AF65-F5344CB8AC3E}">
        <p14:creationId xmlns:p14="http://schemas.microsoft.com/office/powerpoint/2010/main" val="977772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p:spPr>
      </p:pic>
      <p:sp>
        <p:nvSpPr>
          <p:cNvPr id="15" name="ZoneTexte 1"/>
          <p:cNvSpPr txBox="1"/>
          <p:nvPr/>
        </p:nvSpPr>
        <p:spPr>
          <a:xfrm>
            <a:off x="552236" y="4941168"/>
            <a:ext cx="5728358" cy="369332"/>
          </a:xfrm>
          <a:prstGeom prst="rect">
            <a:avLst/>
          </a:prstGeom>
          <a:noFill/>
        </p:spPr>
        <p:txBody>
          <a:bodyPr wrap="square" rtlCol="0">
            <a:spAutoFit/>
          </a:bodyPr>
          <a:lstStyle/>
          <a:p>
            <a:r>
              <a:rPr lang="en-GB" dirty="0"/>
              <a:t>A</a:t>
            </a:r>
            <a:r>
              <a:rPr lang="en-GB" dirty="0" smtClean="0"/>
              <a:t> catalytic converter is also necessary in this case</a:t>
            </a:r>
            <a:endParaRPr lang="en-GB" dirty="0"/>
          </a:p>
        </p:txBody>
      </p:sp>
      <p:pic>
        <p:nvPicPr>
          <p:cNvPr id="16" name="Image 15" descr="Figure_2_U3.JPG"/>
          <p:cNvPicPr>
            <a:picLocks noChangeAspect="1"/>
          </p:cNvPicPr>
          <p:nvPr/>
        </p:nvPicPr>
        <p:blipFill>
          <a:blip r:embed="rId10" cstate="print"/>
          <a:stretch>
            <a:fillRect/>
          </a:stretch>
        </p:blipFill>
        <p:spPr>
          <a:xfrm>
            <a:off x="539552" y="404664"/>
            <a:ext cx="5741042" cy="4305781"/>
          </a:xfrm>
          <a:prstGeom prst="rect">
            <a:avLst/>
          </a:prstGeom>
        </p:spPr>
      </p:pic>
      <p:sp>
        <p:nvSpPr>
          <p:cNvPr id="17" name="TextBox 16"/>
          <p:cNvSpPr txBox="1"/>
          <p:nvPr/>
        </p:nvSpPr>
        <p:spPr>
          <a:xfrm>
            <a:off x="9852248" y="17887"/>
            <a:ext cx="2339752" cy="2031325"/>
          </a:xfrm>
          <a:prstGeom prst="rect">
            <a:avLst/>
          </a:prstGeom>
          <a:noFill/>
          <a:ln w="38100">
            <a:solidFill>
              <a:srgbClr val="00B0F0"/>
            </a:solidFill>
          </a:ln>
        </p:spPr>
        <p:txBody>
          <a:bodyPr wrap="square" rtlCol="0">
            <a:spAutoFit/>
          </a:bodyPr>
          <a:lstStyle/>
          <a:p>
            <a:pPr algn="ctr"/>
            <a:r>
              <a:rPr lang="en-GB" dirty="0" smtClean="0"/>
              <a:t>Specialised vessel used to store hydrogen at high pressure and very low temperature (300 bar at 30K &lt; T &lt; 50K.</a:t>
            </a:r>
            <a:endParaRPr lang="en-GB" dirty="0"/>
          </a:p>
        </p:txBody>
      </p:sp>
    </p:spTree>
    <p:extLst>
      <p:ext uri="{BB962C8B-B14F-4D97-AF65-F5344CB8AC3E}">
        <p14:creationId xmlns:p14="http://schemas.microsoft.com/office/powerpoint/2010/main" val="29339729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p:spPr>
      </p:pic>
      <p:sp>
        <p:nvSpPr>
          <p:cNvPr id="15" name="ZoneTexte 3"/>
          <p:cNvSpPr txBox="1"/>
          <p:nvPr/>
        </p:nvSpPr>
        <p:spPr>
          <a:xfrm>
            <a:off x="246248" y="585247"/>
            <a:ext cx="8352928" cy="5184576"/>
          </a:xfrm>
          <a:prstGeom prst="rect">
            <a:avLst/>
          </a:prstGeom>
          <a:noFill/>
          <a:ln w="28575">
            <a:solidFill>
              <a:srgbClr val="00ACAF"/>
            </a:solidFill>
          </a:ln>
        </p:spPr>
        <p:txBody>
          <a:bodyPr wrap="square" rtlCol="0">
            <a:spAutoFit/>
          </a:bodyPr>
          <a:lstStyle/>
          <a:p>
            <a:pPr marL="285750" indent="-285750" algn="just">
              <a:buFont typeface="Arial" panose="020B0604020202020204" pitchFamily="34" charset="0"/>
              <a:buChar char="•"/>
            </a:pPr>
            <a:r>
              <a:rPr lang="en-GB" dirty="0" smtClean="0"/>
              <a:t>Some </a:t>
            </a:r>
            <a:r>
              <a:rPr lang="en-GB" dirty="0"/>
              <a:t>methods involve storing hydrogen either physically or chemically within select materials. Hydrogen can be stored on the surface of a material through adsorption, either in molecular or monatomic form. Hydrogen can also be dissociated into atoms, absorbed into a solid material and stored in the crystal lattice such as in metal hydrides. </a:t>
            </a:r>
            <a:r>
              <a:rPr lang="en-GB" i="1" dirty="0"/>
              <a:t> </a:t>
            </a:r>
            <a:endParaRPr lang="fr-BE" i="1" dirty="0"/>
          </a:p>
          <a:p>
            <a:pPr marL="285750" indent="-285750" algn="just">
              <a:buFont typeface="Arial" panose="020B0604020202020204" pitchFamily="34" charset="0"/>
              <a:buChar char="•"/>
            </a:pPr>
            <a:endParaRPr lang="en-GB" dirty="0" smtClean="0"/>
          </a:p>
          <a:p>
            <a:pPr marL="285750" indent="-285750" algn="just">
              <a:buFont typeface="Arial" panose="020B0604020202020204" pitchFamily="34" charset="0"/>
              <a:buChar char="•"/>
            </a:pPr>
            <a:r>
              <a:rPr lang="en-GB" dirty="0" smtClean="0"/>
              <a:t>Metal </a:t>
            </a:r>
            <a:r>
              <a:rPr lang="en-GB" dirty="0"/>
              <a:t>hydrides are formed when certain metals react with hydrogen </a:t>
            </a:r>
            <a:r>
              <a:rPr lang="en-GB" dirty="0" smtClean="0"/>
              <a:t>gas.  The </a:t>
            </a:r>
            <a:r>
              <a:rPr lang="en-GB" dirty="0"/>
              <a:t>most useful metal hydrides react at room temperature under 500 </a:t>
            </a:r>
            <a:r>
              <a:rPr lang="en-GB" dirty="0" err="1" smtClean="0"/>
              <a:t>kPa</a:t>
            </a:r>
            <a:r>
              <a:rPr lang="en-GB" dirty="0" smtClean="0"/>
              <a:t> </a:t>
            </a:r>
            <a:r>
              <a:rPr lang="en-GB" dirty="0"/>
              <a:t>of hydrogen. Examples of metal hydrides are palladium hydride (</a:t>
            </a:r>
            <a:r>
              <a:rPr lang="en-GB" dirty="0" err="1"/>
              <a:t>PdH</a:t>
            </a:r>
            <a:r>
              <a:rPr lang="en-GB" dirty="0"/>
              <a:t>), magnesium hydride (MgH</a:t>
            </a:r>
            <a:r>
              <a:rPr lang="en-GB" baseline="-25000" dirty="0"/>
              <a:t>2</a:t>
            </a:r>
            <a:r>
              <a:rPr lang="en-GB" dirty="0"/>
              <a:t>) and lanthanum nickel hydride (LaNi</a:t>
            </a:r>
            <a:r>
              <a:rPr lang="en-GB" baseline="-25000" dirty="0"/>
              <a:t>5</a:t>
            </a:r>
            <a:r>
              <a:rPr lang="en-GB" dirty="0"/>
              <a:t>H</a:t>
            </a:r>
            <a:r>
              <a:rPr lang="en-GB" i="1" baseline="-25000" dirty="0"/>
              <a:t>x</a:t>
            </a:r>
            <a:r>
              <a:rPr lang="en-GB" dirty="0"/>
              <a:t>). Absorption of hydrogen into such metals is an exothermic </a:t>
            </a:r>
            <a:r>
              <a:rPr lang="en-GB" dirty="0" smtClean="0"/>
              <a:t>process. Conversely, </a:t>
            </a:r>
            <a:r>
              <a:rPr lang="en-GB" dirty="0"/>
              <a:t>desorption is </a:t>
            </a:r>
            <a:r>
              <a:rPr lang="en-GB" dirty="0" smtClean="0"/>
              <a:t>endothermic, </a:t>
            </a:r>
            <a:r>
              <a:rPr lang="en-GB" dirty="0"/>
              <a:t>meaning that heat energy is required to release the hydrogen. </a:t>
            </a:r>
            <a:r>
              <a:rPr lang="en-GB" dirty="0" smtClean="0"/>
              <a:t>The next figure </a:t>
            </a:r>
            <a:r>
              <a:rPr lang="en-GB" dirty="0"/>
              <a:t>shows a schematic of a metal hydride storage </a:t>
            </a:r>
            <a:r>
              <a:rPr lang="en-GB" dirty="0" smtClean="0"/>
              <a:t>vessel.</a:t>
            </a:r>
          </a:p>
          <a:p>
            <a:pPr marL="285750" indent="-285750" algn="just">
              <a:buFont typeface="Arial" panose="020B0604020202020204" pitchFamily="34" charset="0"/>
              <a:buChar char="•"/>
            </a:pPr>
            <a:endParaRPr lang="en-GB" dirty="0"/>
          </a:p>
          <a:p>
            <a:pPr marL="285750" indent="-285750" algn="just">
              <a:buFont typeface="Arial" panose="020B0604020202020204" pitchFamily="34" charset="0"/>
              <a:buChar char="•"/>
            </a:pPr>
            <a:r>
              <a:rPr lang="en-GB" dirty="0"/>
              <a:t>For stationary storage in industrial applications, space is not as important as in mobile applications since the system is not limited to the volume constraints of a vehicle</a:t>
            </a:r>
            <a:r>
              <a:rPr lang="en-GB" dirty="0" smtClean="0"/>
              <a:t>.</a:t>
            </a:r>
            <a:endParaRPr lang="fr-BE" dirty="0"/>
          </a:p>
        </p:txBody>
      </p:sp>
      <p:sp>
        <p:nvSpPr>
          <p:cNvPr id="16" name="ZoneTexte 5"/>
          <p:cNvSpPr txBox="1"/>
          <p:nvPr/>
        </p:nvSpPr>
        <p:spPr>
          <a:xfrm>
            <a:off x="0" y="6550223"/>
            <a:ext cx="1804987" cy="307777"/>
          </a:xfrm>
          <a:prstGeom prst="rect">
            <a:avLst/>
          </a:prstGeom>
          <a:noFill/>
        </p:spPr>
        <p:txBody>
          <a:bodyPr wrap="square" rtlCol="0">
            <a:spAutoFit/>
          </a:bodyPr>
          <a:lstStyle/>
          <a:p>
            <a:r>
              <a:rPr lang="fr-BE" sz="1400" dirty="0" smtClean="0"/>
              <a:t>Source: </a:t>
            </a:r>
            <a:r>
              <a:rPr lang="fr-BE" sz="1400" dirty="0" err="1" smtClean="0"/>
              <a:t>Knowhy</a:t>
            </a:r>
            <a:endParaRPr lang="fr-BE" sz="1400" dirty="0"/>
          </a:p>
        </p:txBody>
      </p:sp>
      <p:sp>
        <p:nvSpPr>
          <p:cNvPr id="17" name="TextBox 16"/>
          <p:cNvSpPr txBox="1"/>
          <p:nvPr/>
        </p:nvSpPr>
        <p:spPr>
          <a:xfrm>
            <a:off x="10212288" y="0"/>
            <a:ext cx="1979712" cy="1200329"/>
          </a:xfrm>
          <a:prstGeom prst="rect">
            <a:avLst/>
          </a:prstGeom>
          <a:noFill/>
          <a:ln w="38100">
            <a:solidFill>
              <a:srgbClr val="00B0F0"/>
            </a:solidFill>
          </a:ln>
        </p:spPr>
        <p:txBody>
          <a:bodyPr wrap="square" rtlCol="0">
            <a:spAutoFit/>
          </a:bodyPr>
          <a:lstStyle/>
          <a:p>
            <a:pPr algn="ctr"/>
            <a:r>
              <a:rPr lang="en-GB" dirty="0" smtClean="0"/>
              <a:t>Hydrogen storage in Metal Hydride (MH) materials (solid form).</a:t>
            </a:r>
            <a:endParaRPr lang="en-GB" dirty="0"/>
          </a:p>
        </p:txBody>
      </p:sp>
    </p:spTree>
    <p:extLst>
      <p:ext uri="{BB962C8B-B14F-4D97-AF65-F5344CB8AC3E}">
        <p14:creationId xmlns:p14="http://schemas.microsoft.com/office/powerpoint/2010/main" val="13824880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p:spPr>
      </p:pic>
      <p:pic>
        <p:nvPicPr>
          <p:cNvPr id="15" name="Picture"/>
          <p:cNvPicPr/>
          <p:nvPr/>
        </p:nvPicPr>
        <p:blipFill>
          <a:blip r:embed="rId10"/>
          <a:srcRect/>
          <a:stretch>
            <a:fillRect/>
          </a:stretch>
        </p:blipFill>
        <p:spPr bwMode="auto">
          <a:xfrm>
            <a:off x="395536" y="836712"/>
            <a:ext cx="6621909" cy="3096344"/>
          </a:xfrm>
          <a:prstGeom prst="rect">
            <a:avLst/>
          </a:prstGeom>
          <a:noFill/>
          <a:ln w="9525">
            <a:noFill/>
            <a:miter lim="800000"/>
            <a:headEnd/>
            <a:tailEnd/>
          </a:ln>
        </p:spPr>
      </p:pic>
      <p:sp>
        <p:nvSpPr>
          <p:cNvPr id="16" name="ZoneTexte 2"/>
          <p:cNvSpPr txBox="1"/>
          <p:nvPr/>
        </p:nvSpPr>
        <p:spPr>
          <a:xfrm>
            <a:off x="1619672" y="4837802"/>
            <a:ext cx="5256584" cy="369332"/>
          </a:xfrm>
          <a:prstGeom prst="rect">
            <a:avLst/>
          </a:prstGeom>
          <a:noFill/>
        </p:spPr>
        <p:txBody>
          <a:bodyPr wrap="square" rtlCol="0">
            <a:spAutoFit/>
          </a:bodyPr>
          <a:lstStyle/>
          <a:p>
            <a:r>
              <a:rPr lang="en-GB" dirty="0" smtClean="0"/>
              <a:t>Schematic </a:t>
            </a:r>
            <a:r>
              <a:rPr lang="en-GB" dirty="0"/>
              <a:t>of a metal hydride storage </a:t>
            </a:r>
            <a:r>
              <a:rPr lang="en-GB" dirty="0" smtClean="0"/>
              <a:t>vessel</a:t>
            </a:r>
            <a:endParaRPr lang="fr-BE" dirty="0"/>
          </a:p>
        </p:txBody>
      </p:sp>
      <p:sp>
        <p:nvSpPr>
          <p:cNvPr id="17" name="TextBox 16"/>
          <p:cNvSpPr txBox="1"/>
          <p:nvPr/>
        </p:nvSpPr>
        <p:spPr>
          <a:xfrm>
            <a:off x="10338719" y="0"/>
            <a:ext cx="1835696" cy="1477328"/>
          </a:xfrm>
          <a:prstGeom prst="rect">
            <a:avLst/>
          </a:prstGeom>
          <a:noFill/>
          <a:ln w="38100">
            <a:solidFill>
              <a:srgbClr val="00B0F0"/>
            </a:solidFill>
          </a:ln>
        </p:spPr>
        <p:txBody>
          <a:bodyPr wrap="square" rtlCol="0">
            <a:spAutoFit/>
          </a:bodyPr>
          <a:lstStyle/>
          <a:p>
            <a:pPr algn="ctr"/>
            <a:r>
              <a:rPr lang="en-GB" dirty="0" smtClean="0"/>
              <a:t>Hydrogen storage in Metal Hydride (MH) materials (solid form).</a:t>
            </a:r>
            <a:endParaRPr lang="en-GB" dirty="0"/>
          </a:p>
        </p:txBody>
      </p:sp>
    </p:spTree>
    <p:extLst>
      <p:ext uri="{BB962C8B-B14F-4D97-AF65-F5344CB8AC3E}">
        <p14:creationId xmlns:p14="http://schemas.microsoft.com/office/powerpoint/2010/main" val="121701179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p:spPr>
      </p:pic>
      <p:pic>
        <p:nvPicPr>
          <p:cNvPr id="15" name="Picture 2" descr="Galette de stockage d'hydrogène solide développée par McPhy"/>
          <p:cNvPicPr>
            <a:picLocks noChangeAspect="1" noChangeArrowheads="1"/>
          </p:cNvPicPr>
          <p:nvPr/>
        </p:nvPicPr>
        <p:blipFill rotWithShape="1">
          <a:blip r:embed="rId10">
            <a:extLst>
              <a:ext uri="{28A0092B-C50C-407E-A947-70E740481C1C}">
                <a14:useLocalDpi xmlns:a14="http://schemas.microsoft.com/office/drawing/2010/main" val="0"/>
              </a:ext>
            </a:extLst>
          </a:blip>
          <a:srcRect r="21011"/>
          <a:stretch/>
        </p:blipFill>
        <p:spPr bwMode="auto">
          <a:xfrm>
            <a:off x="2006679" y="802768"/>
            <a:ext cx="5087112" cy="3703173"/>
          </a:xfrm>
          <a:prstGeom prst="rect">
            <a:avLst/>
          </a:prstGeom>
          <a:noFill/>
          <a:extLst>
            <a:ext uri="{909E8E84-426E-40DD-AFC4-6F175D3DCCD1}">
              <a14:hiddenFill xmlns:a14="http://schemas.microsoft.com/office/drawing/2010/main">
                <a:solidFill>
                  <a:srgbClr val="FFFFFF"/>
                </a:solidFill>
              </a14:hiddenFill>
            </a:ext>
          </a:extLst>
        </p:spPr>
      </p:pic>
      <p:sp>
        <p:nvSpPr>
          <p:cNvPr id="16" name="ZoneTexte 2"/>
          <p:cNvSpPr txBox="1"/>
          <p:nvPr/>
        </p:nvSpPr>
        <p:spPr>
          <a:xfrm>
            <a:off x="125664" y="5411280"/>
            <a:ext cx="8406776" cy="307777"/>
          </a:xfrm>
          <a:prstGeom prst="rect">
            <a:avLst/>
          </a:prstGeom>
          <a:noFill/>
        </p:spPr>
        <p:txBody>
          <a:bodyPr wrap="square" rtlCol="0">
            <a:spAutoFit/>
          </a:bodyPr>
          <a:lstStyle/>
          <a:p>
            <a:r>
              <a:rPr lang="en-GB" sz="1400" dirty="0" smtClean="0"/>
              <a:t>Source 2: https://www.ecosources.info/innovations/394-galette-de-stockage-d-hydrogene-solide-mcphy</a:t>
            </a:r>
            <a:endParaRPr lang="en-GB" sz="1400" dirty="0"/>
          </a:p>
        </p:txBody>
      </p:sp>
      <p:sp>
        <p:nvSpPr>
          <p:cNvPr id="17" name="ZoneTexte 3"/>
          <p:cNvSpPr txBox="1"/>
          <p:nvPr/>
        </p:nvSpPr>
        <p:spPr>
          <a:xfrm>
            <a:off x="2078687" y="4547184"/>
            <a:ext cx="5373633" cy="369332"/>
          </a:xfrm>
          <a:prstGeom prst="rect">
            <a:avLst/>
          </a:prstGeom>
          <a:noFill/>
        </p:spPr>
        <p:txBody>
          <a:bodyPr wrap="square" rtlCol="0">
            <a:spAutoFit/>
          </a:bodyPr>
          <a:lstStyle/>
          <a:p>
            <a:r>
              <a:rPr lang="en-GB" dirty="0" smtClean="0"/>
              <a:t>Hydrogen storage material MH produced by </a:t>
            </a:r>
            <a:r>
              <a:rPr lang="en-GB" dirty="0" err="1" smtClean="0"/>
              <a:t>McPhy</a:t>
            </a:r>
            <a:endParaRPr lang="en-GB" dirty="0"/>
          </a:p>
        </p:txBody>
      </p:sp>
      <p:sp>
        <p:nvSpPr>
          <p:cNvPr id="18" name="ZoneTexte 5"/>
          <p:cNvSpPr txBox="1"/>
          <p:nvPr/>
        </p:nvSpPr>
        <p:spPr>
          <a:xfrm>
            <a:off x="134936" y="5123248"/>
            <a:ext cx="3312368" cy="307777"/>
          </a:xfrm>
          <a:prstGeom prst="rect">
            <a:avLst/>
          </a:prstGeom>
          <a:noFill/>
        </p:spPr>
        <p:txBody>
          <a:bodyPr wrap="square" rtlCol="0">
            <a:spAutoFit/>
          </a:bodyPr>
          <a:lstStyle/>
          <a:p>
            <a:r>
              <a:rPr lang="en-GB" sz="1400" dirty="0" smtClean="0"/>
              <a:t>Source 1: https://mcphy.com/fr/</a:t>
            </a:r>
            <a:endParaRPr lang="en-GB" sz="1400" dirty="0"/>
          </a:p>
        </p:txBody>
      </p:sp>
      <p:sp>
        <p:nvSpPr>
          <p:cNvPr id="19" name="TextBox 18"/>
          <p:cNvSpPr txBox="1"/>
          <p:nvPr/>
        </p:nvSpPr>
        <p:spPr>
          <a:xfrm>
            <a:off x="10203073" y="0"/>
            <a:ext cx="1979712" cy="1200329"/>
          </a:xfrm>
          <a:prstGeom prst="rect">
            <a:avLst/>
          </a:prstGeom>
          <a:noFill/>
          <a:ln w="38100">
            <a:solidFill>
              <a:srgbClr val="00B0F0"/>
            </a:solidFill>
          </a:ln>
        </p:spPr>
        <p:txBody>
          <a:bodyPr wrap="square" rtlCol="0">
            <a:spAutoFit/>
          </a:bodyPr>
          <a:lstStyle/>
          <a:p>
            <a:pPr algn="ctr"/>
            <a:r>
              <a:rPr lang="en-GB" dirty="0" smtClean="0"/>
              <a:t>Hydrogen storage in Metal Hydride (MH) materials (solid form).</a:t>
            </a:r>
            <a:endParaRPr lang="en-GB" dirty="0"/>
          </a:p>
        </p:txBody>
      </p:sp>
    </p:spTree>
    <p:extLst>
      <p:ext uri="{BB962C8B-B14F-4D97-AF65-F5344CB8AC3E}">
        <p14:creationId xmlns:p14="http://schemas.microsoft.com/office/powerpoint/2010/main" val="279709881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p:spPr>
      </p:pic>
      <p:pic>
        <p:nvPicPr>
          <p:cNvPr id="15" name="Picture 2" descr="Stockage d'hydrogène dans un conteneu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514649" y="1125713"/>
            <a:ext cx="5400600" cy="3768146"/>
          </a:xfrm>
          <a:prstGeom prst="rect">
            <a:avLst/>
          </a:prstGeom>
          <a:noFill/>
          <a:extLst>
            <a:ext uri="{909E8E84-426E-40DD-AFC4-6F175D3DCCD1}">
              <a14:hiddenFill xmlns:a14="http://schemas.microsoft.com/office/drawing/2010/main">
                <a:solidFill>
                  <a:srgbClr val="FFFFFF"/>
                </a:solidFill>
              </a14:hiddenFill>
            </a:ext>
          </a:extLst>
        </p:spPr>
      </p:pic>
      <p:sp>
        <p:nvSpPr>
          <p:cNvPr id="16" name="ZoneTexte 8"/>
          <p:cNvSpPr txBox="1"/>
          <p:nvPr/>
        </p:nvSpPr>
        <p:spPr>
          <a:xfrm>
            <a:off x="110357" y="5636046"/>
            <a:ext cx="8406776" cy="307777"/>
          </a:xfrm>
          <a:prstGeom prst="rect">
            <a:avLst/>
          </a:prstGeom>
          <a:noFill/>
        </p:spPr>
        <p:txBody>
          <a:bodyPr wrap="square" rtlCol="0">
            <a:spAutoFit/>
          </a:bodyPr>
          <a:lstStyle/>
          <a:p>
            <a:r>
              <a:rPr lang="en-GB" sz="1400" dirty="0" smtClean="0"/>
              <a:t>Source 2: https://www.ecosources.info/innovations/394-galette-de-stockage-d-hydrogene-solide-mcphy</a:t>
            </a:r>
            <a:endParaRPr lang="en-GB" sz="1400" dirty="0"/>
          </a:p>
        </p:txBody>
      </p:sp>
      <p:sp>
        <p:nvSpPr>
          <p:cNvPr id="17" name="ZoneTexte 1"/>
          <p:cNvSpPr txBox="1"/>
          <p:nvPr/>
        </p:nvSpPr>
        <p:spPr>
          <a:xfrm>
            <a:off x="198404" y="276998"/>
            <a:ext cx="6245804" cy="923330"/>
          </a:xfrm>
          <a:prstGeom prst="rect">
            <a:avLst/>
          </a:prstGeom>
          <a:noFill/>
        </p:spPr>
        <p:txBody>
          <a:bodyPr wrap="square" rtlCol="0">
            <a:spAutoFit/>
          </a:bodyPr>
          <a:lstStyle/>
          <a:p>
            <a:r>
              <a:rPr lang="en-US" dirty="0" smtClean="0"/>
              <a:t>To </a:t>
            </a:r>
            <a:r>
              <a:rPr lang="en-US" dirty="0"/>
              <a:t>facilitate travel and reduce costs, Plug &amp; Play Hydrogen Storage / Destocking systems have been integrated into a container.</a:t>
            </a:r>
            <a:endParaRPr lang="en-GB" dirty="0"/>
          </a:p>
        </p:txBody>
      </p:sp>
      <p:sp>
        <p:nvSpPr>
          <p:cNvPr id="18" name="ZoneTexte 10"/>
          <p:cNvSpPr txBox="1"/>
          <p:nvPr/>
        </p:nvSpPr>
        <p:spPr>
          <a:xfrm>
            <a:off x="110357" y="5248165"/>
            <a:ext cx="3312368" cy="307777"/>
          </a:xfrm>
          <a:prstGeom prst="rect">
            <a:avLst/>
          </a:prstGeom>
          <a:noFill/>
        </p:spPr>
        <p:txBody>
          <a:bodyPr wrap="square" rtlCol="0">
            <a:spAutoFit/>
          </a:bodyPr>
          <a:lstStyle/>
          <a:p>
            <a:r>
              <a:rPr lang="en-GB" sz="1400" dirty="0" smtClean="0"/>
              <a:t>Source 1: https://mcphy.com/fr/</a:t>
            </a:r>
            <a:endParaRPr lang="en-GB" sz="1400" dirty="0"/>
          </a:p>
        </p:txBody>
      </p:sp>
      <p:sp>
        <p:nvSpPr>
          <p:cNvPr id="19" name="ZoneTexte 2"/>
          <p:cNvSpPr txBox="1"/>
          <p:nvPr/>
        </p:nvSpPr>
        <p:spPr>
          <a:xfrm>
            <a:off x="4630476" y="4866434"/>
            <a:ext cx="4464496" cy="646331"/>
          </a:xfrm>
          <a:prstGeom prst="rect">
            <a:avLst/>
          </a:prstGeom>
          <a:noFill/>
        </p:spPr>
        <p:txBody>
          <a:bodyPr wrap="square" rtlCol="0">
            <a:spAutoFit/>
          </a:bodyPr>
          <a:lstStyle/>
          <a:p>
            <a:r>
              <a:rPr lang="en-GB" i="1" dirty="0" smtClean="0"/>
              <a:t>HES type storage of 25 kg MgH</a:t>
            </a:r>
            <a:r>
              <a:rPr lang="en-GB" i="1" baseline="-25000" dirty="0" smtClean="0"/>
              <a:t>2</a:t>
            </a:r>
            <a:r>
              <a:rPr lang="en-GB" i="1" dirty="0" smtClean="0"/>
              <a:t> hydride by </a:t>
            </a:r>
            <a:r>
              <a:rPr lang="en-GB" i="1" dirty="0" err="1" smtClean="0"/>
              <a:t>McPhy</a:t>
            </a:r>
            <a:r>
              <a:rPr lang="en-GB" i="1" dirty="0" smtClean="0"/>
              <a:t> company. Energy storage: 830 kWh.</a:t>
            </a:r>
            <a:endParaRPr lang="en-GB" dirty="0"/>
          </a:p>
        </p:txBody>
      </p:sp>
      <p:sp>
        <p:nvSpPr>
          <p:cNvPr id="20" name="TextBox 19"/>
          <p:cNvSpPr txBox="1"/>
          <p:nvPr/>
        </p:nvSpPr>
        <p:spPr>
          <a:xfrm>
            <a:off x="10212288" y="0"/>
            <a:ext cx="1979712" cy="1200329"/>
          </a:xfrm>
          <a:prstGeom prst="rect">
            <a:avLst/>
          </a:prstGeom>
          <a:noFill/>
          <a:ln w="38100">
            <a:solidFill>
              <a:srgbClr val="00B0F0"/>
            </a:solidFill>
          </a:ln>
        </p:spPr>
        <p:txBody>
          <a:bodyPr wrap="square" rtlCol="0">
            <a:spAutoFit/>
          </a:bodyPr>
          <a:lstStyle/>
          <a:p>
            <a:pPr algn="ctr"/>
            <a:r>
              <a:rPr lang="en-GB" dirty="0" smtClean="0"/>
              <a:t>Hydrogen storage in Metal Hydride (MH) materials (solid form).</a:t>
            </a:r>
            <a:endParaRPr lang="en-GB" dirty="0"/>
          </a:p>
        </p:txBody>
      </p:sp>
    </p:spTree>
    <p:extLst>
      <p:ext uri="{BB962C8B-B14F-4D97-AF65-F5344CB8AC3E}">
        <p14:creationId xmlns:p14="http://schemas.microsoft.com/office/powerpoint/2010/main" val="343990740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p:spPr>
      </p:pic>
      <p:sp>
        <p:nvSpPr>
          <p:cNvPr id="15" name="ZoneTexte 3"/>
          <p:cNvSpPr txBox="1"/>
          <p:nvPr/>
        </p:nvSpPr>
        <p:spPr>
          <a:xfrm>
            <a:off x="395536" y="923468"/>
            <a:ext cx="8136904" cy="4524315"/>
          </a:xfrm>
          <a:prstGeom prst="rect">
            <a:avLst/>
          </a:prstGeom>
          <a:noFill/>
          <a:ln w="28575">
            <a:solidFill>
              <a:srgbClr val="00ACAF"/>
            </a:solidFill>
          </a:ln>
        </p:spPr>
        <p:txBody>
          <a:bodyPr wrap="square" rtlCol="0">
            <a:spAutoFit/>
          </a:bodyPr>
          <a:lstStyle/>
          <a:p>
            <a:pPr marL="285750" indent="-285750" algn="just">
              <a:buFont typeface="Arial" panose="020B0604020202020204" pitchFamily="34" charset="0"/>
              <a:buChar char="•"/>
            </a:pPr>
            <a:endParaRPr lang="en-GB" dirty="0" smtClean="0"/>
          </a:p>
          <a:p>
            <a:pPr marL="285750" indent="-285750" algn="just">
              <a:buFont typeface="Arial" panose="020B0604020202020204" pitchFamily="34" charset="0"/>
              <a:buChar char="•"/>
            </a:pPr>
            <a:r>
              <a:rPr lang="en-GB" dirty="0" smtClean="0"/>
              <a:t>A filling station is basically composed of two elements: a storage of hydrogen gas and a dispenser.</a:t>
            </a:r>
          </a:p>
          <a:p>
            <a:pPr marL="285750" indent="-285750" algn="just">
              <a:buFont typeface="Arial" panose="020B0604020202020204" pitchFamily="34" charset="0"/>
              <a:buChar char="•"/>
            </a:pPr>
            <a:endParaRPr lang="en-GB" dirty="0"/>
          </a:p>
          <a:p>
            <a:pPr marL="285750" indent="-285750" algn="just">
              <a:buFont typeface="Arial" panose="020B0604020202020204" pitchFamily="34" charset="0"/>
              <a:buChar char="•"/>
            </a:pPr>
            <a:r>
              <a:rPr lang="en-GB" dirty="0" smtClean="0"/>
              <a:t>The storage of hydrogen gas generally uses classical steel pressure gas cylinders organised </a:t>
            </a:r>
            <a:r>
              <a:rPr lang="en-GB" dirty="0"/>
              <a:t>o</a:t>
            </a:r>
            <a:r>
              <a:rPr lang="en-GB" dirty="0" smtClean="0"/>
              <a:t>n a rack. All the cylinders are connected to each other so that there is only one delivery pipe for each rack.</a:t>
            </a:r>
          </a:p>
          <a:p>
            <a:pPr marL="285750" indent="-285750" algn="just">
              <a:buFont typeface="Arial" panose="020B0604020202020204" pitchFamily="34" charset="0"/>
              <a:buChar char="•"/>
            </a:pPr>
            <a:endParaRPr lang="en-GB" dirty="0"/>
          </a:p>
          <a:p>
            <a:pPr marL="285750" indent="-285750" algn="just">
              <a:buFont typeface="Arial" panose="020B0604020202020204" pitchFamily="34" charset="0"/>
              <a:buChar char="•"/>
            </a:pPr>
            <a:r>
              <a:rPr lang="en-GB" dirty="0" smtClean="0"/>
              <a:t>The rack of gas cylinders is connected to a dispenser.</a:t>
            </a:r>
          </a:p>
          <a:p>
            <a:pPr marL="285750" indent="-285750" algn="just">
              <a:buFont typeface="Arial" panose="020B0604020202020204" pitchFamily="34" charset="0"/>
              <a:buChar char="•"/>
            </a:pPr>
            <a:endParaRPr lang="en-GB" dirty="0"/>
          </a:p>
          <a:p>
            <a:pPr marL="285750" indent="-285750" algn="just">
              <a:buFont typeface="Arial" panose="020B0604020202020204" pitchFamily="34" charset="0"/>
              <a:buChar char="•"/>
            </a:pPr>
            <a:r>
              <a:rPr lang="en-GB" dirty="0" smtClean="0"/>
              <a:t>The dispenser is made of pipes, one being connected to a pistol grip nozzle.</a:t>
            </a:r>
          </a:p>
          <a:p>
            <a:pPr marL="285750" indent="-285750" algn="just">
              <a:buFont typeface="Arial" panose="020B0604020202020204" pitchFamily="34" charset="0"/>
              <a:buChar char="•"/>
            </a:pPr>
            <a:endParaRPr lang="en-GB" dirty="0"/>
          </a:p>
          <a:p>
            <a:pPr marL="285750" indent="-285750" algn="just">
              <a:buFont typeface="Arial" panose="020B0604020202020204" pitchFamily="34" charset="0"/>
              <a:buChar char="•"/>
            </a:pPr>
            <a:r>
              <a:rPr lang="en-GB" dirty="0" smtClean="0"/>
              <a:t>There are two main functions fulfilled by the dispenser:</a:t>
            </a:r>
          </a:p>
          <a:p>
            <a:pPr marL="742950" lvl="1" indent="-285750" algn="just">
              <a:buFont typeface="Arial" panose="020B0604020202020204" pitchFamily="34" charset="0"/>
              <a:buChar char="•"/>
            </a:pPr>
            <a:r>
              <a:rPr lang="en-GB" dirty="0" smtClean="0"/>
              <a:t>Connect/close the pressure to the delivery pistol grip nozzle</a:t>
            </a:r>
          </a:p>
          <a:p>
            <a:pPr marL="742950" lvl="1" indent="-285750" algn="just">
              <a:buFont typeface="Arial" panose="020B0604020202020204" pitchFamily="34" charset="0"/>
              <a:buChar char="•"/>
            </a:pPr>
            <a:r>
              <a:rPr lang="en-GB" dirty="0" smtClean="0"/>
              <a:t>Releasing pressure and degassing pipes after the filling operation</a:t>
            </a:r>
          </a:p>
          <a:p>
            <a:pPr marL="742950" lvl="1" indent="-285750" algn="just">
              <a:buFont typeface="Arial" panose="020B0604020202020204" pitchFamily="34" charset="0"/>
              <a:buChar char="•"/>
            </a:pPr>
            <a:endParaRPr lang="fr-BE" dirty="0"/>
          </a:p>
        </p:txBody>
      </p:sp>
      <p:sp>
        <p:nvSpPr>
          <p:cNvPr id="16" name="ZoneTexte 5"/>
          <p:cNvSpPr txBox="1"/>
          <p:nvPr/>
        </p:nvSpPr>
        <p:spPr>
          <a:xfrm>
            <a:off x="140677" y="5612318"/>
            <a:ext cx="1804987" cy="307777"/>
          </a:xfrm>
          <a:prstGeom prst="rect">
            <a:avLst/>
          </a:prstGeom>
          <a:noFill/>
        </p:spPr>
        <p:txBody>
          <a:bodyPr wrap="square" rtlCol="0">
            <a:spAutoFit/>
          </a:bodyPr>
          <a:lstStyle/>
          <a:p>
            <a:r>
              <a:rPr lang="fr-BE" sz="1400" dirty="0" smtClean="0"/>
              <a:t>Source: </a:t>
            </a:r>
            <a:r>
              <a:rPr lang="fr-BE" sz="1400" dirty="0" err="1" smtClean="0"/>
              <a:t>Knowhy</a:t>
            </a:r>
            <a:endParaRPr lang="fr-BE" sz="1400" dirty="0"/>
          </a:p>
        </p:txBody>
      </p:sp>
      <p:sp>
        <p:nvSpPr>
          <p:cNvPr id="17" name="ZoneTexte 1"/>
          <p:cNvSpPr txBox="1"/>
          <p:nvPr/>
        </p:nvSpPr>
        <p:spPr>
          <a:xfrm>
            <a:off x="251520" y="188640"/>
            <a:ext cx="7488832" cy="523220"/>
          </a:xfrm>
          <a:prstGeom prst="rect">
            <a:avLst/>
          </a:prstGeom>
          <a:noFill/>
        </p:spPr>
        <p:txBody>
          <a:bodyPr wrap="square" rtlCol="0">
            <a:spAutoFit/>
          </a:bodyPr>
          <a:lstStyle/>
          <a:p>
            <a:r>
              <a:rPr lang="fr-BE" sz="2800" dirty="0" err="1" smtClean="0"/>
              <a:t>Private</a:t>
            </a:r>
            <a:r>
              <a:rPr lang="fr-BE" sz="2800" dirty="0" smtClean="0"/>
              <a:t> </a:t>
            </a:r>
            <a:r>
              <a:rPr lang="fr-BE" sz="2800" dirty="0" err="1" smtClean="0"/>
              <a:t>filling</a:t>
            </a:r>
            <a:r>
              <a:rPr lang="fr-BE" sz="2800" dirty="0" smtClean="0"/>
              <a:t> station (</a:t>
            </a:r>
            <a:r>
              <a:rPr lang="fr-BE" sz="2800" dirty="0" err="1" smtClean="0"/>
              <a:t>with</a:t>
            </a:r>
            <a:r>
              <a:rPr lang="fr-BE" sz="2800" dirty="0" smtClean="0"/>
              <a:t> no H</a:t>
            </a:r>
            <a:r>
              <a:rPr lang="fr-BE" sz="2800" baseline="-25000" dirty="0" smtClean="0"/>
              <a:t>2</a:t>
            </a:r>
            <a:r>
              <a:rPr lang="fr-BE" sz="2800" dirty="0" smtClean="0"/>
              <a:t> production)</a:t>
            </a:r>
            <a:endParaRPr lang="fr-BE" sz="2800" dirty="0"/>
          </a:p>
        </p:txBody>
      </p:sp>
      <p:sp>
        <p:nvSpPr>
          <p:cNvPr id="18" name="TextBox 17"/>
          <p:cNvSpPr txBox="1"/>
          <p:nvPr/>
        </p:nvSpPr>
        <p:spPr>
          <a:xfrm>
            <a:off x="10788352" y="138"/>
            <a:ext cx="1403648" cy="923330"/>
          </a:xfrm>
          <a:prstGeom prst="rect">
            <a:avLst/>
          </a:prstGeom>
          <a:noFill/>
          <a:ln w="38100">
            <a:solidFill>
              <a:srgbClr val="00B0F0"/>
            </a:solidFill>
          </a:ln>
        </p:spPr>
        <p:txBody>
          <a:bodyPr wrap="square" rtlCol="0">
            <a:spAutoFit/>
          </a:bodyPr>
          <a:lstStyle/>
          <a:p>
            <a:pPr algn="ctr"/>
            <a:r>
              <a:rPr lang="en-GB" dirty="0" smtClean="0"/>
              <a:t>Hydrogen filling stations.</a:t>
            </a:r>
            <a:endParaRPr lang="en-GB" dirty="0"/>
          </a:p>
        </p:txBody>
      </p:sp>
    </p:spTree>
    <p:extLst>
      <p:ext uri="{BB962C8B-B14F-4D97-AF65-F5344CB8AC3E}">
        <p14:creationId xmlns:p14="http://schemas.microsoft.com/office/powerpoint/2010/main" val="27144745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p:spPr>
      </p:pic>
      <p:pic>
        <p:nvPicPr>
          <p:cNvPr id="15" name="Image 21"/>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321003" y="3933762"/>
            <a:ext cx="1561526" cy="2082035"/>
          </a:xfrm>
          <a:prstGeom prst="rect">
            <a:avLst/>
          </a:prstGeom>
        </p:spPr>
      </p:pic>
      <p:sp>
        <p:nvSpPr>
          <p:cNvPr id="16" name="Rectangle 15"/>
          <p:cNvSpPr/>
          <p:nvPr/>
        </p:nvSpPr>
        <p:spPr>
          <a:xfrm>
            <a:off x="7728229" y="2841807"/>
            <a:ext cx="1065309" cy="19033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ln>
                <a:solidFill>
                  <a:schemeClr val="bg1"/>
                </a:solidFill>
              </a:ln>
              <a:solidFill>
                <a:schemeClr val="bg1"/>
              </a:solidFill>
            </a:endParaRPr>
          </a:p>
        </p:txBody>
      </p:sp>
      <p:sp>
        <p:nvSpPr>
          <p:cNvPr id="17" name="ZoneTexte 11"/>
          <p:cNvSpPr txBox="1"/>
          <p:nvPr/>
        </p:nvSpPr>
        <p:spPr>
          <a:xfrm>
            <a:off x="22705" y="40262"/>
            <a:ext cx="7721250" cy="523220"/>
          </a:xfrm>
          <a:prstGeom prst="rect">
            <a:avLst/>
          </a:prstGeom>
          <a:noFill/>
        </p:spPr>
        <p:txBody>
          <a:bodyPr wrap="square" rtlCol="0">
            <a:spAutoFit/>
          </a:bodyPr>
          <a:lstStyle/>
          <a:p>
            <a:r>
              <a:rPr lang="fr-BE" sz="2800" dirty="0" err="1" smtClean="0"/>
              <a:t>Hydrogen</a:t>
            </a:r>
            <a:r>
              <a:rPr lang="fr-BE" sz="2800" dirty="0" smtClean="0"/>
              <a:t> </a:t>
            </a:r>
            <a:r>
              <a:rPr lang="fr-BE" sz="2800" dirty="0" err="1" smtClean="0"/>
              <a:t>filling</a:t>
            </a:r>
            <a:r>
              <a:rPr lang="fr-BE" sz="2800" dirty="0" smtClean="0"/>
              <a:t> stations : simple station </a:t>
            </a:r>
            <a:r>
              <a:rPr lang="fr-BE" sz="2800" dirty="0" err="1" smtClean="0"/>
              <a:t>technology</a:t>
            </a:r>
            <a:endParaRPr lang="fr-BE" sz="2800" dirty="0"/>
          </a:p>
        </p:txBody>
      </p:sp>
      <p:pic>
        <p:nvPicPr>
          <p:cNvPr id="18" name="Image 13"/>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2518203" y="741355"/>
            <a:ext cx="3434960" cy="2576220"/>
          </a:xfrm>
          <a:prstGeom prst="rect">
            <a:avLst/>
          </a:prstGeom>
        </p:spPr>
      </p:pic>
      <p:pic>
        <p:nvPicPr>
          <p:cNvPr id="19" name="Image 14"/>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84603" y="741355"/>
            <a:ext cx="1928204" cy="2570939"/>
          </a:xfrm>
          <a:prstGeom prst="rect">
            <a:avLst/>
          </a:prstGeom>
        </p:spPr>
      </p:pic>
      <p:pic>
        <p:nvPicPr>
          <p:cNvPr id="20" name="Image 15"/>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6959" y="4311058"/>
            <a:ext cx="2084414" cy="1563311"/>
          </a:xfrm>
          <a:prstGeom prst="rect">
            <a:avLst/>
          </a:prstGeom>
        </p:spPr>
      </p:pic>
      <p:pic>
        <p:nvPicPr>
          <p:cNvPr id="21" name="Image 16"/>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832403" y="3432091"/>
            <a:ext cx="2514600" cy="1885950"/>
          </a:xfrm>
          <a:prstGeom prst="rect">
            <a:avLst/>
          </a:prstGeom>
        </p:spPr>
      </p:pic>
      <p:pic>
        <p:nvPicPr>
          <p:cNvPr id="22" name="Image 17"/>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4504103" y="3432091"/>
            <a:ext cx="1449060" cy="1086795"/>
          </a:xfrm>
          <a:prstGeom prst="rect">
            <a:avLst/>
          </a:prstGeom>
        </p:spPr>
      </p:pic>
      <p:pic>
        <p:nvPicPr>
          <p:cNvPr id="23" name="Image 18"/>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6137703" y="741355"/>
            <a:ext cx="2743200" cy="3657600"/>
          </a:xfrm>
          <a:prstGeom prst="rect">
            <a:avLst/>
          </a:prstGeom>
        </p:spPr>
      </p:pic>
      <p:pic>
        <p:nvPicPr>
          <p:cNvPr id="24" name="Image 19"/>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4504103" y="4713237"/>
            <a:ext cx="1449060" cy="1086795"/>
          </a:xfrm>
          <a:prstGeom prst="rect">
            <a:avLst/>
          </a:prstGeom>
        </p:spPr>
      </p:pic>
      <p:sp>
        <p:nvSpPr>
          <p:cNvPr id="25" name="TextBox 24"/>
          <p:cNvSpPr txBox="1"/>
          <p:nvPr/>
        </p:nvSpPr>
        <p:spPr>
          <a:xfrm>
            <a:off x="10783163" y="0"/>
            <a:ext cx="1403648" cy="923330"/>
          </a:xfrm>
          <a:prstGeom prst="rect">
            <a:avLst/>
          </a:prstGeom>
          <a:noFill/>
          <a:ln w="38100">
            <a:solidFill>
              <a:srgbClr val="00B0F0"/>
            </a:solidFill>
          </a:ln>
        </p:spPr>
        <p:txBody>
          <a:bodyPr wrap="square" rtlCol="0">
            <a:spAutoFit/>
          </a:bodyPr>
          <a:lstStyle/>
          <a:p>
            <a:pPr algn="ctr"/>
            <a:r>
              <a:rPr lang="en-GB" dirty="0" smtClean="0"/>
              <a:t>Hydrogen filling stations.</a:t>
            </a:r>
            <a:endParaRPr lang="en-GB" dirty="0"/>
          </a:p>
        </p:txBody>
      </p:sp>
    </p:spTree>
    <p:extLst>
      <p:ext uri="{BB962C8B-B14F-4D97-AF65-F5344CB8AC3E}">
        <p14:creationId xmlns:p14="http://schemas.microsoft.com/office/powerpoint/2010/main" val="20569697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p:spPr>
      </p:pic>
      <p:sp>
        <p:nvSpPr>
          <p:cNvPr id="15" name="ZoneTexte 1"/>
          <p:cNvSpPr txBox="1"/>
          <p:nvPr/>
        </p:nvSpPr>
        <p:spPr>
          <a:xfrm>
            <a:off x="467544" y="1268760"/>
            <a:ext cx="8064896" cy="4524315"/>
          </a:xfrm>
          <a:prstGeom prst="rect">
            <a:avLst/>
          </a:prstGeom>
          <a:noFill/>
          <a:ln w="28575">
            <a:solidFill>
              <a:srgbClr val="00ACAF"/>
            </a:solidFill>
          </a:ln>
        </p:spPr>
        <p:txBody>
          <a:bodyPr wrap="square" rtlCol="0">
            <a:spAutoFit/>
          </a:bodyPr>
          <a:lstStyle/>
          <a:p>
            <a:pPr marL="285750" indent="-285750">
              <a:buFont typeface="Arial" panose="020B0604020202020204" pitchFamily="34" charset="0"/>
              <a:buChar char="•"/>
            </a:pPr>
            <a:endParaRPr lang="en-GB" dirty="0" smtClean="0"/>
          </a:p>
          <a:p>
            <a:pPr marL="285750" indent="-285750">
              <a:buFont typeface="Arial" panose="020B0604020202020204" pitchFamily="34" charset="0"/>
              <a:buChar char="•"/>
            </a:pPr>
            <a:r>
              <a:rPr lang="en-GB" dirty="0" smtClean="0"/>
              <a:t>Hydrogen gas can be stored in steel gas cylinders under a pressure of 200 bars or 300 bars.</a:t>
            </a:r>
          </a:p>
          <a:p>
            <a:pPr marL="285750" indent="-285750">
              <a:buFont typeface="Arial" panose="020B0604020202020204" pitchFamily="34" charset="0"/>
              <a:buChar char="•"/>
            </a:pPr>
            <a:endParaRPr lang="en-GB" dirty="0" smtClean="0"/>
          </a:p>
          <a:p>
            <a:pPr marL="285750" indent="-285750">
              <a:buFont typeface="Arial" panose="020B0604020202020204" pitchFamily="34" charset="0"/>
              <a:buChar char="•"/>
            </a:pPr>
            <a:r>
              <a:rPr lang="en-GB" dirty="0" smtClean="0"/>
              <a:t>Different volumes are available, from 1 litre to 50 litres.</a:t>
            </a:r>
          </a:p>
          <a:p>
            <a:pPr marL="285750" indent="-285750">
              <a:buFont typeface="Arial" panose="020B0604020202020204" pitchFamily="34" charset="0"/>
              <a:buChar char="•"/>
            </a:pPr>
            <a:endParaRPr lang="en-GB" dirty="0" smtClean="0"/>
          </a:p>
          <a:p>
            <a:pPr marL="285750" indent="-285750">
              <a:buFont typeface="Arial" panose="020B0604020202020204" pitchFamily="34" charset="0"/>
              <a:buChar char="•"/>
            </a:pPr>
            <a:r>
              <a:rPr lang="en-GB" dirty="0" smtClean="0"/>
              <a:t>Racks of large gas cylinders are available to deliver large quantities of gas, there are generally 9, 12 or 16 gas cylinders in a rack.</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These </a:t>
            </a:r>
            <a:r>
              <a:rPr lang="en-GB" dirty="0" smtClean="0"/>
              <a:t>gas cylinders </a:t>
            </a:r>
            <a:r>
              <a:rPr lang="en-GB" dirty="0"/>
              <a:t>are delivered by truck and </a:t>
            </a:r>
            <a:r>
              <a:rPr lang="en-GB" dirty="0" smtClean="0"/>
              <a:t>the rack is handled </a:t>
            </a:r>
            <a:r>
              <a:rPr lang="en-GB" dirty="0"/>
              <a:t>with a mechanical </a:t>
            </a:r>
            <a:r>
              <a:rPr lang="en-GB" dirty="0" smtClean="0"/>
              <a:t>grapple. These heavy racks of gas cylinders are used for static applications only.</a:t>
            </a:r>
          </a:p>
          <a:p>
            <a:pPr marL="285750" indent="-285750">
              <a:buFont typeface="Arial" panose="020B0604020202020204" pitchFamily="34" charset="0"/>
              <a:buChar char="•"/>
            </a:pPr>
            <a:endParaRPr lang="en-GB" dirty="0" smtClean="0"/>
          </a:p>
          <a:p>
            <a:pPr marL="285750" indent="-285750">
              <a:buFont typeface="Arial" panose="020B0604020202020204" pitchFamily="34" charset="0"/>
              <a:buChar char="•"/>
            </a:pPr>
            <a:r>
              <a:rPr lang="en-GB" dirty="0" smtClean="0"/>
              <a:t>The weight of a 50 litre gas cylinder is around 70 kg and the weight of a rack is around 1 ton.</a:t>
            </a:r>
          </a:p>
          <a:p>
            <a:pPr marL="285750" indent="-285750">
              <a:buFont typeface="Arial" panose="020B0604020202020204" pitchFamily="34" charset="0"/>
              <a:buChar char="•"/>
            </a:pPr>
            <a:endParaRPr lang="en-GB" dirty="0" smtClean="0"/>
          </a:p>
        </p:txBody>
      </p:sp>
      <p:sp>
        <p:nvSpPr>
          <p:cNvPr id="16" name="TextBox 15"/>
          <p:cNvSpPr txBox="1"/>
          <p:nvPr/>
        </p:nvSpPr>
        <p:spPr>
          <a:xfrm>
            <a:off x="10535816" y="4002"/>
            <a:ext cx="1656184" cy="1200329"/>
          </a:xfrm>
          <a:prstGeom prst="rect">
            <a:avLst/>
          </a:prstGeom>
          <a:noFill/>
          <a:ln w="38100">
            <a:solidFill>
              <a:srgbClr val="00ACAF"/>
            </a:solidFill>
          </a:ln>
        </p:spPr>
        <p:txBody>
          <a:bodyPr wrap="square" rtlCol="0">
            <a:spAutoFit/>
          </a:bodyPr>
          <a:lstStyle/>
          <a:p>
            <a:pPr algn="ctr"/>
            <a:r>
              <a:rPr lang="en-GB" dirty="0" smtClean="0"/>
              <a:t>Hydrogen gas cylinders, pressure vessels.</a:t>
            </a:r>
            <a:endParaRPr lang="en-GB" dirty="0"/>
          </a:p>
        </p:txBody>
      </p:sp>
    </p:spTree>
    <p:extLst>
      <p:ext uri="{BB962C8B-B14F-4D97-AF65-F5344CB8AC3E}">
        <p14:creationId xmlns:p14="http://schemas.microsoft.com/office/powerpoint/2010/main" val="35038894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p:spPr>
      </p:pic>
      <p:sp>
        <p:nvSpPr>
          <p:cNvPr id="15" name="ZoneTexte 3"/>
          <p:cNvSpPr txBox="1"/>
          <p:nvPr/>
        </p:nvSpPr>
        <p:spPr>
          <a:xfrm>
            <a:off x="395536" y="1484784"/>
            <a:ext cx="8136904" cy="4247317"/>
          </a:xfrm>
          <a:prstGeom prst="rect">
            <a:avLst/>
          </a:prstGeom>
          <a:noFill/>
          <a:ln w="28575">
            <a:solidFill>
              <a:srgbClr val="00ACAF"/>
            </a:solidFill>
          </a:ln>
        </p:spPr>
        <p:txBody>
          <a:bodyPr wrap="square" rtlCol="0">
            <a:spAutoFit/>
          </a:bodyPr>
          <a:lstStyle/>
          <a:p>
            <a:pPr marL="285750" indent="-285750" algn="just">
              <a:buFont typeface="Arial" panose="020B0604020202020204" pitchFamily="34" charset="0"/>
              <a:buChar char="•"/>
            </a:pPr>
            <a:endParaRPr lang="en-GB" dirty="0" smtClean="0"/>
          </a:p>
          <a:p>
            <a:pPr marL="285750" indent="-285750" algn="just">
              <a:buFont typeface="Arial" panose="020B0604020202020204" pitchFamily="34" charset="0"/>
              <a:buChar char="•"/>
            </a:pPr>
            <a:r>
              <a:rPr lang="en-GB" dirty="0" smtClean="0"/>
              <a:t>A filling station is basically composed of two elements: a storage of hydrogen gas and a dispenser.</a:t>
            </a:r>
          </a:p>
          <a:p>
            <a:pPr marL="285750" indent="-285750" algn="just">
              <a:buFont typeface="Arial" panose="020B0604020202020204" pitchFamily="34" charset="0"/>
              <a:buChar char="•"/>
            </a:pPr>
            <a:endParaRPr lang="en-GB" dirty="0"/>
          </a:p>
          <a:p>
            <a:pPr marL="285750" indent="-285750" algn="just">
              <a:buFont typeface="Arial" panose="020B0604020202020204" pitchFamily="34" charset="0"/>
              <a:buChar char="•"/>
            </a:pPr>
            <a:r>
              <a:rPr lang="en-GB" dirty="0" smtClean="0"/>
              <a:t>In some cases the project exists to also produce hydrogen on site</a:t>
            </a:r>
          </a:p>
          <a:p>
            <a:pPr marL="285750" indent="-285750" algn="just">
              <a:buFont typeface="Arial" panose="020B0604020202020204" pitchFamily="34" charset="0"/>
              <a:buChar char="•"/>
            </a:pPr>
            <a:endParaRPr lang="en-GB" dirty="0"/>
          </a:p>
          <a:p>
            <a:pPr marL="285750" indent="-285750" algn="just">
              <a:buFont typeface="Arial" panose="020B0604020202020204" pitchFamily="34" charset="0"/>
              <a:buChar char="•"/>
            </a:pPr>
            <a:r>
              <a:rPr lang="en-GB" dirty="0" smtClean="0"/>
              <a:t>Renewable hydrogen is produced with an electrolyser supplied with green energy coming from solar panels and from wind turbines</a:t>
            </a:r>
          </a:p>
          <a:p>
            <a:pPr marL="285750" indent="-285750" algn="just">
              <a:buFont typeface="Arial" panose="020B0604020202020204" pitchFamily="34" charset="0"/>
              <a:buChar char="•"/>
            </a:pPr>
            <a:endParaRPr lang="en-GB" dirty="0"/>
          </a:p>
          <a:p>
            <a:pPr marL="285750" indent="-285750" algn="just">
              <a:buFont typeface="Arial" panose="020B0604020202020204" pitchFamily="34" charset="0"/>
              <a:buChar char="•"/>
            </a:pPr>
            <a:r>
              <a:rPr lang="en-GB" dirty="0" smtClean="0"/>
              <a:t>We can find containers which host:</a:t>
            </a:r>
          </a:p>
          <a:p>
            <a:pPr marL="1200150" lvl="2" indent="-285750" algn="just">
              <a:buFont typeface="Arial" panose="020B0604020202020204" pitchFamily="34" charset="0"/>
              <a:buChar char="•"/>
            </a:pPr>
            <a:r>
              <a:rPr lang="en-GB" dirty="0" smtClean="0"/>
              <a:t>An electrolyser</a:t>
            </a:r>
          </a:p>
          <a:p>
            <a:pPr marL="1200150" lvl="2" indent="-285750" algn="just">
              <a:buFont typeface="Arial" panose="020B0604020202020204" pitchFamily="34" charset="0"/>
              <a:buChar char="•"/>
            </a:pPr>
            <a:r>
              <a:rPr lang="en-GB" dirty="0" smtClean="0"/>
              <a:t>Filter, dryer</a:t>
            </a:r>
          </a:p>
          <a:p>
            <a:pPr marL="1200150" lvl="2" indent="-285750" algn="just">
              <a:buFont typeface="Arial" panose="020B0604020202020204" pitchFamily="34" charset="0"/>
              <a:buChar char="•"/>
            </a:pPr>
            <a:r>
              <a:rPr lang="en-GB" dirty="0" smtClean="0"/>
              <a:t>A compressor</a:t>
            </a:r>
          </a:p>
          <a:p>
            <a:pPr marL="1200150" lvl="2" indent="-285750" algn="just">
              <a:buFont typeface="Arial" panose="020B0604020202020204" pitchFamily="34" charset="0"/>
              <a:buChar char="•"/>
            </a:pPr>
            <a:r>
              <a:rPr lang="en-GB" dirty="0" smtClean="0"/>
              <a:t>A storage zone</a:t>
            </a:r>
          </a:p>
          <a:p>
            <a:pPr marL="1200150" lvl="2" indent="-285750" algn="just">
              <a:buFont typeface="Arial" panose="020B0604020202020204" pitchFamily="34" charset="0"/>
              <a:buChar char="•"/>
            </a:pPr>
            <a:endParaRPr lang="fr-BE" dirty="0"/>
          </a:p>
        </p:txBody>
      </p:sp>
      <p:sp>
        <p:nvSpPr>
          <p:cNvPr id="16" name="ZoneTexte 5"/>
          <p:cNvSpPr txBox="1"/>
          <p:nvPr/>
        </p:nvSpPr>
        <p:spPr>
          <a:xfrm>
            <a:off x="0" y="5877272"/>
            <a:ext cx="1804987" cy="307777"/>
          </a:xfrm>
          <a:prstGeom prst="rect">
            <a:avLst/>
          </a:prstGeom>
          <a:noFill/>
        </p:spPr>
        <p:txBody>
          <a:bodyPr wrap="square" rtlCol="0">
            <a:spAutoFit/>
          </a:bodyPr>
          <a:lstStyle/>
          <a:p>
            <a:r>
              <a:rPr lang="fr-BE" sz="1400" dirty="0" smtClean="0"/>
              <a:t>Source: </a:t>
            </a:r>
            <a:r>
              <a:rPr lang="fr-BE" sz="1400" dirty="0" err="1" smtClean="0"/>
              <a:t>Knowhy</a:t>
            </a:r>
            <a:endParaRPr lang="fr-BE" sz="1400" dirty="0"/>
          </a:p>
        </p:txBody>
      </p:sp>
      <p:sp>
        <p:nvSpPr>
          <p:cNvPr id="17" name="ZoneTexte 12"/>
          <p:cNvSpPr txBox="1"/>
          <p:nvPr/>
        </p:nvSpPr>
        <p:spPr>
          <a:xfrm>
            <a:off x="251520" y="276999"/>
            <a:ext cx="7056784" cy="523220"/>
          </a:xfrm>
          <a:prstGeom prst="rect">
            <a:avLst/>
          </a:prstGeom>
          <a:noFill/>
        </p:spPr>
        <p:txBody>
          <a:bodyPr wrap="square" rtlCol="0">
            <a:spAutoFit/>
          </a:bodyPr>
          <a:lstStyle/>
          <a:p>
            <a:r>
              <a:rPr lang="fr-BE" sz="2800" dirty="0" err="1" smtClean="0"/>
              <a:t>Private</a:t>
            </a:r>
            <a:r>
              <a:rPr lang="fr-BE" sz="2800" dirty="0" smtClean="0"/>
              <a:t> </a:t>
            </a:r>
            <a:r>
              <a:rPr lang="fr-BE" sz="2800" dirty="0" err="1" smtClean="0"/>
              <a:t>filling</a:t>
            </a:r>
            <a:r>
              <a:rPr lang="fr-BE" sz="2800" dirty="0" smtClean="0"/>
              <a:t> station (</a:t>
            </a:r>
            <a:r>
              <a:rPr lang="fr-BE" sz="2800" dirty="0" err="1" smtClean="0"/>
              <a:t>with</a:t>
            </a:r>
            <a:r>
              <a:rPr lang="fr-BE" sz="2800" dirty="0" smtClean="0"/>
              <a:t> H</a:t>
            </a:r>
            <a:r>
              <a:rPr lang="fr-BE" sz="2800" baseline="-25000" dirty="0" smtClean="0"/>
              <a:t>2</a:t>
            </a:r>
            <a:r>
              <a:rPr lang="fr-BE" sz="2800" dirty="0" smtClean="0"/>
              <a:t> production)</a:t>
            </a:r>
            <a:endParaRPr lang="fr-BE" sz="2800" dirty="0"/>
          </a:p>
        </p:txBody>
      </p:sp>
      <p:sp>
        <p:nvSpPr>
          <p:cNvPr id="18" name="TextBox 17"/>
          <p:cNvSpPr txBox="1"/>
          <p:nvPr/>
        </p:nvSpPr>
        <p:spPr>
          <a:xfrm>
            <a:off x="10788352" y="0"/>
            <a:ext cx="1403648" cy="923330"/>
          </a:xfrm>
          <a:prstGeom prst="rect">
            <a:avLst/>
          </a:prstGeom>
          <a:noFill/>
          <a:ln w="38100">
            <a:solidFill>
              <a:srgbClr val="00B0F0"/>
            </a:solidFill>
          </a:ln>
        </p:spPr>
        <p:txBody>
          <a:bodyPr wrap="square" rtlCol="0">
            <a:spAutoFit/>
          </a:bodyPr>
          <a:lstStyle/>
          <a:p>
            <a:pPr algn="ctr"/>
            <a:r>
              <a:rPr lang="en-GB" dirty="0" smtClean="0"/>
              <a:t>Hydrogen filling stations.</a:t>
            </a:r>
            <a:endParaRPr lang="en-GB" dirty="0"/>
          </a:p>
        </p:txBody>
      </p:sp>
    </p:spTree>
    <p:extLst>
      <p:ext uri="{BB962C8B-B14F-4D97-AF65-F5344CB8AC3E}">
        <p14:creationId xmlns:p14="http://schemas.microsoft.com/office/powerpoint/2010/main" val="134543515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p:spPr>
      </p:pic>
      <p:sp>
        <p:nvSpPr>
          <p:cNvPr id="15" name="ZoneTexte 3"/>
          <p:cNvSpPr txBox="1"/>
          <p:nvPr/>
        </p:nvSpPr>
        <p:spPr>
          <a:xfrm>
            <a:off x="464615" y="806350"/>
            <a:ext cx="8136904" cy="4524315"/>
          </a:xfrm>
          <a:prstGeom prst="rect">
            <a:avLst/>
          </a:prstGeom>
          <a:noFill/>
          <a:ln w="28575">
            <a:solidFill>
              <a:srgbClr val="00ACAF"/>
            </a:solidFill>
          </a:ln>
        </p:spPr>
        <p:txBody>
          <a:bodyPr wrap="square" rtlCol="0">
            <a:spAutoFit/>
          </a:bodyPr>
          <a:lstStyle/>
          <a:p>
            <a:pPr marL="285750" indent="-285750" algn="just">
              <a:buFont typeface="Arial" panose="020B0604020202020204" pitchFamily="34" charset="0"/>
              <a:buChar char="•"/>
            </a:pPr>
            <a:endParaRPr lang="en-GB" dirty="0" smtClean="0"/>
          </a:p>
          <a:p>
            <a:pPr marL="285750" indent="-285750" algn="just">
              <a:buFont typeface="Arial" panose="020B0604020202020204" pitchFamily="34" charset="0"/>
              <a:buChar char="•"/>
            </a:pPr>
            <a:r>
              <a:rPr lang="en-GB" dirty="0" smtClean="0"/>
              <a:t>A public filling station may be sited near to hydrogen production sites but both must be physically separated. There should be no public access to the production site.</a:t>
            </a:r>
            <a:endParaRPr lang="en-GB" dirty="0"/>
          </a:p>
          <a:p>
            <a:pPr marL="285750" indent="-285750" algn="just">
              <a:buFont typeface="Arial" panose="020B0604020202020204" pitchFamily="34" charset="0"/>
              <a:buChar char="•"/>
            </a:pPr>
            <a:r>
              <a:rPr lang="en-GB" dirty="0" smtClean="0"/>
              <a:t>A public filling station limits the use to owners of Radio Frequency Identification (RFID) access cards.</a:t>
            </a:r>
            <a:endParaRPr lang="en-GB" dirty="0"/>
          </a:p>
          <a:p>
            <a:pPr marL="285750" indent="-285750" algn="just">
              <a:buFont typeface="Arial" panose="020B0604020202020204" pitchFamily="34" charset="0"/>
              <a:buChar char="•"/>
            </a:pPr>
            <a:r>
              <a:rPr lang="en-GB" dirty="0" smtClean="0"/>
              <a:t>A public filling station must satisfy all safety criteria and meet higher ISO standards.</a:t>
            </a:r>
            <a:endParaRPr lang="en-GB" dirty="0"/>
          </a:p>
          <a:p>
            <a:pPr marL="285750" indent="-285750" algn="just">
              <a:buFont typeface="Arial" panose="020B0604020202020204" pitchFamily="34" charset="0"/>
              <a:buChar char="•"/>
            </a:pPr>
            <a:r>
              <a:rPr lang="en-GB" dirty="0" smtClean="0"/>
              <a:t>Hydrogen is compressed and stored in large buffers at 350 or 700 bars.</a:t>
            </a:r>
          </a:p>
          <a:p>
            <a:pPr marL="285750" indent="-285750" algn="just">
              <a:buFont typeface="Arial" panose="020B0604020202020204" pitchFamily="34" charset="0"/>
              <a:buChar char="•"/>
            </a:pPr>
            <a:r>
              <a:rPr lang="en-GB" dirty="0" smtClean="0"/>
              <a:t>Hydrogen is cooled at -40°C before delivery to mitigate the negative Joule-Thompson coefficient. Hydrogen will increase its temperature during expansion which is not classical !</a:t>
            </a:r>
          </a:p>
          <a:p>
            <a:pPr marL="285750" indent="-285750" algn="just">
              <a:buFont typeface="Arial" panose="020B0604020202020204" pitchFamily="34" charset="0"/>
              <a:buChar char="•"/>
            </a:pPr>
            <a:r>
              <a:rPr lang="en-GB" dirty="0" smtClean="0"/>
              <a:t>A communication between the vehicle and the station must occur during the filling process. The filling process will be stopped if the temperature in the vehicle gas cylinder reaches 85°C. Infrared communication is often used for this purpose.</a:t>
            </a:r>
            <a:endParaRPr lang="en-GB" dirty="0"/>
          </a:p>
          <a:p>
            <a:pPr marL="285750" indent="-285750" algn="just">
              <a:buFont typeface="Arial" panose="020B0604020202020204" pitchFamily="34" charset="0"/>
              <a:buChar char="•"/>
            </a:pPr>
            <a:endParaRPr lang="fr-BE" dirty="0"/>
          </a:p>
        </p:txBody>
      </p:sp>
      <p:sp>
        <p:nvSpPr>
          <p:cNvPr id="16" name="ZoneTexte 5"/>
          <p:cNvSpPr txBox="1"/>
          <p:nvPr/>
        </p:nvSpPr>
        <p:spPr>
          <a:xfrm>
            <a:off x="258220" y="5638720"/>
            <a:ext cx="1804987" cy="307777"/>
          </a:xfrm>
          <a:prstGeom prst="rect">
            <a:avLst/>
          </a:prstGeom>
          <a:noFill/>
        </p:spPr>
        <p:txBody>
          <a:bodyPr wrap="square" rtlCol="0">
            <a:spAutoFit/>
          </a:bodyPr>
          <a:lstStyle/>
          <a:p>
            <a:r>
              <a:rPr lang="fr-BE" sz="1400" dirty="0" smtClean="0"/>
              <a:t>Source: </a:t>
            </a:r>
            <a:r>
              <a:rPr lang="fr-BE" sz="1400" dirty="0" err="1" smtClean="0"/>
              <a:t>Knowhy</a:t>
            </a:r>
            <a:endParaRPr lang="fr-BE" sz="1400" dirty="0"/>
          </a:p>
        </p:txBody>
      </p:sp>
      <p:sp>
        <p:nvSpPr>
          <p:cNvPr id="17" name="ZoneTexte 12"/>
          <p:cNvSpPr txBox="1"/>
          <p:nvPr/>
        </p:nvSpPr>
        <p:spPr>
          <a:xfrm>
            <a:off x="115873" y="263413"/>
            <a:ext cx="7848872" cy="523220"/>
          </a:xfrm>
          <a:prstGeom prst="rect">
            <a:avLst/>
          </a:prstGeom>
          <a:noFill/>
        </p:spPr>
        <p:txBody>
          <a:bodyPr wrap="square" rtlCol="0">
            <a:spAutoFit/>
          </a:bodyPr>
          <a:lstStyle/>
          <a:p>
            <a:r>
              <a:rPr lang="fr-BE" sz="2800" dirty="0" smtClean="0"/>
              <a:t>Public </a:t>
            </a:r>
            <a:r>
              <a:rPr lang="fr-BE" sz="2800" dirty="0" err="1" smtClean="0"/>
              <a:t>filling</a:t>
            </a:r>
            <a:r>
              <a:rPr lang="fr-BE" sz="2800" dirty="0" smtClean="0"/>
              <a:t> station (</a:t>
            </a:r>
            <a:r>
              <a:rPr lang="fr-BE" sz="2800" dirty="0" err="1" smtClean="0"/>
              <a:t>with</a:t>
            </a:r>
            <a:r>
              <a:rPr lang="fr-BE" sz="2800" dirty="0" smtClean="0"/>
              <a:t> or </a:t>
            </a:r>
            <a:r>
              <a:rPr lang="fr-BE" sz="2800" dirty="0" err="1" smtClean="0"/>
              <a:t>without</a:t>
            </a:r>
            <a:r>
              <a:rPr lang="fr-BE" sz="2800" dirty="0" smtClean="0"/>
              <a:t> H</a:t>
            </a:r>
            <a:r>
              <a:rPr lang="fr-BE" sz="2800" baseline="-25000" dirty="0" smtClean="0"/>
              <a:t>2</a:t>
            </a:r>
            <a:r>
              <a:rPr lang="fr-BE" sz="2800" dirty="0" smtClean="0"/>
              <a:t> production)</a:t>
            </a:r>
            <a:endParaRPr lang="fr-BE" sz="2800" dirty="0"/>
          </a:p>
        </p:txBody>
      </p:sp>
      <p:sp>
        <p:nvSpPr>
          <p:cNvPr id="18" name="TextBox 17"/>
          <p:cNvSpPr txBox="1"/>
          <p:nvPr/>
        </p:nvSpPr>
        <p:spPr>
          <a:xfrm>
            <a:off x="10788352" y="0"/>
            <a:ext cx="1403648" cy="923330"/>
          </a:xfrm>
          <a:prstGeom prst="rect">
            <a:avLst/>
          </a:prstGeom>
          <a:noFill/>
          <a:ln w="38100">
            <a:solidFill>
              <a:srgbClr val="00B0F0"/>
            </a:solidFill>
          </a:ln>
        </p:spPr>
        <p:txBody>
          <a:bodyPr wrap="square" rtlCol="0">
            <a:spAutoFit/>
          </a:bodyPr>
          <a:lstStyle/>
          <a:p>
            <a:pPr algn="ctr"/>
            <a:r>
              <a:rPr lang="en-GB" dirty="0" smtClean="0"/>
              <a:t>Hydrogen filling stations.</a:t>
            </a:r>
            <a:endParaRPr lang="en-GB" dirty="0"/>
          </a:p>
        </p:txBody>
      </p:sp>
    </p:spTree>
    <p:extLst>
      <p:ext uri="{BB962C8B-B14F-4D97-AF65-F5344CB8AC3E}">
        <p14:creationId xmlns:p14="http://schemas.microsoft.com/office/powerpoint/2010/main" val="160536279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p:spPr>
      </p:pic>
      <p:pic>
        <p:nvPicPr>
          <p:cNvPr id="15" name="Image 23" descr="Figure_7_U3.jpg"/>
          <p:cNvPicPr>
            <a:picLocks noChangeAspect="1"/>
          </p:cNvPicPr>
          <p:nvPr/>
        </p:nvPicPr>
        <p:blipFill rotWithShape="1">
          <a:blip r:embed="rId10" cstate="email">
            <a:extLst>
              <a:ext uri="{28A0092B-C50C-407E-A947-70E740481C1C}">
                <a14:useLocalDpi xmlns:a14="http://schemas.microsoft.com/office/drawing/2010/main" val="0"/>
              </a:ext>
            </a:extLst>
          </a:blip>
          <a:srcRect l="61381"/>
          <a:stretch/>
        </p:blipFill>
        <p:spPr>
          <a:xfrm>
            <a:off x="-2303" y="3172550"/>
            <a:ext cx="1621051" cy="1346318"/>
          </a:xfrm>
          <a:prstGeom prst="rect">
            <a:avLst/>
          </a:prstGeom>
        </p:spPr>
      </p:pic>
      <p:pic>
        <p:nvPicPr>
          <p:cNvPr id="16" name="Image 32" descr="sigle_campus_alpha_ppt.jpg"/>
          <p:cNvPicPr>
            <a:picLocks noChangeAspect="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803373" y="799952"/>
            <a:ext cx="2724150" cy="4105275"/>
          </a:xfrm>
          <a:prstGeom prst="rect">
            <a:avLst/>
          </a:prstGeom>
          <a:noFill/>
          <a:ln w="9525">
            <a:noFill/>
            <a:miter lim="800000"/>
            <a:headEnd/>
            <a:tailEnd/>
          </a:ln>
        </p:spPr>
      </p:pic>
      <p:pic>
        <p:nvPicPr>
          <p:cNvPr id="17" name="Image 32" descr="sigle_campus_alpha_ppt.jpg"/>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4803373" y="1286967"/>
            <a:ext cx="27241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Rectangle 17"/>
          <p:cNvSpPr/>
          <p:nvPr/>
        </p:nvSpPr>
        <p:spPr>
          <a:xfrm>
            <a:off x="9329186" y="3439766"/>
            <a:ext cx="1065309" cy="19033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n>
                <a:solidFill>
                  <a:schemeClr val="bg1"/>
                </a:solidFill>
              </a:ln>
              <a:solidFill>
                <a:schemeClr val="bg1"/>
              </a:solidFill>
            </a:endParaRPr>
          </a:p>
        </p:txBody>
      </p:sp>
      <p:pic>
        <p:nvPicPr>
          <p:cNvPr id="19" name="Picture 4"/>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0" y="4518868"/>
            <a:ext cx="1502142" cy="1072958"/>
          </a:xfrm>
          <a:prstGeom prst="rect">
            <a:avLst/>
          </a:prstGeom>
          <a:noFill/>
          <a:ln w="9525">
            <a:noFill/>
            <a:miter lim="800000"/>
            <a:headEnd/>
            <a:tailEnd/>
          </a:ln>
        </p:spPr>
      </p:pic>
      <p:pic>
        <p:nvPicPr>
          <p:cNvPr id="20" name="Image 17" descr="Figure_7_U3.jpg"/>
          <p:cNvPicPr>
            <a:picLocks noChangeAspect="1"/>
          </p:cNvPicPr>
          <p:nvPr/>
        </p:nvPicPr>
        <p:blipFill rotWithShape="1">
          <a:blip r:embed="rId10" cstate="email">
            <a:extLst>
              <a:ext uri="{28A0092B-C50C-407E-A947-70E740481C1C}">
                <a14:useLocalDpi xmlns:a14="http://schemas.microsoft.com/office/drawing/2010/main" val="0"/>
              </a:ext>
            </a:extLst>
          </a:blip>
          <a:srcRect r="76599"/>
          <a:stretch/>
        </p:blipFill>
        <p:spPr>
          <a:xfrm>
            <a:off x="0" y="21891"/>
            <a:ext cx="1347316" cy="1846649"/>
          </a:xfrm>
          <a:prstGeom prst="rect">
            <a:avLst/>
          </a:prstGeom>
        </p:spPr>
      </p:pic>
      <p:sp>
        <p:nvSpPr>
          <p:cNvPr id="21" name="ZoneTexte 18"/>
          <p:cNvSpPr txBox="1"/>
          <p:nvPr/>
        </p:nvSpPr>
        <p:spPr>
          <a:xfrm>
            <a:off x="8281259" y="6554668"/>
            <a:ext cx="3026664" cy="307777"/>
          </a:xfrm>
          <a:prstGeom prst="rect">
            <a:avLst/>
          </a:prstGeom>
          <a:noFill/>
        </p:spPr>
        <p:txBody>
          <a:bodyPr wrap="square" rtlCol="0">
            <a:spAutoFit/>
          </a:bodyPr>
          <a:lstStyle/>
          <a:p>
            <a:r>
              <a:rPr lang="en-GB" sz="1400" dirty="0" smtClean="0"/>
              <a:t>Sources: Linde, Air Liquide, WEH</a:t>
            </a:r>
            <a:endParaRPr lang="en-GB" sz="1400" dirty="0"/>
          </a:p>
        </p:txBody>
      </p:sp>
      <p:sp>
        <p:nvSpPr>
          <p:cNvPr id="22" name="ZoneTexte 19"/>
          <p:cNvSpPr txBox="1"/>
          <p:nvPr/>
        </p:nvSpPr>
        <p:spPr>
          <a:xfrm>
            <a:off x="1924040" y="181218"/>
            <a:ext cx="6700791" cy="523220"/>
          </a:xfrm>
          <a:prstGeom prst="rect">
            <a:avLst/>
          </a:prstGeom>
          <a:noFill/>
        </p:spPr>
        <p:txBody>
          <a:bodyPr wrap="square" rtlCol="0">
            <a:spAutoFit/>
          </a:bodyPr>
          <a:lstStyle/>
          <a:p>
            <a:r>
              <a:rPr lang="en-GB" sz="2800" dirty="0"/>
              <a:t>F</a:t>
            </a:r>
            <a:r>
              <a:rPr lang="en-GB" sz="2800" dirty="0" smtClean="0"/>
              <a:t>illing station that meets ISO standards</a:t>
            </a:r>
            <a:endParaRPr lang="en-GB" sz="2800" dirty="0"/>
          </a:p>
        </p:txBody>
      </p:sp>
      <p:pic>
        <p:nvPicPr>
          <p:cNvPr id="23" name="Image 22" descr="Figure_7_U3.jpg"/>
          <p:cNvPicPr>
            <a:picLocks noChangeAspect="1"/>
          </p:cNvPicPr>
          <p:nvPr/>
        </p:nvPicPr>
        <p:blipFill rotWithShape="1">
          <a:blip r:embed="rId10" cstate="email">
            <a:extLst>
              <a:ext uri="{28A0092B-C50C-407E-A947-70E740481C1C}">
                <a14:useLocalDpi xmlns:a14="http://schemas.microsoft.com/office/drawing/2010/main" val="0"/>
              </a:ext>
            </a:extLst>
          </a:blip>
          <a:srcRect l="25345" r="37328"/>
          <a:stretch/>
        </p:blipFill>
        <p:spPr>
          <a:xfrm>
            <a:off x="0" y="1868540"/>
            <a:ext cx="1618748" cy="1390922"/>
          </a:xfrm>
          <a:prstGeom prst="rect">
            <a:avLst/>
          </a:prstGeom>
        </p:spPr>
      </p:pic>
      <p:pic>
        <p:nvPicPr>
          <p:cNvPr id="24" name="Picture 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784845" y="817654"/>
            <a:ext cx="7017241" cy="49693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5" name="ZoneTexte 1"/>
          <p:cNvSpPr txBox="1"/>
          <p:nvPr/>
        </p:nvSpPr>
        <p:spPr>
          <a:xfrm>
            <a:off x="1784845" y="1684150"/>
            <a:ext cx="2574371" cy="1200329"/>
          </a:xfrm>
          <a:prstGeom prst="rect">
            <a:avLst/>
          </a:prstGeom>
          <a:solidFill>
            <a:schemeClr val="bg1"/>
          </a:solidFill>
        </p:spPr>
        <p:txBody>
          <a:bodyPr wrap="square" rtlCol="0">
            <a:spAutoFit/>
          </a:bodyPr>
          <a:lstStyle/>
          <a:p>
            <a:r>
              <a:rPr lang="en-GB" sz="1200" dirty="0" smtClean="0"/>
              <a:t>1.  </a:t>
            </a:r>
            <a:r>
              <a:rPr lang="en-GB" sz="1200" b="1" dirty="0" smtClean="0"/>
              <a:t>Hydrogen source</a:t>
            </a:r>
          </a:p>
          <a:p>
            <a:r>
              <a:rPr lang="en-GB" sz="1100" dirty="0" smtClean="0"/>
              <a:t>H</a:t>
            </a:r>
            <a:r>
              <a:rPr lang="en-GB" sz="1100" baseline="-25000" dirty="0" smtClean="0"/>
              <a:t>2</a:t>
            </a:r>
            <a:r>
              <a:rPr lang="en-GB" sz="1100" dirty="0" smtClean="0"/>
              <a:t> is stored in gas cylinders at 200 </a:t>
            </a:r>
            <a:r>
              <a:rPr lang="en-GB" sz="1200" dirty="0" smtClean="0"/>
              <a:t>bars</a:t>
            </a:r>
          </a:p>
          <a:p>
            <a:r>
              <a:rPr lang="en-GB" sz="1200" dirty="0" smtClean="0"/>
              <a:t>2.  </a:t>
            </a:r>
            <a:r>
              <a:rPr lang="en-GB" sz="1200" b="1" dirty="0" smtClean="0"/>
              <a:t>Compression phase</a:t>
            </a:r>
          </a:p>
          <a:p>
            <a:r>
              <a:rPr lang="en-GB" sz="1100" dirty="0" smtClean="0"/>
              <a:t>H</a:t>
            </a:r>
            <a:r>
              <a:rPr lang="en-GB" sz="1100" baseline="-25000" dirty="0" smtClean="0"/>
              <a:t>2</a:t>
            </a:r>
            <a:r>
              <a:rPr lang="en-GB" sz="1100" dirty="0" smtClean="0"/>
              <a:t> is compressed at 350 or 700 bars</a:t>
            </a:r>
          </a:p>
          <a:p>
            <a:r>
              <a:rPr lang="en-GB" sz="1200" dirty="0" smtClean="0"/>
              <a:t>3.  </a:t>
            </a:r>
            <a:r>
              <a:rPr lang="en-GB" sz="1200" b="1" dirty="0" smtClean="0"/>
              <a:t>Buffers</a:t>
            </a:r>
          </a:p>
          <a:p>
            <a:r>
              <a:rPr lang="en-GB" sz="1100" dirty="0" smtClean="0"/>
              <a:t>Storage of H</a:t>
            </a:r>
            <a:r>
              <a:rPr lang="en-GB" sz="1100" baseline="-25000" dirty="0" smtClean="0"/>
              <a:t>2 </a:t>
            </a:r>
            <a:r>
              <a:rPr lang="en-GB" sz="1100" dirty="0" smtClean="0"/>
              <a:t>at high pressure</a:t>
            </a:r>
            <a:endParaRPr lang="en-GB" sz="1100" dirty="0"/>
          </a:p>
        </p:txBody>
      </p:sp>
      <p:sp>
        <p:nvSpPr>
          <p:cNvPr id="26" name="ZoneTexte 21"/>
          <p:cNvSpPr txBox="1"/>
          <p:nvPr/>
        </p:nvSpPr>
        <p:spPr>
          <a:xfrm>
            <a:off x="6187944" y="848048"/>
            <a:ext cx="2580904" cy="1538883"/>
          </a:xfrm>
          <a:prstGeom prst="rect">
            <a:avLst/>
          </a:prstGeom>
          <a:solidFill>
            <a:schemeClr val="bg1"/>
          </a:solidFill>
        </p:spPr>
        <p:txBody>
          <a:bodyPr wrap="square" rtlCol="0">
            <a:spAutoFit/>
          </a:bodyPr>
          <a:lstStyle/>
          <a:p>
            <a:r>
              <a:rPr lang="en-GB" sz="1200" dirty="0"/>
              <a:t>4</a:t>
            </a:r>
            <a:r>
              <a:rPr lang="en-GB" sz="1200" dirty="0" smtClean="0"/>
              <a:t>.  </a:t>
            </a:r>
            <a:r>
              <a:rPr lang="en-GB" sz="1200" b="1" dirty="0" smtClean="0"/>
              <a:t>Heat exchanger</a:t>
            </a:r>
          </a:p>
          <a:p>
            <a:r>
              <a:rPr lang="en-GB" sz="1100" dirty="0" smtClean="0"/>
              <a:t>H</a:t>
            </a:r>
            <a:r>
              <a:rPr lang="en-GB" sz="1100" baseline="-25000" dirty="0" smtClean="0"/>
              <a:t>2</a:t>
            </a:r>
            <a:r>
              <a:rPr lang="en-GB" sz="1100" dirty="0" smtClean="0"/>
              <a:t> is cooled at -40°C before delivery</a:t>
            </a:r>
            <a:endParaRPr lang="en-GB" sz="1200" dirty="0" smtClean="0"/>
          </a:p>
          <a:p>
            <a:r>
              <a:rPr lang="en-GB" sz="1200" dirty="0"/>
              <a:t>5</a:t>
            </a:r>
            <a:r>
              <a:rPr lang="en-GB" sz="1200" dirty="0" smtClean="0"/>
              <a:t>.  </a:t>
            </a:r>
            <a:r>
              <a:rPr lang="en-GB" sz="1200" b="1" dirty="0" smtClean="0"/>
              <a:t>Dispenser</a:t>
            </a:r>
          </a:p>
          <a:p>
            <a:r>
              <a:rPr lang="en-GB" sz="1100" dirty="0" smtClean="0"/>
              <a:t>H</a:t>
            </a:r>
            <a:r>
              <a:rPr lang="en-GB" sz="1100" baseline="-25000" dirty="0" smtClean="0"/>
              <a:t>2 </a:t>
            </a:r>
            <a:r>
              <a:rPr lang="en-GB" sz="1100" dirty="0" smtClean="0"/>
              <a:t>is transferred to the vehicle tank</a:t>
            </a:r>
          </a:p>
          <a:p>
            <a:r>
              <a:rPr lang="en-GB" sz="1200" dirty="0" smtClean="0"/>
              <a:t>6.  </a:t>
            </a:r>
            <a:r>
              <a:rPr lang="en-GB" sz="1200" b="1" dirty="0" smtClean="0"/>
              <a:t>Cooling equipment</a:t>
            </a:r>
          </a:p>
          <a:p>
            <a:r>
              <a:rPr lang="en-GB" sz="1200" dirty="0" smtClean="0"/>
              <a:t>Supplies the heat exchanger with coolant</a:t>
            </a:r>
          </a:p>
          <a:p>
            <a:r>
              <a:rPr lang="en-GB" sz="1200" dirty="0" smtClean="0"/>
              <a:t>7</a:t>
            </a:r>
            <a:r>
              <a:rPr lang="en-GB" sz="1100" dirty="0" smtClean="0"/>
              <a:t>.  </a:t>
            </a:r>
            <a:r>
              <a:rPr lang="en-GB" sz="1200" b="1" dirty="0" smtClean="0"/>
              <a:t>General management unit</a:t>
            </a:r>
            <a:endParaRPr lang="en-GB" sz="1200" b="1" dirty="0"/>
          </a:p>
        </p:txBody>
      </p:sp>
      <p:sp>
        <p:nvSpPr>
          <p:cNvPr id="27" name="ZoneTexte 2"/>
          <p:cNvSpPr txBox="1"/>
          <p:nvPr/>
        </p:nvSpPr>
        <p:spPr>
          <a:xfrm>
            <a:off x="1802925" y="945216"/>
            <a:ext cx="3411610" cy="757130"/>
          </a:xfrm>
          <a:prstGeom prst="rect">
            <a:avLst/>
          </a:prstGeom>
          <a:solidFill>
            <a:schemeClr val="bg1"/>
          </a:solidFill>
        </p:spPr>
        <p:txBody>
          <a:bodyPr wrap="square" rtlCol="0">
            <a:spAutoFit/>
          </a:bodyPr>
          <a:lstStyle/>
          <a:p>
            <a:pPr>
              <a:lnSpc>
                <a:spcPct val="120000"/>
              </a:lnSpc>
            </a:pPr>
            <a:r>
              <a:rPr lang="en-GB" dirty="0" smtClean="0"/>
              <a:t>How does it work?</a:t>
            </a:r>
          </a:p>
          <a:p>
            <a:pPr>
              <a:lnSpc>
                <a:spcPct val="120000"/>
              </a:lnSpc>
            </a:pPr>
            <a:r>
              <a:rPr lang="en-GB" dirty="0" smtClean="0"/>
              <a:t>Hydrogen filling station</a:t>
            </a:r>
            <a:endParaRPr lang="en-GB" dirty="0"/>
          </a:p>
        </p:txBody>
      </p:sp>
      <p:sp>
        <p:nvSpPr>
          <p:cNvPr id="28" name="TextBox 27"/>
          <p:cNvSpPr txBox="1"/>
          <p:nvPr/>
        </p:nvSpPr>
        <p:spPr>
          <a:xfrm>
            <a:off x="10779297" y="21885"/>
            <a:ext cx="1403648" cy="923330"/>
          </a:xfrm>
          <a:prstGeom prst="rect">
            <a:avLst/>
          </a:prstGeom>
          <a:noFill/>
          <a:ln w="38100">
            <a:solidFill>
              <a:srgbClr val="00B0F0"/>
            </a:solidFill>
          </a:ln>
        </p:spPr>
        <p:txBody>
          <a:bodyPr wrap="square" rtlCol="0">
            <a:spAutoFit/>
          </a:bodyPr>
          <a:lstStyle/>
          <a:p>
            <a:pPr algn="ctr"/>
            <a:r>
              <a:rPr lang="en-GB" dirty="0" smtClean="0"/>
              <a:t>Hydrogen filling stations.</a:t>
            </a:r>
            <a:endParaRPr lang="en-GB" dirty="0"/>
          </a:p>
        </p:txBody>
      </p:sp>
    </p:spTree>
    <p:extLst>
      <p:ext uri="{BB962C8B-B14F-4D97-AF65-F5344CB8AC3E}">
        <p14:creationId xmlns:p14="http://schemas.microsoft.com/office/powerpoint/2010/main" val="13305229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p:spPr>
      </p:pic>
      <p:sp>
        <p:nvSpPr>
          <p:cNvPr id="15" name="ZoneTexte 1"/>
          <p:cNvSpPr txBox="1"/>
          <p:nvPr/>
        </p:nvSpPr>
        <p:spPr>
          <a:xfrm>
            <a:off x="364704" y="908720"/>
            <a:ext cx="5719464" cy="4248472"/>
          </a:xfrm>
          <a:prstGeom prst="rect">
            <a:avLst/>
          </a:prstGeom>
          <a:noFill/>
          <a:ln w="28575">
            <a:solidFill>
              <a:srgbClr val="00ACAF"/>
            </a:solidFill>
          </a:ln>
        </p:spPr>
        <p:txBody>
          <a:bodyPr wrap="square" rtlCol="0">
            <a:spAutoFit/>
          </a:bodyPr>
          <a:lstStyle/>
          <a:p>
            <a:pPr marL="285750" indent="-285750" algn="just">
              <a:buFont typeface="Arial" panose="020B0604020202020204" pitchFamily="34" charset="0"/>
              <a:buChar char="•"/>
            </a:pPr>
            <a:endParaRPr lang="en-GB" dirty="0" smtClean="0"/>
          </a:p>
          <a:p>
            <a:pPr marL="285750" indent="-285750" algn="just">
              <a:buFont typeface="Arial" panose="020B0604020202020204" pitchFamily="34" charset="0"/>
              <a:buChar char="•"/>
            </a:pPr>
            <a:r>
              <a:rPr lang="en-GB" dirty="0" smtClean="0"/>
              <a:t>Hydrogen </a:t>
            </a:r>
            <a:r>
              <a:rPr lang="en-GB" dirty="0"/>
              <a:t>can also be stored in large </a:t>
            </a:r>
            <a:r>
              <a:rPr lang="en-GB" dirty="0" smtClean="0"/>
              <a:t>quantities in underground caverns</a:t>
            </a:r>
            <a:r>
              <a:rPr lang="en-GB" dirty="0"/>
              <a:t>, salt domes and depleted oil and gas fields. </a:t>
            </a:r>
            <a:r>
              <a:rPr lang="en-GB" dirty="0" smtClean="0"/>
              <a:t>The next figure </a:t>
            </a:r>
            <a:r>
              <a:rPr lang="en-GB" dirty="0"/>
              <a:t>demonstrates the potential for the storage of large quantities of hydrogen in salt caverns. There are many storage sites across the globe such as the ICI salt cavern in Teesside, England storing 95% pure hydrogen and 3 – 4% </a:t>
            </a:r>
            <a:r>
              <a:rPr lang="en-GB" dirty="0" smtClean="0"/>
              <a:t>CO</a:t>
            </a:r>
            <a:r>
              <a:rPr lang="en-GB" baseline="-25000" dirty="0" smtClean="0"/>
              <a:t>2</a:t>
            </a:r>
            <a:r>
              <a:rPr lang="en-GB" dirty="0" smtClean="0"/>
              <a:t>. </a:t>
            </a:r>
            <a:r>
              <a:rPr lang="en-GB" dirty="0"/>
              <a:t>Between 1956 and 1974 the French gas company </a:t>
            </a:r>
            <a:r>
              <a:rPr lang="en-GB" dirty="0" smtClean="0"/>
              <a:t>“</a:t>
            </a:r>
            <a:r>
              <a:rPr lang="en-GB" dirty="0" err="1" smtClean="0"/>
              <a:t>Gaz</a:t>
            </a:r>
            <a:r>
              <a:rPr lang="en-GB" dirty="0" smtClean="0"/>
              <a:t>” </a:t>
            </a:r>
            <a:r>
              <a:rPr lang="en-GB" dirty="0"/>
              <a:t>stored syngas in an aquifer in </a:t>
            </a:r>
            <a:r>
              <a:rPr lang="en-GB" dirty="0" err="1"/>
              <a:t>Beynes</a:t>
            </a:r>
            <a:r>
              <a:rPr lang="en-GB" dirty="0"/>
              <a:t>, France citing no safety issues during this period. Russia has also stored hydrogen underground specifically for their aerospace industry under 9 MPa of </a:t>
            </a:r>
            <a:r>
              <a:rPr lang="en-GB" dirty="0" smtClean="0"/>
              <a:t>pressure.</a:t>
            </a:r>
          </a:p>
          <a:p>
            <a:pPr marL="285750" indent="-285750" algn="just">
              <a:buFont typeface="Arial" panose="020B0604020202020204" pitchFamily="34" charset="0"/>
              <a:buChar char="•"/>
            </a:pPr>
            <a:endParaRPr lang="fr-BE" dirty="0"/>
          </a:p>
        </p:txBody>
      </p:sp>
      <p:sp>
        <p:nvSpPr>
          <p:cNvPr id="16" name="ZoneTexte 9"/>
          <p:cNvSpPr txBox="1"/>
          <p:nvPr/>
        </p:nvSpPr>
        <p:spPr>
          <a:xfrm>
            <a:off x="107504" y="260648"/>
            <a:ext cx="6912768" cy="523220"/>
          </a:xfrm>
          <a:prstGeom prst="rect">
            <a:avLst/>
          </a:prstGeom>
          <a:noFill/>
        </p:spPr>
        <p:txBody>
          <a:bodyPr wrap="square" rtlCol="0">
            <a:spAutoFit/>
          </a:bodyPr>
          <a:lstStyle/>
          <a:p>
            <a:r>
              <a:rPr lang="fr-BE" sz="2800" dirty="0" err="1" smtClean="0"/>
              <a:t>Hydrogen</a:t>
            </a:r>
            <a:r>
              <a:rPr lang="fr-BE" sz="2800" dirty="0" smtClean="0"/>
              <a:t> </a:t>
            </a:r>
            <a:r>
              <a:rPr lang="fr-BE" sz="2800" dirty="0" err="1" smtClean="0"/>
              <a:t>storage</a:t>
            </a:r>
            <a:r>
              <a:rPr lang="fr-BE" sz="2800" dirty="0" smtClean="0"/>
              <a:t> in underground </a:t>
            </a:r>
            <a:r>
              <a:rPr lang="fr-BE" sz="2800" dirty="0" err="1" smtClean="0"/>
              <a:t>caverns</a:t>
            </a:r>
            <a:endParaRPr lang="fr-BE" sz="2800" dirty="0"/>
          </a:p>
        </p:txBody>
      </p:sp>
      <p:sp>
        <p:nvSpPr>
          <p:cNvPr id="17" name="TextBox 16"/>
          <p:cNvSpPr txBox="1"/>
          <p:nvPr/>
        </p:nvSpPr>
        <p:spPr>
          <a:xfrm>
            <a:off x="10644336" y="0"/>
            <a:ext cx="1547664" cy="1200329"/>
          </a:xfrm>
          <a:prstGeom prst="rect">
            <a:avLst/>
          </a:prstGeom>
          <a:noFill/>
          <a:ln w="38100">
            <a:solidFill>
              <a:srgbClr val="00B0F0"/>
            </a:solidFill>
          </a:ln>
        </p:spPr>
        <p:txBody>
          <a:bodyPr wrap="square" rtlCol="0">
            <a:spAutoFit/>
          </a:bodyPr>
          <a:lstStyle/>
          <a:p>
            <a:pPr algn="ctr"/>
            <a:r>
              <a:rPr lang="en-GB" dirty="0" smtClean="0"/>
              <a:t>Hydrogen storage in underground caverns.</a:t>
            </a:r>
            <a:endParaRPr lang="en-GB" dirty="0"/>
          </a:p>
        </p:txBody>
      </p:sp>
    </p:spTree>
    <p:extLst>
      <p:ext uri="{BB962C8B-B14F-4D97-AF65-F5344CB8AC3E}">
        <p14:creationId xmlns:p14="http://schemas.microsoft.com/office/powerpoint/2010/main" val="214805655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p:spPr>
      </p:pic>
      <p:pic>
        <p:nvPicPr>
          <p:cNvPr id="15" name="Picture" descr="http://forschung-energiespeicher.info/fileadmin/user_upload/projektassets/H2STORE/BMBF_H2Store_Fig_1_new_engl_two.jpg"/>
          <p:cNvPicPr/>
          <p:nvPr/>
        </p:nvPicPr>
        <p:blipFill>
          <a:blip r:embed="rId10"/>
          <a:srcRect/>
          <a:stretch>
            <a:fillRect/>
          </a:stretch>
        </p:blipFill>
        <p:spPr bwMode="auto">
          <a:xfrm>
            <a:off x="1691680" y="1052736"/>
            <a:ext cx="5731510" cy="4073525"/>
          </a:xfrm>
          <a:prstGeom prst="rect">
            <a:avLst/>
          </a:prstGeom>
          <a:noFill/>
          <a:ln w="9525">
            <a:noFill/>
            <a:miter lim="800000"/>
            <a:headEnd/>
            <a:tailEnd/>
          </a:ln>
        </p:spPr>
      </p:pic>
      <p:sp>
        <p:nvSpPr>
          <p:cNvPr id="16" name="ZoneTexte 2"/>
          <p:cNvSpPr txBox="1"/>
          <p:nvPr/>
        </p:nvSpPr>
        <p:spPr>
          <a:xfrm>
            <a:off x="786776" y="5157192"/>
            <a:ext cx="8043356" cy="646331"/>
          </a:xfrm>
          <a:prstGeom prst="rect">
            <a:avLst/>
          </a:prstGeom>
          <a:noFill/>
        </p:spPr>
        <p:txBody>
          <a:bodyPr wrap="square" rtlCol="0">
            <a:spAutoFit/>
          </a:bodyPr>
          <a:lstStyle/>
          <a:p>
            <a:r>
              <a:rPr lang="en-GB" i="1" dirty="0" smtClean="0"/>
              <a:t>Figure. </a:t>
            </a:r>
            <a:r>
              <a:rPr lang="en-GB" i="1" dirty="0"/>
              <a:t>Possible underground storage sites in salt caverns for various gases including hydrogen. © KBB Underground Technologies.</a:t>
            </a:r>
            <a:endParaRPr lang="fr-BE" i="1" dirty="0"/>
          </a:p>
        </p:txBody>
      </p:sp>
      <p:sp>
        <p:nvSpPr>
          <p:cNvPr id="17" name="TextBox 16"/>
          <p:cNvSpPr txBox="1"/>
          <p:nvPr/>
        </p:nvSpPr>
        <p:spPr>
          <a:xfrm>
            <a:off x="10792354" y="0"/>
            <a:ext cx="1403648" cy="1200329"/>
          </a:xfrm>
          <a:prstGeom prst="rect">
            <a:avLst/>
          </a:prstGeom>
          <a:noFill/>
          <a:ln w="38100">
            <a:solidFill>
              <a:srgbClr val="00B0F0"/>
            </a:solidFill>
          </a:ln>
        </p:spPr>
        <p:txBody>
          <a:bodyPr wrap="square" rtlCol="0">
            <a:spAutoFit/>
          </a:bodyPr>
          <a:lstStyle/>
          <a:p>
            <a:pPr algn="ctr"/>
            <a:r>
              <a:rPr lang="en-GB" dirty="0" smtClean="0"/>
              <a:t>Hydrogen storage in underground caverns.</a:t>
            </a:r>
            <a:endParaRPr lang="en-GB" dirty="0"/>
          </a:p>
        </p:txBody>
      </p:sp>
    </p:spTree>
    <p:extLst>
      <p:ext uri="{BB962C8B-B14F-4D97-AF65-F5344CB8AC3E}">
        <p14:creationId xmlns:p14="http://schemas.microsoft.com/office/powerpoint/2010/main" val="186865236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p:spPr>
      </p:pic>
      <p:sp>
        <p:nvSpPr>
          <p:cNvPr id="15" name="Rectangle 14"/>
          <p:cNvSpPr/>
          <p:nvPr/>
        </p:nvSpPr>
        <p:spPr>
          <a:xfrm>
            <a:off x="1187624" y="836712"/>
            <a:ext cx="4572000" cy="2585323"/>
          </a:xfrm>
          <a:prstGeom prst="rect">
            <a:avLst/>
          </a:prstGeom>
        </p:spPr>
        <p:txBody>
          <a:bodyPr>
            <a:spAutoFit/>
          </a:bodyPr>
          <a:lstStyle/>
          <a:p>
            <a:r>
              <a:rPr lang="en-GB" dirty="0">
                <a:solidFill>
                  <a:srgbClr val="000000"/>
                </a:solidFill>
                <a:latin typeface="Calibri" panose="020F0502020204030204" pitchFamily="34" charset="0"/>
                <a:ea typeface="Calibri" panose="020F0502020204030204" pitchFamily="34" charset="0"/>
                <a:cs typeface="Times New Roman" panose="02020603050405020304" pitchFamily="18" charset="0"/>
              </a:rPr>
              <a:t>At Launch Pad 39B at NASA’s Kennedy Space </a:t>
            </a:r>
            <a:r>
              <a:rPr lang="en-GB" dirty="0" err="1" smtClean="0">
                <a:solidFill>
                  <a:srgbClr val="000000"/>
                </a:solidFill>
                <a:latin typeface="Calibri" panose="020F0502020204030204" pitchFamily="34" charset="0"/>
                <a:ea typeface="Calibri" panose="020F0502020204030204" pitchFamily="34" charset="0"/>
                <a:cs typeface="Times New Roman" panose="02020603050405020304" pitchFamily="18" charset="0"/>
              </a:rPr>
              <a:t>Center</a:t>
            </a:r>
            <a:r>
              <a:rPr lang="en-GB" dirty="0" smtClean="0">
                <a:solidFill>
                  <a:srgbClr val="000000"/>
                </a:solidFill>
                <a:latin typeface="Calibri" panose="020F0502020204030204" pitchFamily="34" charset="0"/>
                <a:ea typeface="Calibri" panose="020F0502020204030204" pitchFamily="34" charset="0"/>
                <a:cs typeface="Times New Roman" panose="02020603050405020304" pitchFamily="18" charset="0"/>
              </a:rPr>
              <a:t>, the liquid </a:t>
            </a:r>
            <a:r>
              <a:rPr lang="en-GB" dirty="0">
                <a:solidFill>
                  <a:srgbClr val="000000"/>
                </a:solidFill>
                <a:latin typeface="Calibri" panose="020F0502020204030204" pitchFamily="34" charset="0"/>
                <a:ea typeface="Calibri" panose="020F0502020204030204" pitchFamily="34" charset="0"/>
                <a:cs typeface="Times New Roman" panose="02020603050405020304" pitchFamily="18" charset="0"/>
              </a:rPr>
              <a:t>hydrogen </a:t>
            </a:r>
            <a:r>
              <a:rPr lang="en-GB" dirty="0" smtClean="0">
                <a:solidFill>
                  <a:srgbClr val="000000"/>
                </a:solidFill>
                <a:latin typeface="Calibri" panose="020F0502020204030204" pitchFamily="34" charset="0"/>
                <a:ea typeface="Calibri" panose="020F0502020204030204" pitchFamily="34" charset="0"/>
                <a:cs typeface="Times New Roman" panose="02020603050405020304" pitchFamily="18" charset="0"/>
              </a:rPr>
              <a:t>vessel </a:t>
            </a:r>
            <a:r>
              <a:rPr lang="en-GB" dirty="0">
                <a:solidFill>
                  <a:srgbClr val="000000"/>
                </a:solidFill>
                <a:latin typeface="Calibri" panose="020F0502020204030204" pitchFamily="34" charset="0"/>
                <a:ea typeface="Calibri" panose="020F0502020204030204" pitchFamily="34" charset="0"/>
                <a:cs typeface="Times New Roman" panose="02020603050405020304" pitchFamily="18" charset="0"/>
              </a:rPr>
              <a:t>that supported space shuttle launches for 30 years </a:t>
            </a:r>
            <a:r>
              <a:rPr lang="en-GB" dirty="0" smtClean="0">
                <a:solidFill>
                  <a:srgbClr val="000000"/>
                </a:solidFill>
                <a:latin typeface="Calibri" panose="020F0502020204030204" pitchFamily="34" charset="0"/>
                <a:ea typeface="Calibri" panose="020F0502020204030204" pitchFamily="34" charset="0"/>
                <a:cs typeface="Times New Roman" panose="02020603050405020304" pitchFamily="18" charset="0"/>
              </a:rPr>
              <a:t>has </a:t>
            </a:r>
            <a:r>
              <a:rPr lang="en-GB" dirty="0">
                <a:solidFill>
                  <a:srgbClr val="000000"/>
                </a:solidFill>
                <a:latin typeface="Calibri" panose="020F0502020204030204" pitchFamily="34" charset="0"/>
                <a:ea typeface="Calibri" panose="020F0502020204030204" pitchFamily="34" charset="0"/>
                <a:cs typeface="Times New Roman" panose="02020603050405020304" pitchFamily="18" charset="0"/>
              </a:rPr>
              <a:t>been sandblasted, repaired and repainted. Along with the liquid oxygen storage vessel, the </a:t>
            </a:r>
            <a:r>
              <a:rPr lang="en-GB" dirty="0" smtClean="0">
                <a:solidFill>
                  <a:srgbClr val="000000"/>
                </a:solidFill>
                <a:latin typeface="Calibri" panose="020F0502020204030204" pitchFamily="34" charset="0"/>
                <a:ea typeface="Calibri" panose="020F0502020204030204" pitchFamily="34" charset="0"/>
                <a:cs typeface="Times New Roman" panose="02020603050405020304" pitchFamily="18" charset="0"/>
              </a:rPr>
              <a:t>two </a:t>
            </a:r>
            <a:r>
              <a:rPr lang="en-GB" dirty="0">
                <a:solidFill>
                  <a:srgbClr val="000000"/>
                </a:solidFill>
                <a:latin typeface="Calibri" panose="020F0502020204030204" pitchFamily="34" charset="0"/>
                <a:ea typeface="Calibri" panose="020F0502020204030204" pitchFamily="34" charset="0"/>
                <a:cs typeface="Times New Roman" panose="02020603050405020304" pitchFamily="18" charset="0"/>
              </a:rPr>
              <a:t>are designed to store super-cold propellants. They were refurbished to support NASA’s Space Launch System rocket and other launch vehicles</a:t>
            </a:r>
            <a:endParaRPr lang="en-GB" dirty="0"/>
          </a:p>
        </p:txBody>
      </p:sp>
      <p:pic>
        <p:nvPicPr>
          <p:cNvPr id="16" name="Picture 15"/>
          <p:cNvPicPr/>
          <p:nvPr/>
        </p:nvPicPr>
        <p:blipFill>
          <a:blip r:embed="rId10">
            <a:extLst>
              <a:ext uri="{28A0092B-C50C-407E-A947-70E740481C1C}">
                <a14:useLocalDpi xmlns:a14="http://schemas.microsoft.com/office/drawing/2010/main" val="0"/>
              </a:ext>
            </a:extLst>
          </a:blip>
          <a:stretch>
            <a:fillRect/>
          </a:stretch>
        </p:blipFill>
        <p:spPr>
          <a:xfrm>
            <a:off x="2794000" y="3453421"/>
            <a:ext cx="4064000" cy="2324100"/>
          </a:xfrm>
          <a:prstGeom prst="rect">
            <a:avLst/>
          </a:prstGeom>
        </p:spPr>
      </p:pic>
    </p:spTree>
    <p:extLst>
      <p:ext uri="{BB962C8B-B14F-4D97-AF65-F5344CB8AC3E}">
        <p14:creationId xmlns:p14="http://schemas.microsoft.com/office/powerpoint/2010/main" val="15221793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p:spPr>
      </p:pic>
      <p:pic>
        <p:nvPicPr>
          <p:cNvPr id="15" name="Image 1"/>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83568" y="1340768"/>
            <a:ext cx="3186354" cy="4248472"/>
          </a:xfrm>
          <a:prstGeom prst="rect">
            <a:avLst/>
          </a:prstGeom>
        </p:spPr>
      </p:pic>
      <p:pic>
        <p:nvPicPr>
          <p:cNvPr id="16" name="Image 2"/>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4355976" y="1340768"/>
            <a:ext cx="4245580" cy="3184185"/>
          </a:xfrm>
          <a:prstGeom prst="rect">
            <a:avLst/>
          </a:prstGeom>
        </p:spPr>
      </p:pic>
      <p:sp>
        <p:nvSpPr>
          <p:cNvPr id="17" name="ZoneTexte 3"/>
          <p:cNvSpPr txBox="1"/>
          <p:nvPr/>
        </p:nvSpPr>
        <p:spPr>
          <a:xfrm>
            <a:off x="4283968" y="4725144"/>
            <a:ext cx="4485088" cy="923330"/>
          </a:xfrm>
          <a:prstGeom prst="rect">
            <a:avLst/>
          </a:prstGeom>
          <a:noFill/>
        </p:spPr>
        <p:txBody>
          <a:bodyPr wrap="square" rtlCol="0">
            <a:spAutoFit/>
          </a:bodyPr>
          <a:lstStyle/>
          <a:p>
            <a:r>
              <a:rPr lang="en-GB" dirty="0" smtClean="0"/>
              <a:t>Hydrogen gas storage in steel gas cylinders under a pressure of 300 bars for supplying a temporary filling station.</a:t>
            </a:r>
            <a:endParaRPr lang="en-GB" dirty="0"/>
          </a:p>
        </p:txBody>
      </p:sp>
      <p:sp>
        <p:nvSpPr>
          <p:cNvPr id="18" name="ZoneTexte 5"/>
          <p:cNvSpPr txBox="1"/>
          <p:nvPr/>
        </p:nvSpPr>
        <p:spPr>
          <a:xfrm>
            <a:off x="-3566" y="76944"/>
            <a:ext cx="7745664" cy="523220"/>
          </a:xfrm>
          <a:prstGeom prst="rect">
            <a:avLst/>
          </a:prstGeom>
          <a:noFill/>
        </p:spPr>
        <p:txBody>
          <a:bodyPr wrap="square" rtlCol="0">
            <a:spAutoFit/>
          </a:bodyPr>
          <a:lstStyle/>
          <a:p>
            <a:r>
              <a:rPr lang="en-GB" sz="2800" dirty="0" smtClean="0"/>
              <a:t>Hydrogen storage in metallic pressure vessels</a:t>
            </a:r>
            <a:endParaRPr lang="en-GB" sz="2800" dirty="0"/>
          </a:p>
        </p:txBody>
      </p:sp>
      <p:sp>
        <p:nvSpPr>
          <p:cNvPr id="19" name="TextBox 18"/>
          <p:cNvSpPr txBox="1"/>
          <p:nvPr/>
        </p:nvSpPr>
        <p:spPr>
          <a:xfrm>
            <a:off x="10535816" y="0"/>
            <a:ext cx="1656184" cy="1200329"/>
          </a:xfrm>
          <a:prstGeom prst="rect">
            <a:avLst/>
          </a:prstGeom>
          <a:noFill/>
          <a:ln w="38100">
            <a:solidFill>
              <a:srgbClr val="00B0F0"/>
            </a:solidFill>
          </a:ln>
        </p:spPr>
        <p:txBody>
          <a:bodyPr wrap="square" rtlCol="0">
            <a:spAutoFit/>
          </a:bodyPr>
          <a:lstStyle/>
          <a:p>
            <a:pPr algn="ctr"/>
            <a:r>
              <a:rPr lang="en-GB" dirty="0" smtClean="0"/>
              <a:t>Hydrogen gas cylinders, pressure vessels.</a:t>
            </a:r>
            <a:endParaRPr lang="en-GB" dirty="0"/>
          </a:p>
        </p:txBody>
      </p:sp>
    </p:spTree>
    <p:extLst>
      <p:ext uri="{BB962C8B-B14F-4D97-AF65-F5344CB8AC3E}">
        <p14:creationId xmlns:p14="http://schemas.microsoft.com/office/powerpoint/2010/main" val="6733507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p:spPr>
      </p:pic>
      <p:sp>
        <p:nvSpPr>
          <p:cNvPr id="15" name="ZoneTexte 2"/>
          <p:cNvSpPr txBox="1"/>
          <p:nvPr/>
        </p:nvSpPr>
        <p:spPr>
          <a:xfrm>
            <a:off x="539552" y="494960"/>
            <a:ext cx="5184576" cy="523220"/>
          </a:xfrm>
          <a:prstGeom prst="rect">
            <a:avLst/>
          </a:prstGeom>
          <a:noFill/>
          <a:ln>
            <a:noFill/>
          </a:ln>
        </p:spPr>
        <p:txBody>
          <a:bodyPr wrap="square" rtlCol="0">
            <a:spAutoFit/>
          </a:bodyPr>
          <a:lstStyle/>
          <a:p>
            <a:r>
              <a:rPr lang="en-GB" sz="2800" dirty="0" smtClean="0"/>
              <a:t>Comparison </a:t>
            </a:r>
            <a:r>
              <a:rPr lang="en-GB" sz="2800" dirty="0"/>
              <a:t>of weights</a:t>
            </a:r>
            <a:endParaRPr lang="fr-BE" sz="2800" dirty="0"/>
          </a:p>
        </p:txBody>
      </p:sp>
      <p:sp>
        <p:nvSpPr>
          <p:cNvPr id="16" name="ZoneTexte 1"/>
          <p:cNvSpPr txBox="1"/>
          <p:nvPr/>
        </p:nvSpPr>
        <p:spPr>
          <a:xfrm>
            <a:off x="683568" y="1268760"/>
            <a:ext cx="7704856" cy="4247317"/>
          </a:xfrm>
          <a:prstGeom prst="rect">
            <a:avLst/>
          </a:prstGeom>
          <a:noFill/>
          <a:ln w="28575">
            <a:solidFill>
              <a:srgbClr val="00ACAF"/>
            </a:solidFill>
          </a:ln>
        </p:spPr>
        <p:txBody>
          <a:bodyPr wrap="square" rtlCol="0">
            <a:spAutoFit/>
          </a:bodyPr>
          <a:lstStyle/>
          <a:p>
            <a:pPr marL="285750" indent="-285750">
              <a:buFont typeface="Arial" panose="020B0604020202020204" pitchFamily="34" charset="0"/>
              <a:buChar char="•"/>
            </a:pPr>
            <a:endParaRPr lang="en-GB" dirty="0" smtClean="0"/>
          </a:p>
          <a:p>
            <a:pPr marL="285750" indent="-285750">
              <a:buFont typeface="Arial" panose="020B0604020202020204" pitchFamily="34" charset="0"/>
              <a:buChar char="•"/>
            </a:pPr>
            <a:r>
              <a:rPr lang="en-GB" dirty="0" smtClean="0"/>
              <a:t>For mobile applications, it is important to increase the mass of hydrogen stored for a given volume.</a:t>
            </a:r>
          </a:p>
          <a:p>
            <a:pPr marL="285750" indent="-285750">
              <a:buFont typeface="Arial" panose="020B0604020202020204" pitchFamily="34" charset="0"/>
              <a:buChar char="•"/>
            </a:pPr>
            <a:endParaRPr lang="en-GB" dirty="0" smtClean="0"/>
          </a:p>
          <a:p>
            <a:pPr marL="285750" indent="-285750">
              <a:buFont typeface="Arial" panose="020B0604020202020204" pitchFamily="34" charset="0"/>
              <a:buChar char="•"/>
            </a:pPr>
            <a:r>
              <a:rPr lang="en-GB" dirty="0" smtClean="0"/>
              <a:t>For mobile applications it is important to reduce the weight of the gas cylinders and simultaneously increase the pressure, up to 700 bars.</a:t>
            </a:r>
          </a:p>
          <a:p>
            <a:pPr marL="285750" indent="-285750">
              <a:buFont typeface="Arial" panose="020B0604020202020204" pitchFamily="34" charset="0"/>
              <a:buChar char="•"/>
            </a:pPr>
            <a:endParaRPr lang="en-GB" dirty="0" smtClean="0"/>
          </a:p>
          <a:p>
            <a:pPr marL="285750" indent="-285750">
              <a:buFont typeface="Arial" panose="020B0604020202020204" pitchFamily="34" charset="0"/>
              <a:buChar char="•"/>
            </a:pPr>
            <a:r>
              <a:rPr lang="en-GB" dirty="0" smtClean="0"/>
              <a:t>In general, composite materials are 3 times lighter and 3 times more resistant than steel.</a:t>
            </a:r>
          </a:p>
          <a:p>
            <a:pPr marL="285750" indent="-285750">
              <a:buFont typeface="Arial" panose="020B0604020202020204" pitchFamily="34" charset="0"/>
              <a:buChar char="•"/>
            </a:pPr>
            <a:endParaRPr lang="en-GB" dirty="0" smtClean="0"/>
          </a:p>
          <a:p>
            <a:pPr marL="285750" indent="-285750">
              <a:buFont typeface="Arial" panose="020B0604020202020204" pitchFamily="34" charset="0"/>
              <a:buChar char="•"/>
            </a:pPr>
            <a:r>
              <a:rPr lang="en-GB" dirty="0" smtClean="0"/>
              <a:t>The use of composite materials for manufacturing gas cylinders is therefore a real improvement in terms of weight reduction and energy stored for a mobile application.</a:t>
            </a:r>
          </a:p>
          <a:p>
            <a:pPr marL="285750" indent="-285750">
              <a:buFont typeface="Arial" panose="020B0604020202020204" pitchFamily="34" charset="0"/>
              <a:buChar char="•"/>
            </a:pPr>
            <a:endParaRPr lang="en-GB" dirty="0"/>
          </a:p>
        </p:txBody>
      </p:sp>
      <p:sp>
        <p:nvSpPr>
          <p:cNvPr id="17" name="TextBox 16"/>
          <p:cNvSpPr txBox="1"/>
          <p:nvPr/>
        </p:nvSpPr>
        <p:spPr>
          <a:xfrm>
            <a:off x="10535816" y="0"/>
            <a:ext cx="1656184" cy="923330"/>
          </a:xfrm>
          <a:prstGeom prst="rect">
            <a:avLst/>
          </a:prstGeom>
          <a:noFill/>
          <a:ln w="38100">
            <a:solidFill>
              <a:srgbClr val="00ACAF"/>
            </a:solidFill>
          </a:ln>
        </p:spPr>
        <p:txBody>
          <a:bodyPr wrap="square" rtlCol="0">
            <a:spAutoFit/>
          </a:bodyPr>
          <a:lstStyle/>
          <a:p>
            <a:pPr algn="ctr"/>
            <a:r>
              <a:rPr lang="en-GB" dirty="0" smtClean="0"/>
              <a:t>Steel-composite vessels.</a:t>
            </a:r>
            <a:endParaRPr lang="en-GB" dirty="0"/>
          </a:p>
        </p:txBody>
      </p:sp>
    </p:spTree>
    <p:extLst>
      <p:ext uri="{BB962C8B-B14F-4D97-AF65-F5344CB8AC3E}">
        <p14:creationId xmlns:p14="http://schemas.microsoft.com/office/powerpoint/2010/main" val="33610431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p:spPr>
      </p:pic>
      <p:sp>
        <p:nvSpPr>
          <p:cNvPr id="15" name="ZoneTexte 3"/>
          <p:cNvSpPr txBox="1"/>
          <p:nvPr/>
        </p:nvSpPr>
        <p:spPr>
          <a:xfrm>
            <a:off x="863587" y="1052736"/>
            <a:ext cx="7380821" cy="4801314"/>
          </a:xfrm>
          <a:prstGeom prst="rect">
            <a:avLst/>
          </a:prstGeom>
          <a:noFill/>
          <a:ln w="28575">
            <a:solidFill>
              <a:srgbClr val="00ACAF"/>
            </a:solidFill>
          </a:ln>
        </p:spPr>
        <p:txBody>
          <a:bodyPr wrap="square" rtlCol="0">
            <a:spAutoFit/>
          </a:bodyPr>
          <a:lstStyle/>
          <a:p>
            <a:endParaRPr lang="en-GB" dirty="0" smtClean="0"/>
          </a:p>
          <a:p>
            <a:r>
              <a:rPr lang="en-GB" dirty="0" smtClean="0"/>
              <a:t>There </a:t>
            </a:r>
            <a:r>
              <a:rPr lang="en-GB" dirty="0"/>
              <a:t>are four types of gas cylinders</a:t>
            </a:r>
          </a:p>
          <a:p>
            <a:pPr marL="285750" indent="-285750">
              <a:buFont typeface="Arial" panose="020B0604020202020204" pitchFamily="34" charset="0"/>
              <a:buChar char="•"/>
            </a:pPr>
            <a:endParaRPr lang="en-GB" dirty="0" smtClean="0"/>
          </a:p>
          <a:p>
            <a:pPr marL="285750" indent="-285750">
              <a:buFont typeface="Arial" panose="020B0604020202020204" pitchFamily="34" charset="0"/>
              <a:buChar char="•"/>
            </a:pPr>
            <a:r>
              <a:rPr lang="en-GB" dirty="0" smtClean="0"/>
              <a:t>Type </a:t>
            </a:r>
            <a:r>
              <a:rPr lang="en-GB" dirty="0"/>
              <a:t>I </a:t>
            </a:r>
            <a:r>
              <a:rPr lang="en-GB" dirty="0" smtClean="0"/>
              <a:t>: vessels </a:t>
            </a:r>
            <a:r>
              <a:rPr lang="en-GB" dirty="0"/>
              <a:t>are all-metal containers made from either steel or </a:t>
            </a:r>
            <a:r>
              <a:rPr lang="en-GB" dirty="0" smtClean="0"/>
              <a:t>aluminium</a:t>
            </a:r>
          </a:p>
          <a:p>
            <a:pPr marL="285750" indent="-285750">
              <a:buFont typeface="Arial" panose="020B0604020202020204" pitchFamily="34" charset="0"/>
              <a:buChar char="•"/>
            </a:pPr>
            <a:endParaRPr lang="en-GB" dirty="0" smtClean="0"/>
          </a:p>
          <a:p>
            <a:pPr marL="285750" indent="-285750">
              <a:buFont typeface="Arial" panose="020B0604020202020204" pitchFamily="34" charset="0"/>
              <a:buChar char="•"/>
            </a:pPr>
            <a:r>
              <a:rPr lang="en-GB" dirty="0" smtClean="0"/>
              <a:t>Type </a:t>
            </a:r>
            <a:r>
              <a:rPr lang="en-GB" dirty="0"/>
              <a:t>II </a:t>
            </a:r>
            <a:r>
              <a:rPr lang="en-GB" dirty="0" smtClean="0"/>
              <a:t>: are </a:t>
            </a:r>
            <a:r>
              <a:rPr lang="en-GB" dirty="0"/>
              <a:t>essentially Type I </a:t>
            </a:r>
            <a:r>
              <a:rPr lang="en-GB" dirty="0" smtClean="0"/>
              <a:t>vessels </a:t>
            </a:r>
            <a:r>
              <a:rPr lang="en-GB" dirty="0"/>
              <a:t>encased </a:t>
            </a:r>
            <a:r>
              <a:rPr lang="en-GB" dirty="0" smtClean="0"/>
              <a:t>circumferentially in </a:t>
            </a:r>
            <a:r>
              <a:rPr lang="en-GB" dirty="0"/>
              <a:t>a glass fibre reinforced polymer (GFRP) </a:t>
            </a:r>
            <a:r>
              <a:rPr lang="en-GB" dirty="0" smtClean="0"/>
              <a:t>winding.</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smtClean="0"/>
              <a:t>Type </a:t>
            </a:r>
            <a:r>
              <a:rPr lang="en-GB" dirty="0"/>
              <a:t>III </a:t>
            </a:r>
            <a:r>
              <a:rPr lang="en-GB" dirty="0" smtClean="0"/>
              <a:t>vessels </a:t>
            </a:r>
            <a:r>
              <a:rPr lang="en-GB" dirty="0"/>
              <a:t>are an improvement on the Type </a:t>
            </a:r>
            <a:r>
              <a:rPr lang="en-GB" dirty="0" smtClean="0"/>
              <a:t>II, </a:t>
            </a:r>
            <a:r>
              <a:rPr lang="en-GB" dirty="0"/>
              <a:t>featuring a </a:t>
            </a:r>
            <a:r>
              <a:rPr lang="en-GB" dirty="0" smtClean="0"/>
              <a:t>full composite </a:t>
            </a:r>
            <a:r>
              <a:rPr lang="en-GB" dirty="0"/>
              <a:t>material such as carbon fibre reinforced polymer (CFRP) with a metal liner made from either aluminium or </a:t>
            </a:r>
            <a:r>
              <a:rPr lang="en-GB" dirty="0" smtClean="0"/>
              <a:t>steel.</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smtClean="0"/>
              <a:t>The </a:t>
            </a:r>
            <a:r>
              <a:rPr lang="en-GB" dirty="0"/>
              <a:t>modern Type IV </a:t>
            </a:r>
            <a:r>
              <a:rPr lang="en-GB" dirty="0" smtClean="0"/>
              <a:t>vessels </a:t>
            </a:r>
            <a:r>
              <a:rPr lang="en-GB" dirty="0"/>
              <a:t>are constructed mainly from a CFRP with a polyethylene or polyamide </a:t>
            </a:r>
            <a:r>
              <a:rPr lang="en-GB" dirty="0" smtClean="0"/>
              <a:t>liner. This gives a reduction in weight of 4 compared with type I.</a:t>
            </a:r>
          </a:p>
          <a:p>
            <a:pPr marL="285750" indent="-285750">
              <a:buFont typeface="Arial" panose="020B0604020202020204" pitchFamily="34" charset="0"/>
              <a:buChar char="•"/>
            </a:pPr>
            <a:endParaRPr lang="fr-BE" dirty="0"/>
          </a:p>
        </p:txBody>
      </p:sp>
      <p:sp>
        <p:nvSpPr>
          <p:cNvPr id="16" name="ZoneTexte 9"/>
          <p:cNvSpPr txBox="1"/>
          <p:nvPr/>
        </p:nvSpPr>
        <p:spPr>
          <a:xfrm>
            <a:off x="539552" y="494960"/>
            <a:ext cx="5184576" cy="523220"/>
          </a:xfrm>
          <a:prstGeom prst="rect">
            <a:avLst/>
          </a:prstGeom>
          <a:noFill/>
        </p:spPr>
        <p:txBody>
          <a:bodyPr wrap="square" rtlCol="0">
            <a:spAutoFit/>
          </a:bodyPr>
          <a:lstStyle/>
          <a:p>
            <a:r>
              <a:rPr lang="en-GB" sz="2800" dirty="0"/>
              <a:t>C</a:t>
            </a:r>
            <a:r>
              <a:rPr lang="en-GB" sz="2800" dirty="0" smtClean="0"/>
              <a:t>omparison </a:t>
            </a:r>
            <a:r>
              <a:rPr lang="en-GB" sz="2800" dirty="0"/>
              <a:t>of weights</a:t>
            </a:r>
            <a:endParaRPr lang="fr-BE" sz="2800" dirty="0"/>
          </a:p>
        </p:txBody>
      </p:sp>
      <p:sp>
        <p:nvSpPr>
          <p:cNvPr id="17" name="TextBox 16"/>
          <p:cNvSpPr txBox="1"/>
          <p:nvPr/>
        </p:nvSpPr>
        <p:spPr>
          <a:xfrm>
            <a:off x="10535816" y="0"/>
            <a:ext cx="1656184" cy="923330"/>
          </a:xfrm>
          <a:prstGeom prst="rect">
            <a:avLst/>
          </a:prstGeom>
          <a:noFill/>
          <a:ln w="38100">
            <a:solidFill>
              <a:srgbClr val="00B0F0"/>
            </a:solidFill>
          </a:ln>
        </p:spPr>
        <p:txBody>
          <a:bodyPr wrap="square" rtlCol="0">
            <a:spAutoFit/>
          </a:bodyPr>
          <a:lstStyle/>
          <a:p>
            <a:pPr algn="ctr"/>
            <a:r>
              <a:rPr lang="en-GB" dirty="0" smtClean="0"/>
              <a:t>Steel-composite vessels.</a:t>
            </a:r>
            <a:endParaRPr lang="en-GB" dirty="0"/>
          </a:p>
        </p:txBody>
      </p:sp>
    </p:spTree>
    <p:extLst>
      <p:ext uri="{BB962C8B-B14F-4D97-AF65-F5344CB8AC3E}">
        <p14:creationId xmlns:p14="http://schemas.microsoft.com/office/powerpoint/2010/main" val="23723299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p:spPr>
      </p:pic>
      <p:sp>
        <p:nvSpPr>
          <p:cNvPr id="15"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altLang="fr-FR" sz="1800" b="0" i="0" u="none" strike="noStrike" cap="none" normalizeH="0" baseline="0" smtClean="0">
              <a:ln>
                <a:noFill/>
              </a:ln>
              <a:solidFill>
                <a:schemeClr val="tx1"/>
              </a:solidFill>
              <a:effectLst/>
              <a:latin typeface="Arial" pitchFamily="34" charset="0"/>
              <a:cs typeface="Arial" pitchFamily="34" charset="0"/>
            </a:endParaRPr>
          </a:p>
        </p:txBody>
      </p:sp>
      <p:pic>
        <p:nvPicPr>
          <p:cNvPr id="16" name="Picture 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471791" y="2137695"/>
            <a:ext cx="6052537" cy="1654175"/>
          </a:xfrm>
          <a:prstGeom prst="rect">
            <a:avLst/>
          </a:prstGeom>
          <a:noFill/>
          <a:extLst>
            <a:ext uri="{909E8E84-426E-40DD-AFC4-6F175D3DCCD1}">
              <a14:hiddenFill xmlns:a14="http://schemas.microsoft.com/office/drawing/2010/main">
                <a:solidFill>
                  <a:srgbClr val="FFFFFF"/>
                </a:solidFill>
              </a14:hiddenFill>
            </a:ext>
          </a:extLst>
        </p:spPr>
      </p:pic>
      <p:sp>
        <p:nvSpPr>
          <p:cNvPr id="17" name="ZoneTexte 7"/>
          <p:cNvSpPr txBox="1"/>
          <p:nvPr/>
        </p:nvSpPr>
        <p:spPr>
          <a:xfrm>
            <a:off x="786776" y="4184150"/>
            <a:ext cx="7848872" cy="369332"/>
          </a:xfrm>
          <a:prstGeom prst="rect">
            <a:avLst/>
          </a:prstGeom>
          <a:noFill/>
        </p:spPr>
        <p:txBody>
          <a:bodyPr wrap="square" rtlCol="0">
            <a:spAutoFit/>
          </a:bodyPr>
          <a:lstStyle/>
          <a:p>
            <a:r>
              <a:rPr lang="en-GB" dirty="0"/>
              <a:t>The four main types of high pressure </a:t>
            </a:r>
            <a:r>
              <a:rPr lang="en-GB" dirty="0" smtClean="0"/>
              <a:t>vessels </a:t>
            </a:r>
            <a:r>
              <a:rPr lang="en-GB" dirty="0"/>
              <a:t>used for the storage of hydrogen </a:t>
            </a:r>
            <a:r>
              <a:rPr lang="en-GB" dirty="0" smtClean="0"/>
              <a:t>gas.</a:t>
            </a:r>
          </a:p>
        </p:txBody>
      </p:sp>
      <p:sp>
        <p:nvSpPr>
          <p:cNvPr id="18" name="ZoneTexte 13"/>
          <p:cNvSpPr txBox="1"/>
          <p:nvPr/>
        </p:nvSpPr>
        <p:spPr>
          <a:xfrm>
            <a:off x="539552" y="494960"/>
            <a:ext cx="5184576" cy="523220"/>
          </a:xfrm>
          <a:prstGeom prst="rect">
            <a:avLst/>
          </a:prstGeom>
          <a:noFill/>
        </p:spPr>
        <p:txBody>
          <a:bodyPr wrap="square" rtlCol="0">
            <a:spAutoFit/>
          </a:bodyPr>
          <a:lstStyle/>
          <a:p>
            <a:r>
              <a:rPr lang="en-GB" sz="2800" dirty="0"/>
              <a:t>C</a:t>
            </a:r>
            <a:r>
              <a:rPr lang="en-GB" sz="2800" dirty="0" smtClean="0"/>
              <a:t>omparison </a:t>
            </a:r>
            <a:r>
              <a:rPr lang="en-GB" sz="2800" dirty="0"/>
              <a:t>of weights</a:t>
            </a:r>
            <a:endParaRPr lang="fr-BE" sz="2800" dirty="0"/>
          </a:p>
        </p:txBody>
      </p:sp>
      <p:cxnSp>
        <p:nvCxnSpPr>
          <p:cNvPr id="19" name="Straight Arrow Connector 18"/>
          <p:cNvCxnSpPr/>
          <p:nvPr/>
        </p:nvCxnSpPr>
        <p:spPr>
          <a:xfrm>
            <a:off x="1547664" y="1556792"/>
            <a:ext cx="5544616"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547664" y="1196752"/>
            <a:ext cx="1368152" cy="369332"/>
          </a:xfrm>
          <a:prstGeom prst="rect">
            <a:avLst/>
          </a:prstGeom>
          <a:noFill/>
        </p:spPr>
        <p:txBody>
          <a:bodyPr wrap="square" rtlCol="0">
            <a:spAutoFit/>
          </a:bodyPr>
          <a:lstStyle/>
          <a:p>
            <a:r>
              <a:rPr lang="en-GB" dirty="0" smtClean="0"/>
              <a:t>Heaviest</a:t>
            </a:r>
            <a:endParaRPr lang="en-GB" dirty="0"/>
          </a:p>
        </p:txBody>
      </p:sp>
      <p:sp>
        <p:nvSpPr>
          <p:cNvPr id="21" name="TextBox 20"/>
          <p:cNvSpPr txBox="1"/>
          <p:nvPr/>
        </p:nvSpPr>
        <p:spPr>
          <a:xfrm>
            <a:off x="6156176" y="1196752"/>
            <a:ext cx="1440160" cy="369332"/>
          </a:xfrm>
          <a:prstGeom prst="rect">
            <a:avLst/>
          </a:prstGeom>
          <a:noFill/>
        </p:spPr>
        <p:txBody>
          <a:bodyPr wrap="square" rtlCol="0">
            <a:spAutoFit/>
          </a:bodyPr>
          <a:lstStyle/>
          <a:p>
            <a:r>
              <a:rPr lang="en-GB" dirty="0" smtClean="0"/>
              <a:t>Lightest</a:t>
            </a:r>
            <a:endParaRPr lang="en-GB" dirty="0"/>
          </a:p>
        </p:txBody>
      </p:sp>
      <p:sp>
        <p:nvSpPr>
          <p:cNvPr id="22" name="TextBox 21"/>
          <p:cNvSpPr txBox="1"/>
          <p:nvPr/>
        </p:nvSpPr>
        <p:spPr>
          <a:xfrm>
            <a:off x="10535816" y="0"/>
            <a:ext cx="1656184" cy="923330"/>
          </a:xfrm>
          <a:prstGeom prst="rect">
            <a:avLst/>
          </a:prstGeom>
          <a:noFill/>
          <a:ln w="38100">
            <a:solidFill>
              <a:srgbClr val="00B0F0"/>
            </a:solidFill>
          </a:ln>
        </p:spPr>
        <p:txBody>
          <a:bodyPr wrap="square" rtlCol="0">
            <a:spAutoFit/>
          </a:bodyPr>
          <a:lstStyle/>
          <a:p>
            <a:pPr algn="ctr"/>
            <a:r>
              <a:rPr lang="en-GB" dirty="0" smtClean="0"/>
              <a:t>Steel-composite vessels.</a:t>
            </a:r>
            <a:endParaRPr lang="en-GB" dirty="0"/>
          </a:p>
        </p:txBody>
      </p:sp>
    </p:spTree>
    <p:extLst>
      <p:ext uri="{BB962C8B-B14F-4D97-AF65-F5344CB8AC3E}">
        <p14:creationId xmlns:p14="http://schemas.microsoft.com/office/powerpoint/2010/main" val="14772776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p:spPr>
      </p:pic>
      <p:sp>
        <p:nvSpPr>
          <p:cNvPr id="15" name="ZoneTexte 3"/>
          <p:cNvSpPr txBox="1"/>
          <p:nvPr/>
        </p:nvSpPr>
        <p:spPr>
          <a:xfrm>
            <a:off x="863587" y="1268760"/>
            <a:ext cx="7380821" cy="4247317"/>
          </a:xfrm>
          <a:prstGeom prst="rect">
            <a:avLst/>
          </a:prstGeom>
          <a:noFill/>
          <a:ln w="28575">
            <a:solidFill>
              <a:srgbClr val="00ACAF"/>
            </a:solidFill>
          </a:ln>
        </p:spPr>
        <p:txBody>
          <a:bodyPr wrap="square" rtlCol="0">
            <a:spAutoFit/>
          </a:bodyPr>
          <a:lstStyle/>
          <a:p>
            <a:endParaRPr lang="en-GB" dirty="0" smtClean="0"/>
          </a:p>
          <a:p>
            <a:r>
              <a:rPr lang="en-GB" dirty="0" smtClean="0"/>
              <a:t>The manufacturing of gas cylinders is completed in 3 steps:</a:t>
            </a:r>
          </a:p>
          <a:p>
            <a:endParaRPr lang="en-GB" dirty="0"/>
          </a:p>
          <a:p>
            <a:pPr marL="285750" indent="-285750">
              <a:buFont typeface="Arial" panose="020B0604020202020204" pitchFamily="34" charset="0"/>
              <a:buChar char="•"/>
            </a:pPr>
            <a:r>
              <a:rPr lang="en-GB" dirty="0" smtClean="0"/>
              <a:t>Step 1: The liner in plastic is manufactured by using ‘</a:t>
            </a:r>
            <a:r>
              <a:rPr lang="en-GB" dirty="0" err="1" smtClean="0"/>
              <a:t>rotomoulding</a:t>
            </a:r>
            <a:r>
              <a:rPr lang="en-GB" dirty="0" smtClean="0"/>
              <a:t>’ also called rotational moulding of 2 reactive components. The chemical process of polymerisation during the centrifugation results in a plastic bottle which has the shape of the mould.</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smtClean="0"/>
              <a:t>Step 2: Filament winding is added around the plastic liner. The thickness of the cylinder depends on the final pressure used in the tank. For 700 bars we can observe a thickness of about 25 mm.</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smtClean="0"/>
              <a:t>Step 3: Glass fibre covering. This third, external, small layer works as a bodywork and a protection against scratches.</a:t>
            </a:r>
            <a:endParaRPr lang="en-GB" dirty="0"/>
          </a:p>
          <a:p>
            <a:pPr marL="285750" indent="-285750">
              <a:buFont typeface="Arial" panose="020B0604020202020204" pitchFamily="34" charset="0"/>
              <a:buChar char="•"/>
            </a:pPr>
            <a:endParaRPr lang="en-GB" dirty="0" smtClean="0"/>
          </a:p>
        </p:txBody>
      </p:sp>
      <p:sp>
        <p:nvSpPr>
          <p:cNvPr id="16" name="ZoneTexte 9"/>
          <p:cNvSpPr txBox="1"/>
          <p:nvPr/>
        </p:nvSpPr>
        <p:spPr>
          <a:xfrm>
            <a:off x="539552" y="494960"/>
            <a:ext cx="5184576" cy="523220"/>
          </a:xfrm>
          <a:prstGeom prst="rect">
            <a:avLst/>
          </a:prstGeom>
          <a:noFill/>
        </p:spPr>
        <p:txBody>
          <a:bodyPr wrap="square" rtlCol="0">
            <a:spAutoFit/>
          </a:bodyPr>
          <a:lstStyle/>
          <a:p>
            <a:r>
              <a:rPr lang="en-GB" sz="2800" dirty="0" smtClean="0"/>
              <a:t>How it’s made.</a:t>
            </a:r>
            <a:endParaRPr lang="fr-BE" sz="2800" dirty="0"/>
          </a:p>
        </p:txBody>
      </p:sp>
      <p:sp>
        <p:nvSpPr>
          <p:cNvPr id="17" name="TextBox 16"/>
          <p:cNvSpPr txBox="1"/>
          <p:nvPr/>
        </p:nvSpPr>
        <p:spPr>
          <a:xfrm>
            <a:off x="10426697" y="0"/>
            <a:ext cx="1763688" cy="923330"/>
          </a:xfrm>
          <a:prstGeom prst="rect">
            <a:avLst/>
          </a:prstGeom>
          <a:noFill/>
          <a:ln w="38100">
            <a:solidFill>
              <a:srgbClr val="00B0F0"/>
            </a:solidFill>
          </a:ln>
        </p:spPr>
        <p:txBody>
          <a:bodyPr wrap="square" rtlCol="0">
            <a:spAutoFit/>
          </a:bodyPr>
          <a:lstStyle/>
          <a:p>
            <a:pPr algn="ctr"/>
            <a:r>
              <a:rPr lang="en-GB" dirty="0" smtClean="0"/>
              <a:t>Full composite vessels 350 and 700 bars.</a:t>
            </a:r>
            <a:endParaRPr lang="en-GB" dirty="0"/>
          </a:p>
        </p:txBody>
      </p:sp>
      <p:pic>
        <p:nvPicPr>
          <p:cNvPr id="18" name="Picture 17">
            <a:hlinkClick r:id="rId10"/>
          </p:cNvPr>
          <p:cNvPicPr>
            <a:picLocks noChangeAspect="1"/>
          </p:cNvPicPr>
          <p:nvPr/>
        </p:nvPicPr>
        <p:blipFill>
          <a:blip r:embed="rId11"/>
          <a:stretch>
            <a:fillRect/>
          </a:stretch>
        </p:blipFill>
        <p:spPr>
          <a:xfrm>
            <a:off x="9442945" y="3514364"/>
            <a:ext cx="608682" cy="340862"/>
          </a:xfrm>
          <a:prstGeom prst="rect">
            <a:avLst/>
          </a:prstGeom>
        </p:spPr>
      </p:pic>
    </p:spTree>
    <p:extLst>
      <p:ext uri="{BB962C8B-B14F-4D97-AF65-F5344CB8AC3E}">
        <p14:creationId xmlns:p14="http://schemas.microsoft.com/office/powerpoint/2010/main" val="22301458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p:spPr>
      </p:pic>
      <p:pic>
        <p:nvPicPr>
          <p:cNvPr id="15" name="Picture 2"/>
          <p:cNvPicPr>
            <a:picLocks noChangeAspect="1" noChangeArrowheads="1"/>
          </p:cNvPicPr>
          <p:nvPr/>
        </p:nvPicPr>
        <p:blipFill>
          <a:blip r:embed="rId10" cstate="print"/>
          <a:srcRect/>
          <a:stretch>
            <a:fillRect/>
          </a:stretch>
        </p:blipFill>
        <p:spPr bwMode="auto">
          <a:xfrm>
            <a:off x="620713" y="2475582"/>
            <a:ext cx="5579003" cy="2897634"/>
          </a:xfrm>
          <a:prstGeom prst="rect">
            <a:avLst/>
          </a:prstGeom>
          <a:noFill/>
          <a:ln w="9525">
            <a:noFill/>
            <a:miter lim="800000"/>
            <a:headEnd/>
            <a:tailEnd/>
          </a:ln>
        </p:spPr>
      </p:pic>
      <p:sp>
        <p:nvSpPr>
          <p:cNvPr id="16" name="TextBox 2"/>
          <p:cNvSpPr txBox="1">
            <a:spLocks noChangeArrowheads="1"/>
          </p:cNvSpPr>
          <p:nvPr/>
        </p:nvSpPr>
        <p:spPr bwMode="auto">
          <a:xfrm>
            <a:off x="539552" y="1630541"/>
            <a:ext cx="4608512" cy="369332"/>
          </a:xfrm>
          <a:prstGeom prst="rect">
            <a:avLst/>
          </a:prstGeom>
          <a:noFill/>
          <a:ln w="9525">
            <a:noFill/>
            <a:miter lim="800000"/>
            <a:headEnd/>
            <a:tailEnd/>
          </a:ln>
        </p:spPr>
        <p:txBody>
          <a:bodyPr wrap="square">
            <a:spAutoFit/>
          </a:bodyPr>
          <a:lstStyle/>
          <a:p>
            <a:r>
              <a:rPr lang="en-GB" dirty="0" smtClean="0"/>
              <a:t>Step 1, interior liner which assumes the sealing</a:t>
            </a:r>
            <a:endParaRPr lang="en-GB" dirty="0"/>
          </a:p>
        </p:txBody>
      </p:sp>
      <p:pic>
        <p:nvPicPr>
          <p:cNvPr id="17" name="Picture 3"/>
          <p:cNvPicPr>
            <a:picLocks noChangeAspect="1" noChangeArrowheads="1"/>
          </p:cNvPicPr>
          <p:nvPr/>
        </p:nvPicPr>
        <p:blipFill>
          <a:blip r:embed="rId11" cstate="print"/>
          <a:srcRect/>
          <a:stretch>
            <a:fillRect/>
          </a:stretch>
        </p:blipFill>
        <p:spPr bwMode="auto">
          <a:xfrm>
            <a:off x="6704013" y="2381250"/>
            <a:ext cx="1876425" cy="1047750"/>
          </a:xfrm>
          <a:prstGeom prst="rect">
            <a:avLst/>
          </a:prstGeom>
          <a:noFill/>
          <a:ln w="9525">
            <a:noFill/>
            <a:miter lim="800000"/>
            <a:headEnd/>
            <a:tailEnd/>
          </a:ln>
        </p:spPr>
      </p:pic>
      <p:pic>
        <p:nvPicPr>
          <p:cNvPr id="18" name="Picture 4"/>
          <p:cNvPicPr>
            <a:picLocks noChangeAspect="1" noChangeArrowheads="1"/>
          </p:cNvPicPr>
          <p:nvPr/>
        </p:nvPicPr>
        <p:blipFill>
          <a:blip r:embed="rId12" cstate="print"/>
          <a:srcRect/>
          <a:stretch>
            <a:fillRect/>
          </a:stretch>
        </p:blipFill>
        <p:spPr bwMode="auto">
          <a:xfrm>
            <a:off x="6704013" y="3222600"/>
            <a:ext cx="1876425" cy="361950"/>
          </a:xfrm>
          <a:prstGeom prst="rect">
            <a:avLst/>
          </a:prstGeom>
          <a:noFill/>
          <a:ln w="9525">
            <a:noFill/>
            <a:miter lim="800000"/>
            <a:headEnd/>
            <a:tailEnd/>
          </a:ln>
        </p:spPr>
      </p:pic>
      <p:pic>
        <p:nvPicPr>
          <p:cNvPr id="19" name="Picture 5"/>
          <p:cNvPicPr>
            <a:picLocks noChangeAspect="1" noChangeArrowheads="1"/>
          </p:cNvPicPr>
          <p:nvPr/>
        </p:nvPicPr>
        <p:blipFill>
          <a:blip r:embed="rId13" cstate="print"/>
          <a:srcRect/>
          <a:stretch>
            <a:fillRect/>
          </a:stretch>
        </p:blipFill>
        <p:spPr bwMode="auto">
          <a:xfrm>
            <a:off x="6869757" y="4326607"/>
            <a:ext cx="1590675" cy="1190625"/>
          </a:xfrm>
          <a:prstGeom prst="rect">
            <a:avLst/>
          </a:prstGeom>
          <a:noFill/>
          <a:ln w="9525">
            <a:noFill/>
            <a:miter lim="800000"/>
            <a:headEnd/>
            <a:tailEnd/>
          </a:ln>
        </p:spPr>
      </p:pic>
      <p:pic>
        <p:nvPicPr>
          <p:cNvPr id="20" name="Picture 6"/>
          <p:cNvPicPr>
            <a:picLocks noChangeAspect="1" noChangeArrowheads="1"/>
          </p:cNvPicPr>
          <p:nvPr/>
        </p:nvPicPr>
        <p:blipFill>
          <a:blip r:embed="rId14" cstate="print"/>
          <a:srcRect/>
          <a:stretch>
            <a:fillRect/>
          </a:stretch>
        </p:blipFill>
        <p:spPr bwMode="auto">
          <a:xfrm>
            <a:off x="6219825" y="1268760"/>
            <a:ext cx="666750" cy="723900"/>
          </a:xfrm>
          <a:prstGeom prst="rect">
            <a:avLst/>
          </a:prstGeom>
          <a:noFill/>
          <a:ln w="9525">
            <a:noFill/>
            <a:miter lim="800000"/>
            <a:headEnd/>
            <a:tailEnd/>
          </a:ln>
        </p:spPr>
      </p:pic>
      <p:sp>
        <p:nvSpPr>
          <p:cNvPr id="21" name="ZoneTexte 1"/>
          <p:cNvSpPr txBox="1"/>
          <p:nvPr/>
        </p:nvSpPr>
        <p:spPr>
          <a:xfrm>
            <a:off x="395536" y="294868"/>
            <a:ext cx="6048672" cy="523220"/>
          </a:xfrm>
          <a:prstGeom prst="rect">
            <a:avLst/>
          </a:prstGeom>
          <a:noFill/>
        </p:spPr>
        <p:txBody>
          <a:bodyPr wrap="square" rtlCol="0">
            <a:spAutoFit/>
          </a:bodyPr>
          <a:lstStyle/>
          <a:p>
            <a:r>
              <a:rPr lang="en-GB" sz="2800" dirty="0"/>
              <a:t>H</a:t>
            </a:r>
            <a:r>
              <a:rPr lang="en-GB" sz="2800" dirty="0" smtClean="0"/>
              <a:t>ow it’s made</a:t>
            </a:r>
            <a:endParaRPr lang="en-GB" sz="2800" dirty="0"/>
          </a:p>
        </p:txBody>
      </p:sp>
      <p:sp>
        <p:nvSpPr>
          <p:cNvPr id="22" name="TextBox 21"/>
          <p:cNvSpPr txBox="1"/>
          <p:nvPr/>
        </p:nvSpPr>
        <p:spPr>
          <a:xfrm>
            <a:off x="179511" y="5517232"/>
            <a:ext cx="6707063" cy="369332"/>
          </a:xfrm>
          <a:prstGeom prst="rect">
            <a:avLst/>
          </a:prstGeom>
          <a:noFill/>
        </p:spPr>
        <p:txBody>
          <a:bodyPr wrap="square" rtlCol="0">
            <a:spAutoFit/>
          </a:bodyPr>
          <a:lstStyle/>
          <a:p>
            <a:r>
              <a:rPr lang="en-GB" dirty="0" smtClean="0"/>
              <a:t>Liquid material is injected, rotated and then removed from the mould.</a:t>
            </a:r>
            <a:endParaRPr lang="en-GB" dirty="0"/>
          </a:p>
        </p:txBody>
      </p:sp>
      <p:sp>
        <p:nvSpPr>
          <p:cNvPr id="23" name="TextBox 22"/>
          <p:cNvSpPr txBox="1"/>
          <p:nvPr/>
        </p:nvSpPr>
        <p:spPr>
          <a:xfrm>
            <a:off x="10500320" y="0"/>
            <a:ext cx="1691680" cy="923330"/>
          </a:xfrm>
          <a:prstGeom prst="rect">
            <a:avLst/>
          </a:prstGeom>
          <a:noFill/>
          <a:ln w="38100">
            <a:solidFill>
              <a:srgbClr val="00B0F0"/>
            </a:solidFill>
          </a:ln>
        </p:spPr>
        <p:txBody>
          <a:bodyPr wrap="square" rtlCol="0">
            <a:spAutoFit/>
          </a:bodyPr>
          <a:lstStyle/>
          <a:p>
            <a:pPr algn="ctr"/>
            <a:r>
              <a:rPr lang="en-GB" dirty="0" smtClean="0"/>
              <a:t>Full composite vessels 350 and 700 bars.</a:t>
            </a:r>
            <a:endParaRPr lang="en-GB" dirty="0"/>
          </a:p>
        </p:txBody>
      </p:sp>
    </p:spTree>
    <p:extLst>
      <p:ext uri="{BB962C8B-B14F-4D97-AF65-F5344CB8AC3E}">
        <p14:creationId xmlns:p14="http://schemas.microsoft.com/office/powerpoint/2010/main" val="257639366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1583</TotalTime>
  <Words>2408</Words>
  <Application>Microsoft Office PowerPoint</Application>
  <PresentationFormat>Widescreen</PresentationFormat>
  <Paragraphs>253</Paragraphs>
  <Slides>35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35</vt:i4>
      </vt:variant>
    </vt:vector>
  </HeadingPairs>
  <TitlesOfParts>
    <vt:vector size="40" baseType="lpstr">
      <vt:lpstr>Arial</vt:lpstr>
      <vt:lpstr>Arial</vt:lpstr>
      <vt:lpstr>Calibri</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Laura Currid</cp:lastModifiedBy>
  <cp:revision>12</cp:revision>
  <dcterms:created xsi:type="dcterms:W3CDTF">2019-06-26T09:21:34Z</dcterms:created>
  <dcterms:modified xsi:type="dcterms:W3CDTF">2019-10-18T14:30:12Z</dcterms:modified>
</cp:coreProperties>
</file>