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8" r:id="rId4"/>
    <p:sldId id="267" r:id="rId5"/>
    <p:sldId id="266" r:id="rId6"/>
    <p:sldId id="265" r:id="rId7"/>
    <p:sldId id="264" r:id="rId8"/>
    <p:sldId id="263" r:id="rId9"/>
    <p:sldId id="262" r:id="rId10"/>
    <p:sldId id="261" r:id="rId11"/>
    <p:sldId id="260" r:id="rId12"/>
    <p:sldId id="25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e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Storage</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16684" y="6501782"/>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15637" y="528522"/>
            <a:ext cx="11147367" cy="5189113"/>
          </a:xfrm>
          <a:prstGeom prst="rect">
            <a:avLst/>
          </a:prstGeom>
        </p:spPr>
        <p:txBody>
          <a:bodyPr wrap="square">
            <a:spAutoFit/>
          </a:bodyPr>
          <a:lstStyle/>
          <a:p>
            <a:pPr algn="just">
              <a:lnSpc>
                <a:spcPct val="115000"/>
              </a:lnSpc>
              <a:spcAft>
                <a:spcPts val="1200"/>
              </a:spcAft>
            </a:pPr>
            <a:r>
              <a:rPr lang="en-GB" sz="2400" dirty="0">
                <a:ea typeface="Times New Roman" panose="02020603050405020304" pitchFamily="18" charset="0"/>
              </a:rPr>
              <a:t>Hydrogen can also be stored in the liquid state under cryogenic conditions. Typically, these conditions have hydrogen stored under 1 </a:t>
            </a:r>
            <a:r>
              <a:rPr lang="en-GB" sz="2400" dirty="0" err="1">
                <a:ea typeface="Times New Roman" panose="02020603050405020304" pitchFamily="18" charset="0"/>
              </a:rPr>
              <a:t>atm</a:t>
            </a:r>
            <a:r>
              <a:rPr lang="en-GB" sz="2400" dirty="0">
                <a:ea typeface="Times New Roman" panose="02020603050405020304" pitchFamily="18" charset="0"/>
              </a:rPr>
              <a:t> at -253 </a:t>
            </a:r>
            <a:r>
              <a:rPr lang="en-GB" sz="2400" dirty="0">
                <a:ea typeface="Times New Roman" panose="02020603050405020304" pitchFamily="18" charset="0"/>
                <a:cs typeface="Times New Roman" panose="02020603050405020304" pitchFamily="18" charset="0"/>
              </a:rPr>
              <a:t>°</a:t>
            </a:r>
            <a:r>
              <a:rPr lang="en-GB" sz="2400" dirty="0">
                <a:ea typeface="Times New Roman" panose="02020603050405020304" pitchFamily="18" charset="0"/>
              </a:rPr>
              <a:t>C. </a:t>
            </a:r>
            <a:r>
              <a:rPr lang="en-GB" sz="2400" dirty="0" smtClean="0">
                <a:ea typeface="Times New Roman" panose="02020603050405020304" pitchFamily="18" charset="0"/>
              </a:rPr>
              <a:t>Storing </a:t>
            </a:r>
            <a:r>
              <a:rPr lang="en-GB" sz="2400" dirty="0">
                <a:ea typeface="Times New Roman" panose="02020603050405020304" pitchFamily="18" charset="0"/>
              </a:rPr>
              <a:t>hydrogen in a liquid state will improve its volumetric </a:t>
            </a:r>
            <a:r>
              <a:rPr lang="en-GB" sz="2400" dirty="0" smtClean="0">
                <a:ea typeface="Times New Roman" panose="02020603050405020304" pitchFamily="18" charset="0"/>
              </a:rPr>
              <a:t>density, </a:t>
            </a:r>
            <a:r>
              <a:rPr lang="en-GB" sz="2400" dirty="0">
                <a:ea typeface="Times New Roman" panose="02020603050405020304" pitchFamily="18" charset="0"/>
              </a:rPr>
              <a:t>facilitating containment in a smaller </a:t>
            </a:r>
            <a:r>
              <a:rPr lang="en-GB" sz="2400" dirty="0" smtClean="0">
                <a:ea typeface="Times New Roman" panose="02020603050405020304" pitchFamily="18" charset="0"/>
              </a:rPr>
              <a:t>vessel. </a:t>
            </a:r>
            <a:r>
              <a:rPr lang="en-GB" sz="2400" dirty="0">
                <a:ea typeface="Times New Roman" panose="02020603050405020304" pitchFamily="18" charset="0"/>
              </a:rPr>
              <a:t>The associated problems with storing hydrogen in this manner include boil-off, energy for hydrogen liquefaction, </a:t>
            </a:r>
            <a:r>
              <a:rPr lang="en-GB" sz="2400" dirty="0" smtClean="0">
                <a:ea typeface="Times New Roman" panose="02020603050405020304" pitchFamily="18" charset="0"/>
              </a:rPr>
              <a:t>vessel </a:t>
            </a:r>
            <a:r>
              <a:rPr lang="en-GB" sz="2400" dirty="0">
                <a:ea typeface="Times New Roman" panose="02020603050405020304" pitchFamily="18" charset="0"/>
              </a:rPr>
              <a:t>size and the attributed costs. In this context, boil-off refers to the evaporation of liquid hydrogen resulting in the gradual increase in gas pressure inside the storage </a:t>
            </a:r>
            <a:r>
              <a:rPr lang="en-GB" sz="2400" dirty="0" smtClean="0">
                <a:ea typeface="Times New Roman" panose="02020603050405020304" pitchFamily="18" charset="0"/>
              </a:rPr>
              <a:t>vessel. </a:t>
            </a:r>
            <a:r>
              <a:rPr lang="en-GB" sz="2400" dirty="0">
                <a:ea typeface="Times New Roman" panose="02020603050405020304" pitchFamily="18" charset="0"/>
              </a:rPr>
              <a:t>Boil-off can present a significant safety issue in situations where a hydrogen powered vehicle is parked in confined and poorly ventilated spaces since hydrogen is susceptible to auto-ignition. According to the U.S. DoE, approximately 30% of the hydrogen lower heating value is required for liquefaction indicating that this process is energy intensive therefore incurring large </a:t>
            </a:r>
            <a:r>
              <a:rPr lang="en-GB" sz="2400" dirty="0" smtClean="0">
                <a:ea typeface="Times New Roman" panose="02020603050405020304" pitchFamily="18" charset="0"/>
              </a:rPr>
              <a:t>costs.</a:t>
            </a:r>
            <a:endParaRPr lang="en-GB" sz="2400" dirty="0">
              <a:ea typeface="Times New Roman" panose="02020603050405020304" pitchFamily="18" charset="0"/>
            </a:endParaRPr>
          </a:p>
        </p:txBody>
      </p:sp>
    </p:spTree>
    <p:extLst>
      <p:ext uri="{BB962C8B-B14F-4D97-AF65-F5344CB8AC3E}">
        <p14:creationId xmlns:p14="http://schemas.microsoft.com/office/powerpoint/2010/main" val="319987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29984" y="135857"/>
            <a:ext cx="10950633" cy="3040512"/>
          </a:xfrm>
          <a:prstGeom prst="rect">
            <a:avLst/>
          </a:prstGeom>
        </p:spPr>
        <p:txBody>
          <a:bodyPr wrap="square">
            <a:spAutoFit/>
          </a:bodyPr>
          <a:lstStyle/>
          <a:p>
            <a:pPr algn="just">
              <a:lnSpc>
                <a:spcPct val="115000"/>
              </a:lnSpc>
              <a:spcAft>
                <a:spcPts val="1200"/>
              </a:spcAft>
            </a:pPr>
            <a:r>
              <a:rPr lang="en-GB" sz="2400" dirty="0">
                <a:ea typeface="Times New Roman" panose="02020603050405020304" pitchFamily="18" charset="0"/>
              </a:rPr>
              <a:t>Currently, a hybrid system, named </a:t>
            </a:r>
            <a:r>
              <a:rPr lang="en-GB" sz="2400" dirty="0" err="1">
                <a:ea typeface="Times New Roman" panose="02020603050405020304" pitchFamily="18" charset="0"/>
              </a:rPr>
              <a:t>cryo</a:t>
            </a:r>
            <a:r>
              <a:rPr lang="en-GB" sz="2400" dirty="0">
                <a:ea typeface="Times New Roman" panose="02020603050405020304" pitchFamily="18" charset="0"/>
              </a:rPr>
              <a:t>‑compression, is being developed that provides a pressure vessel containing very cold hydrogen gas compressed at 30 MPa  and cooled at minus 200°C. This </a:t>
            </a:r>
            <a:r>
              <a:rPr lang="en-GB" sz="2400" dirty="0" smtClean="0">
                <a:ea typeface="Times New Roman" panose="02020603050405020304" pitchFamily="18" charset="0"/>
              </a:rPr>
              <a:t>vessel </a:t>
            </a:r>
            <a:r>
              <a:rPr lang="en-GB" sz="2400" dirty="0">
                <a:ea typeface="Times New Roman" panose="02020603050405020304" pitchFamily="18" charset="0"/>
              </a:rPr>
              <a:t>is lighter and more compact than most storage media. BMW have launched a hydrogen powered car in 2015 utilising a </a:t>
            </a:r>
            <a:r>
              <a:rPr lang="en-GB" sz="2400" dirty="0" err="1">
                <a:ea typeface="Times New Roman" panose="02020603050405020304" pitchFamily="18" charset="0"/>
              </a:rPr>
              <a:t>cryo</a:t>
            </a:r>
            <a:r>
              <a:rPr lang="en-GB" sz="2400" dirty="0">
                <a:ea typeface="Times New Roman" panose="02020603050405020304" pitchFamily="18" charset="0"/>
              </a:rPr>
              <a:t>-compressed hydrogen storage </a:t>
            </a:r>
            <a:r>
              <a:rPr lang="en-GB" sz="2400" dirty="0" smtClean="0">
                <a:ea typeface="Times New Roman" panose="02020603050405020304" pitchFamily="18" charset="0"/>
              </a:rPr>
              <a:t>vessel </a:t>
            </a:r>
            <a:r>
              <a:rPr lang="en-GB" sz="2400" dirty="0">
                <a:ea typeface="Times New Roman" panose="02020603050405020304" pitchFamily="18" charset="0"/>
              </a:rPr>
              <a:t>like the one shown </a:t>
            </a:r>
            <a:r>
              <a:rPr lang="en-GB" sz="2400" dirty="0" smtClean="0">
                <a:ea typeface="Times New Roman" panose="02020603050405020304" pitchFamily="18" charset="0"/>
              </a:rPr>
              <a:t>below. </a:t>
            </a:r>
            <a:r>
              <a:rPr lang="en-GB" sz="2400" dirty="0">
                <a:ea typeface="Times New Roman" panose="02020603050405020304" pitchFamily="18" charset="0"/>
              </a:rPr>
              <a:t>Furthermore, the operating temperature is not as low as cryogenic </a:t>
            </a:r>
            <a:r>
              <a:rPr lang="en-GB" sz="2400" dirty="0" smtClean="0">
                <a:ea typeface="Times New Roman" panose="02020603050405020304" pitchFamily="18" charset="0"/>
              </a:rPr>
              <a:t>storage, </a:t>
            </a:r>
            <a:r>
              <a:rPr lang="en-GB" sz="2400" dirty="0">
                <a:ea typeface="Times New Roman" panose="02020603050405020304" pitchFamily="18" charset="0"/>
              </a:rPr>
              <a:t>meaning there is less of a penalty for hydrogen liquefaction and reduced </a:t>
            </a:r>
            <a:r>
              <a:rPr lang="en-GB" sz="2400" dirty="0" smtClean="0">
                <a:ea typeface="Times New Roman" panose="02020603050405020304" pitchFamily="18" charset="0"/>
              </a:rPr>
              <a:t>boil‑off.</a:t>
            </a:r>
            <a:endParaRPr lang="en-GB" sz="2400" dirty="0">
              <a:ea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9999" y="2804801"/>
            <a:ext cx="4199890" cy="2944495"/>
          </a:xfrm>
          <a:prstGeom prst="rect">
            <a:avLst/>
          </a:prstGeom>
          <a:noFill/>
          <a:ln>
            <a:noFill/>
          </a:ln>
        </p:spPr>
      </p:pic>
      <p:sp>
        <p:nvSpPr>
          <p:cNvPr id="17" name="Rectangle 16"/>
          <p:cNvSpPr/>
          <p:nvPr/>
        </p:nvSpPr>
        <p:spPr>
          <a:xfrm>
            <a:off x="85278" y="5639872"/>
            <a:ext cx="7633855" cy="410882"/>
          </a:xfrm>
          <a:prstGeom prst="rect">
            <a:avLst/>
          </a:prstGeom>
        </p:spPr>
        <p:txBody>
          <a:bodyPr wrap="square">
            <a:spAutoFit/>
          </a:bodyPr>
          <a:lstStyle/>
          <a:p>
            <a:pPr algn="just">
              <a:lnSpc>
                <a:spcPct val="115000"/>
              </a:lnSpc>
              <a:spcBef>
                <a:spcPts val="600"/>
              </a:spcBef>
              <a:spcAft>
                <a:spcPts val="600"/>
              </a:spcAft>
            </a:pPr>
            <a:r>
              <a:rPr lang="en-GB" i="1" dirty="0" smtClean="0">
                <a:latin typeface="Arial" panose="020B0604020202020204" pitchFamily="34" charset="0"/>
                <a:ea typeface="Times New Roman" panose="02020603050405020304" pitchFamily="18" charset="0"/>
                <a:cs typeface="FreeSans"/>
              </a:rPr>
              <a:t>Cross-section </a:t>
            </a:r>
            <a:r>
              <a:rPr lang="en-GB" i="1" dirty="0">
                <a:latin typeface="Arial" panose="020B0604020202020204" pitchFamily="34" charset="0"/>
                <a:ea typeface="Times New Roman" panose="02020603050405020304" pitchFamily="18" charset="0"/>
                <a:cs typeface="FreeSans"/>
              </a:rPr>
              <a:t>of a </a:t>
            </a:r>
            <a:r>
              <a:rPr lang="en-GB" i="1" dirty="0" err="1">
                <a:latin typeface="Arial" panose="020B0604020202020204" pitchFamily="34" charset="0"/>
                <a:ea typeface="Times New Roman" panose="02020603050405020304" pitchFamily="18" charset="0"/>
                <a:cs typeface="FreeSans"/>
              </a:rPr>
              <a:t>cryo</a:t>
            </a:r>
            <a:r>
              <a:rPr lang="en-GB" i="1" dirty="0">
                <a:latin typeface="Arial" panose="020B0604020202020204" pitchFamily="34" charset="0"/>
                <a:ea typeface="Times New Roman" panose="02020603050405020304" pitchFamily="18" charset="0"/>
                <a:cs typeface="FreeSans"/>
              </a:rPr>
              <a:t>-compressed hydrogen storage </a:t>
            </a:r>
            <a:r>
              <a:rPr lang="en-GB" i="1" dirty="0" smtClean="0">
                <a:latin typeface="Arial" panose="020B0604020202020204" pitchFamily="34" charset="0"/>
                <a:ea typeface="Times New Roman" panose="02020603050405020304" pitchFamily="18" charset="0"/>
                <a:cs typeface="FreeSans"/>
              </a:rPr>
              <a:t>vessel .</a:t>
            </a:r>
            <a:endParaRPr lang="en-GB" i="1" dirty="0">
              <a:latin typeface="Arial" panose="020B0604020202020204" pitchFamily="34" charset="0"/>
              <a:ea typeface="Times New Roman" panose="02020603050405020304" pitchFamily="18" charset="0"/>
              <a:cs typeface="FreeSans"/>
            </a:endParaRPr>
          </a:p>
        </p:txBody>
      </p:sp>
    </p:spTree>
    <p:extLst>
      <p:ext uri="{BB962C8B-B14F-4D97-AF65-F5344CB8AC3E}">
        <p14:creationId xmlns:p14="http://schemas.microsoft.com/office/powerpoint/2010/main" val="154355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21672" y="0"/>
            <a:ext cx="6096000" cy="5961376"/>
          </a:xfrm>
          <a:prstGeom prst="rect">
            <a:avLst/>
          </a:prstGeom>
        </p:spPr>
        <p:txBody>
          <a:bodyPr>
            <a:spAutoFit/>
          </a:bodyPr>
          <a:lstStyle/>
          <a:p>
            <a:pPr algn="just">
              <a:lnSpc>
                <a:spcPct val="115000"/>
              </a:lnSpc>
              <a:spcAft>
                <a:spcPts val="1200"/>
              </a:spcAft>
            </a:pPr>
            <a:r>
              <a:rPr lang="en-GB" dirty="0">
                <a:ea typeface="Times New Roman" panose="02020603050405020304" pitchFamily="18" charset="0"/>
              </a:rPr>
              <a:t>Novel methods involve storing hydrogen either physically or chemically within select materials. Hydrogen can be stored on the surface of a material through adsorption, either in molecular or monatomic form. Hydrogen can also be dissociated into atoms, absorbed into a solid material and stored in the crystal lattice such as in metal hydrides. Other methods include the hydrogen atoms forming strong chemical bonds giving rise to chemical compounds such as complex hydrides and chemical </a:t>
            </a:r>
            <a:r>
              <a:rPr lang="en-GB" dirty="0" smtClean="0">
                <a:ea typeface="Times New Roman" panose="02020603050405020304" pitchFamily="18" charset="0"/>
              </a:rPr>
              <a:t>hydrides.</a:t>
            </a:r>
            <a:endParaRPr lang="en-GB" dirty="0">
              <a:ea typeface="Times New Roman" panose="02020603050405020304" pitchFamily="18" charset="0"/>
            </a:endParaRPr>
          </a:p>
          <a:p>
            <a:pPr algn="just">
              <a:lnSpc>
                <a:spcPct val="115000"/>
              </a:lnSpc>
              <a:spcAft>
                <a:spcPts val="1200"/>
              </a:spcAft>
            </a:pPr>
            <a:r>
              <a:rPr lang="en-GB" dirty="0">
                <a:ea typeface="Times New Roman" panose="02020603050405020304" pitchFamily="18" charset="0"/>
              </a:rPr>
              <a:t>Metal hydrides are formed when certain metals react with hydrogen gas, the most useful metal hydrides react at room temperature under 500 </a:t>
            </a:r>
            <a:r>
              <a:rPr lang="en-GB" dirty="0" err="1">
                <a:ea typeface="Times New Roman" panose="02020603050405020304" pitchFamily="18" charset="0"/>
              </a:rPr>
              <a:t>kPa</a:t>
            </a:r>
            <a:r>
              <a:rPr lang="en-GB" dirty="0">
                <a:ea typeface="Times New Roman" panose="02020603050405020304" pitchFamily="18" charset="0"/>
              </a:rPr>
              <a:t> of hydrogen. Examples of metal hydrides are palladium hydride (</a:t>
            </a:r>
            <a:r>
              <a:rPr lang="en-GB" dirty="0" err="1">
                <a:ea typeface="Times New Roman" panose="02020603050405020304" pitchFamily="18" charset="0"/>
              </a:rPr>
              <a:t>PdH</a:t>
            </a:r>
            <a:r>
              <a:rPr lang="en-GB" dirty="0">
                <a:ea typeface="Times New Roman" panose="02020603050405020304" pitchFamily="18" charset="0"/>
              </a:rPr>
              <a:t>), magnesium hydride (MgH</a:t>
            </a:r>
            <a:r>
              <a:rPr lang="en-GB" baseline="-25000" dirty="0">
                <a:ea typeface="Times New Roman" panose="02020603050405020304" pitchFamily="18" charset="0"/>
              </a:rPr>
              <a:t>2</a:t>
            </a:r>
            <a:r>
              <a:rPr lang="en-GB" dirty="0">
                <a:ea typeface="Times New Roman" panose="02020603050405020304" pitchFamily="18" charset="0"/>
              </a:rPr>
              <a:t>) and lanthanum nickel hydride (LaNi</a:t>
            </a:r>
            <a:r>
              <a:rPr lang="en-GB" baseline="-25000" dirty="0">
                <a:ea typeface="Times New Roman" panose="02020603050405020304" pitchFamily="18" charset="0"/>
              </a:rPr>
              <a:t>5</a:t>
            </a:r>
            <a:r>
              <a:rPr lang="en-GB" dirty="0">
                <a:ea typeface="Times New Roman" panose="02020603050405020304" pitchFamily="18" charset="0"/>
              </a:rPr>
              <a:t>H</a:t>
            </a:r>
            <a:r>
              <a:rPr lang="en-GB" i="1" baseline="-25000" dirty="0">
                <a:ea typeface="Times New Roman" panose="02020603050405020304" pitchFamily="18" charset="0"/>
              </a:rPr>
              <a:t>x</a:t>
            </a:r>
            <a:r>
              <a:rPr lang="en-GB" dirty="0">
                <a:ea typeface="Times New Roman" panose="02020603050405020304" pitchFamily="18" charset="0"/>
              </a:rPr>
              <a:t>). Absorption of hydrogen into such metals is an exothermic process, conversely desorption is endothermic meaning that heat energy is required to release the hydrogen. </a:t>
            </a:r>
            <a:r>
              <a:rPr lang="en-GB" dirty="0" smtClean="0">
                <a:ea typeface="Times New Roman" panose="02020603050405020304" pitchFamily="18" charset="0"/>
              </a:rPr>
              <a:t>The following image </a:t>
            </a:r>
            <a:r>
              <a:rPr lang="en-GB" dirty="0">
                <a:ea typeface="Times New Roman" panose="02020603050405020304" pitchFamily="18" charset="0"/>
              </a:rPr>
              <a:t>shows a schematic of a metal hydride storage </a:t>
            </a:r>
            <a:r>
              <a:rPr lang="en-GB" dirty="0" smtClean="0">
                <a:ea typeface="Times New Roman" panose="02020603050405020304" pitchFamily="18" charset="0"/>
              </a:rPr>
              <a:t>vessel.</a:t>
            </a:r>
            <a:endParaRPr lang="en-GB" dirty="0">
              <a:ea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8366" y="348621"/>
            <a:ext cx="4314825" cy="1362075"/>
          </a:xfrm>
          <a:prstGeom prst="rect">
            <a:avLst/>
          </a:prstGeom>
          <a:noFill/>
          <a:ln>
            <a:noFill/>
          </a:ln>
        </p:spPr>
      </p:pic>
      <p:sp>
        <p:nvSpPr>
          <p:cNvPr id="17" name="Rectangle 16"/>
          <p:cNvSpPr/>
          <p:nvPr/>
        </p:nvSpPr>
        <p:spPr>
          <a:xfrm>
            <a:off x="6771958" y="2246591"/>
            <a:ext cx="4572001" cy="2623795"/>
          </a:xfrm>
          <a:prstGeom prst="rect">
            <a:avLst/>
          </a:prstGeom>
        </p:spPr>
        <p:txBody>
          <a:bodyPr wrap="square">
            <a:spAutoFit/>
          </a:bodyPr>
          <a:lstStyle/>
          <a:p>
            <a:pPr algn="just">
              <a:lnSpc>
                <a:spcPct val="115000"/>
              </a:lnSpc>
              <a:spcBef>
                <a:spcPts val="600"/>
              </a:spcBef>
              <a:spcAft>
                <a:spcPts val="600"/>
              </a:spcAft>
            </a:pPr>
            <a:r>
              <a:rPr lang="nl-BE" sz="2000" i="1" dirty="0" smtClean="0">
                <a:effectLst/>
                <a:latin typeface="Arial" panose="020B0604020202020204" pitchFamily="34" charset="0"/>
                <a:ea typeface="Times New Roman" panose="02020603050405020304" pitchFamily="18" charset="0"/>
                <a:cs typeface="FreeSans"/>
              </a:rPr>
              <a:t>Diagram of a metal hydride (MH) hydrogen storage vessel.</a:t>
            </a:r>
            <a:endParaRPr lang="en-GB" sz="2000" i="1" dirty="0" smtClean="0">
              <a:effectLst/>
              <a:latin typeface="Arial" panose="020B0604020202020204" pitchFamily="34" charset="0"/>
              <a:ea typeface="Times New Roman" panose="02020603050405020304" pitchFamily="18" charset="0"/>
              <a:cs typeface="FreeSans"/>
            </a:endParaRPr>
          </a:p>
          <a:p>
            <a:pPr algn="just">
              <a:lnSpc>
                <a:spcPct val="115000"/>
              </a:lnSpc>
              <a:spcAft>
                <a:spcPts val="1200"/>
              </a:spcAft>
            </a:pPr>
            <a:r>
              <a:rPr lang="en-GB" dirty="0">
                <a:latin typeface="Arial" panose="020B0604020202020204" pitchFamily="34" charset="0"/>
                <a:ea typeface="Times New Roman" panose="02020603050405020304" pitchFamily="18" charset="0"/>
              </a:rPr>
              <a:t> </a:t>
            </a:r>
          </a:p>
          <a:p>
            <a:pPr algn="just">
              <a:lnSpc>
                <a:spcPct val="115000"/>
              </a:lnSpc>
              <a:spcAft>
                <a:spcPts val="1200"/>
              </a:spcAft>
            </a:pPr>
            <a:r>
              <a:rPr lang="en-GB" dirty="0">
                <a:ea typeface="Times New Roman" panose="02020603050405020304" pitchFamily="18" charset="0"/>
              </a:rPr>
              <a:t>For stationary storage in industrial applications, space is not as important as in mobile applications since the system is not limited to the volume constraints of a vehicle. </a:t>
            </a:r>
          </a:p>
        </p:txBody>
      </p:sp>
    </p:spTree>
    <p:extLst>
      <p:ext uri="{BB962C8B-B14F-4D97-AF65-F5344CB8AC3E}">
        <p14:creationId xmlns:p14="http://schemas.microsoft.com/office/powerpoint/2010/main" val="86994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536970" y="6639"/>
            <a:ext cx="103797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Hydrogen can also be stored in large quantities underground, in caverns, salt domes and depleted oil and gas fields. </a:t>
            </a:r>
            <a:r>
              <a:rPr lang="en-GB" altLang="zh-CN" sz="2400" dirty="0" smtClean="0">
                <a:ea typeface="Times New Roman" panose="02020603050405020304" pitchFamily="18" charset="0"/>
                <a:cs typeface="Arial" panose="020B0604020202020204" pitchFamily="34" charset="0"/>
              </a:rPr>
              <a:t>The image below </a:t>
            </a:r>
            <a:r>
              <a:rPr kumimoji="0" lang="en-GB" altLang="zh-CN"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demonstrates the potential for the storage of large quantities of hydrogen in salt caverns. </a:t>
            </a:r>
            <a:r>
              <a:rPr kumimoji="0" lang="en-GB" altLang="zh-CN" sz="2400" b="0" i="0" u="none" strike="noStrike" cap="none" normalizeH="0" baseline="0" smtClean="0">
                <a:ln>
                  <a:noFill/>
                </a:ln>
                <a:solidFill>
                  <a:schemeClr val="tx1"/>
                </a:solidFill>
                <a:effectLst/>
                <a:ea typeface="Times New Roman" panose="02020603050405020304" pitchFamily="18" charset="0"/>
                <a:cs typeface="Arial" panose="020B0604020202020204" pitchFamily="34" charset="0"/>
              </a:rPr>
              <a:t>There </a:t>
            </a:r>
            <a:r>
              <a:rPr lang="en-GB" altLang="zh-CN" sz="2400" smtClean="0">
                <a:ea typeface="Times New Roman" panose="02020603050405020304" pitchFamily="18" charset="0"/>
                <a:cs typeface="Arial" panose="020B0604020202020204" pitchFamily="34" charset="0"/>
              </a:rPr>
              <a:t>are</a:t>
            </a:r>
            <a:r>
              <a:rPr kumimoji="0" lang="en-GB" altLang="zh-CN" sz="2400" b="0" i="0" u="none" strike="noStrike" cap="none" normalizeH="0" baseline="0" smtClean="0">
                <a:ln>
                  <a:noFill/>
                </a:ln>
                <a:solidFill>
                  <a:schemeClr val="tx1"/>
                </a:solidFill>
                <a:effectLst/>
                <a:ea typeface="Times New Roman" panose="02020603050405020304" pitchFamily="18" charset="0"/>
                <a:cs typeface="Arial" panose="020B0604020202020204" pitchFamily="34" charset="0"/>
              </a:rPr>
              <a:t> </a:t>
            </a:r>
            <a:r>
              <a:rPr kumimoji="0" lang="en-GB" altLang="zh-CN"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many storage sites across the globe such as the ICI salt cavern in Teesside, England storing 95% pure hydrogen and 3 – 4% CO</a:t>
            </a:r>
            <a:r>
              <a:rPr kumimoji="0" lang="en-GB" altLang="zh-CN" sz="2400" b="0" i="0" u="none" strike="noStrike" cap="none" normalizeH="0" baseline="-30000" dirty="0" smtClean="0">
                <a:ln>
                  <a:noFill/>
                </a:ln>
                <a:solidFill>
                  <a:schemeClr val="tx1"/>
                </a:solidFill>
                <a:effectLst/>
                <a:ea typeface="Times New Roman" panose="02020603050405020304" pitchFamily="18" charset="0"/>
                <a:cs typeface="Arial" panose="020B0604020202020204" pitchFamily="34" charset="0"/>
              </a:rPr>
              <a:t>2</a:t>
            </a:r>
            <a:r>
              <a:rPr kumimoji="0" lang="en-GB" altLang="zh-CN"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endParaRPr kumimoji="0" lang="en-GB" altLang="zh-CN" sz="2400" b="0" i="0" u="none" strike="noStrike" cap="none" normalizeH="0" baseline="0" dirty="0" smtClean="0">
              <a:ln>
                <a:noFill/>
              </a:ln>
              <a:solidFill>
                <a:schemeClr val="tx1"/>
              </a:solidFill>
              <a:effectLst/>
            </a:endParaRPr>
          </a:p>
        </p:txBody>
      </p:sp>
      <p:pic>
        <p:nvPicPr>
          <p:cNvPr id="16" name="Picture 15" descr="http://forschung-energiespeicher.info/fileadmin/user_upload/projektassets/H2STORE/BMBF_H2Store_Fig_1_new_engl_tw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239" y="1945631"/>
            <a:ext cx="5731510" cy="4073525"/>
          </a:xfrm>
          <a:prstGeom prst="rect">
            <a:avLst/>
          </a:prstGeom>
          <a:noFill/>
          <a:ln>
            <a:noFill/>
          </a:ln>
        </p:spPr>
      </p:pic>
      <p:sp>
        <p:nvSpPr>
          <p:cNvPr id="17" name="Rectangle 16"/>
          <p:cNvSpPr/>
          <p:nvPr/>
        </p:nvSpPr>
        <p:spPr>
          <a:xfrm>
            <a:off x="6995959" y="4329157"/>
            <a:ext cx="2261062" cy="1169551"/>
          </a:xfrm>
          <a:prstGeom prst="rect">
            <a:avLst/>
          </a:prstGeom>
        </p:spPr>
        <p:txBody>
          <a:bodyPr wrap="square">
            <a:spAutoFit/>
          </a:bodyPr>
          <a:lstStyle/>
          <a:p>
            <a:pPr lvl="0" eaLnBrk="0" fontAlgn="base" hangingPunct="0">
              <a:spcBef>
                <a:spcPct val="0"/>
              </a:spcBef>
              <a:spcAft>
                <a:spcPct val="0"/>
              </a:spcAft>
            </a:pPr>
            <a:r>
              <a:rPr lang="en-GB" altLang="zh-CN" sz="1400" dirty="0">
                <a:ea typeface="Times New Roman" panose="02020603050405020304" pitchFamily="18" charset="0"/>
                <a:cs typeface="Arial" panose="020B0604020202020204" pitchFamily="34" charset="0"/>
              </a:rPr>
              <a:t>Russia has also stored hydrogen underground specifically for their aerospace industry under 9 MPa of pressure.</a:t>
            </a:r>
            <a:endParaRPr kumimoji="0" lang="en-GB" altLang="zh-CN" sz="1400" b="0" i="0" u="none" strike="noStrike" cap="none" normalizeH="0" baseline="0" dirty="0" smtClean="0">
              <a:ln>
                <a:noFill/>
              </a:ln>
              <a:solidFill>
                <a:schemeClr val="tx1"/>
              </a:solidFill>
              <a:effectLst/>
            </a:endParaRPr>
          </a:p>
        </p:txBody>
      </p:sp>
      <p:sp>
        <p:nvSpPr>
          <p:cNvPr id="18" name="Rectangle 17"/>
          <p:cNvSpPr/>
          <p:nvPr/>
        </p:nvSpPr>
        <p:spPr>
          <a:xfrm>
            <a:off x="6934941" y="2097096"/>
            <a:ext cx="2114204" cy="1384995"/>
          </a:xfrm>
          <a:prstGeom prst="rect">
            <a:avLst/>
          </a:prstGeom>
        </p:spPr>
        <p:txBody>
          <a:bodyPr wrap="square">
            <a:spAutoFit/>
          </a:bodyPr>
          <a:lstStyle/>
          <a:p>
            <a:pPr lvl="0" eaLnBrk="0" fontAlgn="base" hangingPunct="0">
              <a:spcBef>
                <a:spcPct val="0"/>
              </a:spcBef>
              <a:spcAft>
                <a:spcPct val="0"/>
              </a:spcAft>
            </a:pPr>
            <a:r>
              <a:rPr lang="en-GB" altLang="zh-CN" sz="1400" dirty="0">
                <a:ea typeface="Times New Roman" panose="02020603050405020304" pitchFamily="18" charset="0"/>
                <a:cs typeface="Arial" panose="020B0604020202020204" pitchFamily="34" charset="0"/>
              </a:rPr>
              <a:t>Between 1956 and 1974 the French gas company </a:t>
            </a:r>
            <a:r>
              <a:rPr lang="en-GB" altLang="zh-CN" sz="1400" dirty="0" err="1">
                <a:ea typeface="Times New Roman" panose="02020603050405020304" pitchFamily="18" charset="0"/>
                <a:cs typeface="Arial" panose="020B0604020202020204" pitchFamily="34" charset="0"/>
              </a:rPr>
              <a:t>Gaz</a:t>
            </a:r>
            <a:r>
              <a:rPr lang="en-GB" altLang="zh-CN" sz="1400" dirty="0">
                <a:ea typeface="Times New Roman" panose="02020603050405020304" pitchFamily="18" charset="0"/>
                <a:cs typeface="Arial" panose="020B0604020202020204" pitchFamily="34" charset="0"/>
              </a:rPr>
              <a:t> stored syngas in an aquifer in </a:t>
            </a:r>
            <a:r>
              <a:rPr lang="en-GB" altLang="zh-CN" sz="1400" dirty="0" err="1">
                <a:ea typeface="Times New Roman" panose="02020603050405020304" pitchFamily="18" charset="0"/>
                <a:cs typeface="Arial" panose="020B0604020202020204" pitchFamily="34" charset="0"/>
              </a:rPr>
              <a:t>Beynes</a:t>
            </a:r>
            <a:r>
              <a:rPr lang="en-GB" altLang="zh-CN" sz="1400" dirty="0">
                <a:ea typeface="Times New Roman" panose="02020603050405020304" pitchFamily="18" charset="0"/>
                <a:cs typeface="Arial" panose="020B0604020202020204" pitchFamily="34" charset="0"/>
              </a:rPr>
              <a:t>, France citing no safety issues during this period. </a:t>
            </a:r>
            <a:endParaRPr kumimoji="0" lang="en-GB" altLang="zh-CN"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205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60960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smtClean="0"/>
              <a:t>The type of storage used for hydrogen depends upon several factors.</a:t>
            </a:r>
            <a:endParaRPr lang="en-GB" sz="3600" dirty="0"/>
          </a:p>
        </p:txBody>
      </p:sp>
      <p:sp>
        <p:nvSpPr>
          <p:cNvPr id="16" name="Content Placeholder 2"/>
          <p:cNvSpPr txBox="1">
            <a:spLocks/>
          </p:cNvSpPr>
          <p:nvPr/>
        </p:nvSpPr>
        <p:spPr>
          <a:xfrm>
            <a:off x="1143000" y="2057400"/>
            <a:ext cx="9872871" cy="403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b="1" smtClean="0">
              <a:solidFill>
                <a:srgbClr val="FF0000"/>
              </a:solidFill>
            </a:endParaRPr>
          </a:p>
          <a:p>
            <a:pPr marL="0" indent="0" algn="ctr">
              <a:buFont typeface="Arial" panose="020B0604020202020204" pitchFamily="34" charset="0"/>
              <a:buNone/>
            </a:pPr>
            <a:endParaRPr lang="en-GB" b="1" smtClean="0">
              <a:solidFill>
                <a:srgbClr val="FF0000"/>
              </a:solidFill>
            </a:endParaRPr>
          </a:p>
          <a:p>
            <a:pPr marL="0" indent="0" algn="ctr">
              <a:buFont typeface="Arial" panose="020B0604020202020204" pitchFamily="34" charset="0"/>
              <a:buNone/>
            </a:pPr>
            <a:r>
              <a:rPr lang="en-GB" b="1" smtClean="0">
                <a:solidFill>
                  <a:srgbClr val="FF0000"/>
                </a:solidFill>
              </a:rPr>
              <a:t>Discuss with a partner what you think these might be.</a:t>
            </a:r>
            <a:endParaRPr lang="en-GB" b="1" dirty="0">
              <a:solidFill>
                <a:srgbClr val="FF0000"/>
              </a:solidFill>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60960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smtClean="0"/>
              <a:t>The type of storage used for hydrogen depends upon several factors.</a:t>
            </a:r>
            <a:endParaRPr lang="en-GB" sz="3600" dirty="0"/>
          </a:p>
        </p:txBody>
      </p:sp>
      <p:sp>
        <p:nvSpPr>
          <p:cNvPr id="16" name="TextBox 15"/>
          <p:cNvSpPr txBox="1"/>
          <p:nvPr/>
        </p:nvSpPr>
        <p:spPr>
          <a:xfrm>
            <a:off x="2207568" y="2329953"/>
            <a:ext cx="2088232" cy="523220"/>
          </a:xfrm>
          <a:prstGeom prst="rect">
            <a:avLst/>
          </a:prstGeom>
          <a:noFill/>
        </p:spPr>
        <p:txBody>
          <a:bodyPr wrap="square" rtlCol="0">
            <a:spAutoFit/>
          </a:bodyPr>
          <a:lstStyle/>
          <a:p>
            <a:r>
              <a:rPr lang="en-GB" sz="2800" dirty="0"/>
              <a:t>Volume</a:t>
            </a:r>
          </a:p>
        </p:txBody>
      </p:sp>
      <p:sp>
        <p:nvSpPr>
          <p:cNvPr id="17" name="TextBox 16"/>
          <p:cNvSpPr txBox="1"/>
          <p:nvPr/>
        </p:nvSpPr>
        <p:spPr>
          <a:xfrm>
            <a:off x="2211352" y="3242268"/>
            <a:ext cx="2376264" cy="523220"/>
          </a:xfrm>
          <a:prstGeom prst="rect">
            <a:avLst/>
          </a:prstGeom>
          <a:noFill/>
        </p:spPr>
        <p:txBody>
          <a:bodyPr wrap="square" rtlCol="0">
            <a:spAutoFit/>
          </a:bodyPr>
          <a:lstStyle/>
          <a:p>
            <a:r>
              <a:rPr lang="en-GB" sz="2800" dirty="0"/>
              <a:t>Temperature</a:t>
            </a:r>
          </a:p>
        </p:txBody>
      </p:sp>
      <p:sp>
        <p:nvSpPr>
          <p:cNvPr id="18" name="TextBox 17"/>
          <p:cNvSpPr txBox="1"/>
          <p:nvPr/>
        </p:nvSpPr>
        <p:spPr>
          <a:xfrm>
            <a:off x="2235950" y="4154583"/>
            <a:ext cx="2160240" cy="523220"/>
          </a:xfrm>
          <a:prstGeom prst="rect">
            <a:avLst/>
          </a:prstGeom>
          <a:noFill/>
        </p:spPr>
        <p:txBody>
          <a:bodyPr wrap="square" rtlCol="0">
            <a:spAutoFit/>
          </a:bodyPr>
          <a:lstStyle/>
          <a:p>
            <a:r>
              <a:rPr lang="en-GB" sz="2800" dirty="0"/>
              <a:t>Time</a:t>
            </a:r>
          </a:p>
        </p:txBody>
      </p:sp>
      <p:sp>
        <p:nvSpPr>
          <p:cNvPr id="19" name="TextBox 18"/>
          <p:cNvSpPr txBox="1"/>
          <p:nvPr/>
        </p:nvSpPr>
        <p:spPr>
          <a:xfrm>
            <a:off x="2207568" y="5066889"/>
            <a:ext cx="2808312" cy="523220"/>
          </a:xfrm>
          <a:prstGeom prst="rect">
            <a:avLst/>
          </a:prstGeom>
          <a:noFill/>
        </p:spPr>
        <p:txBody>
          <a:bodyPr wrap="square" rtlCol="0">
            <a:spAutoFit/>
          </a:bodyPr>
          <a:lstStyle/>
          <a:p>
            <a:r>
              <a:rPr lang="en-GB" sz="2800" dirty="0"/>
              <a:t>Usage </a:t>
            </a:r>
          </a:p>
        </p:txBody>
      </p:sp>
    </p:spTree>
    <p:extLst>
      <p:ext uri="{BB962C8B-B14F-4D97-AF65-F5344CB8AC3E}">
        <p14:creationId xmlns:p14="http://schemas.microsoft.com/office/powerpoint/2010/main" val="27682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23153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smtClean="0"/>
              <a:t>The type of storage used for hydrogen depends upon several factors.</a:t>
            </a:r>
            <a:endParaRPr lang="en-GB" sz="3600" dirty="0"/>
          </a:p>
        </p:txBody>
      </p:sp>
      <p:sp>
        <p:nvSpPr>
          <p:cNvPr id="16" name="TextBox 15"/>
          <p:cNvSpPr txBox="1"/>
          <p:nvPr/>
        </p:nvSpPr>
        <p:spPr>
          <a:xfrm>
            <a:off x="2240623" y="1879864"/>
            <a:ext cx="7128792" cy="1384995"/>
          </a:xfrm>
          <a:prstGeom prst="rect">
            <a:avLst/>
          </a:prstGeom>
          <a:noFill/>
        </p:spPr>
        <p:txBody>
          <a:bodyPr wrap="square" rtlCol="0">
            <a:spAutoFit/>
          </a:bodyPr>
          <a:lstStyle/>
          <a:p>
            <a:r>
              <a:rPr lang="en-GB" sz="2800" dirty="0"/>
              <a:t>Volume – At higher pressure there is more storage capability.  This results in a greater weight.</a:t>
            </a:r>
          </a:p>
        </p:txBody>
      </p:sp>
      <p:sp>
        <p:nvSpPr>
          <p:cNvPr id="17" name="TextBox 16"/>
          <p:cNvSpPr txBox="1"/>
          <p:nvPr/>
        </p:nvSpPr>
        <p:spPr>
          <a:xfrm>
            <a:off x="2200327" y="3264859"/>
            <a:ext cx="6764968" cy="954107"/>
          </a:xfrm>
          <a:prstGeom prst="rect">
            <a:avLst/>
          </a:prstGeom>
          <a:noFill/>
        </p:spPr>
        <p:txBody>
          <a:bodyPr wrap="square" rtlCol="0">
            <a:spAutoFit/>
          </a:bodyPr>
          <a:lstStyle/>
          <a:p>
            <a:r>
              <a:rPr lang="en-GB" sz="2800" dirty="0"/>
              <a:t>Temperature – Specialist materials are required at certain temperatures. </a:t>
            </a:r>
          </a:p>
        </p:txBody>
      </p:sp>
      <p:sp>
        <p:nvSpPr>
          <p:cNvPr id="18" name="TextBox 17"/>
          <p:cNvSpPr txBox="1"/>
          <p:nvPr/>
        </p:nvSpPr>
        <p:spPr>
          <a:xfrm>
            <a:off x="2200327" y="4329071"/>
            <a:ext cx="6956394" cy="523220"/>
          </a:xfrm>
          <a:prstGeom prst="rect">
            <a:avLst/>
          </a:prstGeom>
          <a:noFill/>
        </p:spPr>
        <p:txBody>
          <a:bodyPr wrap="square" rtlCol="0">
            <a:spAutoFit/>
          </a:bodyPr>
          <a:lstStyle/>
          <a:p>
            <a:r>
              <a:rPr lang="en-GB" sz="2800" dirty="0"/>
              <a:t>Time – How long is it going to be stored for?</a:t>
            </a:r>
          </a:p>
        </p:txBody>
      </p:sp>
      <p:sp>
        <p:nvSpPr>
          <p:cNvPr id="19" name="TextBox 18"/>
          <p:cNvSpPr txBox="1"/>
          <p:nvPr/>
        </p:nvSpPr>
        <p:spPr>
          <a:xfrm>
            <a:off x="2200327" y="5283178"/>
            <a:ext cx="7272808" cy="523220"/>
          </a:xfrm>
          <a:prstGeom prst="rect">
            <a:avLst/>
          </a:prstGeom>
          <a:noFill/>
        </p:spPr>
        <p:txBody>
          <a:bodyPr wrap="square" rtlCol="0">
            <a:spAutoFit/>
          </a:bodyPr>
          <a:lstStyle/>
          <a:p>
            <a:r>
              <a:rPr lang="en-GB" sz="2800" dirty="0"/>
              <a:t>Usage – Is it going to be transported before use? </a:t>
            </a:r>
          </a:p>
        </p:txBody>
      </p:sp>
    </p:spTree>
    <p:extLst>
      <p:ext uri="{BB962C8B-B14F-4D97-AF65-F5344CB8AC3E}">
        <p14:creationId xmlns:p14="http://schemas.microsoft.com/office/powerpoint/2010/main" val="17472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814646" y="4349498"/>
            <a:ext cx="98921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The hydrogen economy is a system for delivering energy sourced from hydrogen through the establishment of a modified infrastructure. Moreover, hydrogen production, distribution, utilisation and storage are fundamental to the realisation of this system. </a:t>
            </a:r>
            <a:endParaRPr kumimoji="0" lang="en-GB" altLang="zh-CN" sz="2400" b="0" i="0" u="none" strike="noStrike" cap="none" normalizeH="0" baseline="0" dirty="0" smtClean="0">
              <a:ln>
                <a:noFill/>
              </a:ln>
              <a:solidFill>
                <a:schemeClr val="tx1"/>
              </a:solidFill>
              <a:effectLst/>
            </a:endParaRPr>
          </a:p>
        </p:txBody>
      </p:sp>
      <p:pic>
        <p:nvPicPr>
          <p:cNvPr id="16" name="Picture 15"/>
          <p:cNvPicPr/>
          <p:nvPr/>
        </p:nvPicPr>
        <p:blipFill>
          <a:blip r:embed="rId10" cstate="print"/>
          <a:srcRect/>
          <a:stretch>
            <a:fillRect/>
          </a:stretch>
        </p:blipFill>
        <p:spPr bwMode="auto">
          <a:xfrm>
            <a:off x="2359736" y="1274188"/>
            <a:ext cx="5731510" cy="2898140"/>
          </a:xfrm>
          <a:prstGeom prst="rect">
            <a:avLst/>
          </a:prstGeom>
          <a:noFill/>
          <a:ln w="9525">
            <a:noFill/>
            <a:miter lim="800000"/>
            <a:headEnd/>
            <a:tailEnd/>
          </a:ln>
        </p:spPr>
      </p:pic>
      <p:sp>
        <p:nvSpPr>
          <p:cNvPr id="17" name="TextBox 16"/>
          <p:cNvSpPr txBox="1"/>
          <p:nvPr/>
        </p:nvSpPr>
        <p:spPr>
          <a:xfrm>
            <a:off x="1371600" y="88683"/>
            <a:ext cx="8977745" cy="1200329"/>
          </a:xfrm>
          <a:prstGeom prst="rect">
            <a:avLst/>
          </a:prstGeom>
          <a:noFill/>
        </p:spPr>
        <p:txBody>
          <a:bodyPr wrap="square" rtlCol="0">
            <a:spAutoFit/>
          </a:bodyPr>
          <a:lstStyle/>
          <a:p>
            <a:r>
              <a:rPr lang="en-GB" sz="2400" dirty="0" smtClean="0"/>
              <a:t>Dependent upon the production method, storage requirements will differ.  It is therefore helpful to take a quick look at the lifecycle of hydrogen when it is derived from a renewable energy source. </a:t>
            </a:r>
            <a:endParaRPr lang="en-GB" sz="2400" dirty="0"/>
          </a:p>
        </p:txBody>
      </p:sp>
    </p:spTree>
    <p:extLst>
      <p:ext uri="{BB962C8B-B14F-4D97-AF65-F5344CB8AC3E}">
        <p14:creationId xmlns:p14="http://schemas.microsoft.com/office/powerpoint/2010/main" val="71876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54676" y="308775"/>
            <a:ext cx="10850880" cy="1791260"/>
          </a:xfrm>
          <a:prstGeom prst="rect">
            <a:avLst/>
          </a:prstGeom>
        </p:spPr>
        <p:txBody>
          <a:bodyPr wrap="square">
            <a:spAutoFit/>
          </a:bodyPr>
          <a:lstStyle/>
          <a:p>
            <a:pPr algn="just">
              <a:lnSpc>
                <a:spcPct val="115000"/>
              </a:lnSpc>
              <a:spcAft>
                <a:spcPts val="1200"/>
              </a:spcAft>
            </a:pPr>
            <a:r>
              <a:rPr lang="en-GB" sz="2400" dirty="0" smtClean="0">
                <a:ea typeface="Times New Roman" panose="02020603050405020304" pitchFamily="18" charset="0"/>
              </a:rPr>
              <a:t>Below is </a:t>
            </a:r>
            <a:r>
              <a:rPr lang="en-GB" sz="2400" dirty="0">
                <a:ea typeface="Times New Roman" panose="02020603050405020304" pitchFamily="18" charset="0"/>
              </a:rPr>
              <a:t>a typical schematic of an electrolytic cell. Combining a renewable energy source, such as wind or solar, with an electrolyser could produce and store hydrogen which could be later used as a backup supply to help overcome intermittency in the electrical grid.</a:t>
            </a:r>
          </a:p>
        </p:txBody>
      </p:sp>
      <p:pic>
        <p:nvPicPr>
          <p:cNvPr id="16" name="Picture 15"/>
          <p:cNvPicPr/>
          <p:nvPr/>
        </p:nvPicPr>
        <p:blipFill>
          <a:blip r:embed="rId10" cstate="print"/>
          <a:srcRect/>
          <a:stretch>
            <a:fillRect/>
          </a:stretch>
        </p:blipFill>
        <p:spPr bwMode="auto">
          <a:xfrm>
            <a:off x="2963486" y="1750150"/>
            <a:ext cx="5633259" cy="4123112"/>
          </a:xfrm>
          <a:prstGeom prst="rect">
            <a:avLst/>
          </a:prstGeom>
          <a:noFill/>
          <a:ln w="9525">
            <a:noFill/>
            <a:miter lim="800000"/>
            <a:headEnd/>
            <a:tailEnd/>
          </a:ln>
        </p:spPr>
      </p:pic>
    </p:spTree>
    <p:extLst>
      <p:ext uri="{BB962C8B-B14F-4D97-AF65-F5344CB8AC3E}">
        <p14:creationId xmlns:p14="http://schemas.microsoft.com/office/powerpoint/2010/main" val="107392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39833" y="521281"/>
            <a:ext cx="10956173" cy="5047216"/>
          </a:xfrm>
          <a:prstGeom prst="rect">
            <a:avLst/>
          </a:prstGeom>
        </p:spPr>
        <p:txBody>
          <a:bodyPr wrap="square">
            <a:spAutoFit/>
          </a:bodyPr>
          <a:lstStyle/>
          <a:p>
            <a:pPr algn="just">
              <a:lnSpc>
                <a:spcPct val="115000"/>
              </a:lnSpc>
              <a:spcAft>
                <a:spcPts val="1200"/>
              </a:spcAft>
            </a:pPr>
            <a:r>
              <a:rPr lang="en-GB" sz="2400" dirty="0">
                <a:ea typeface="Times New Roman" panose="02020603050405020304" pitchFamily="18" charset="0"/>
              </a:rPr>
              <a:t>Hydrogen can be stored onsite at the point of production as compressed gas, liquid or chemically in a solid-state storage medium. Distribution of the hydrogen would be relatively simple since it can be delivered via pipeline to the point of use.</a:t>
            </a:r>
          </a:p>
          <a:p>
            <a:pPr algn="just">
              <a:lnSpc>
                <a:spcPct val="115000"/>
              </a:lnSpc>
              <a:spcAft>
                <a:spcPts val="1200"/>
              </a:spcAft>
            </a:pPr>
            <a:r>
              <a:rPr lang="en-GB" sz="2400" dirty="0">
                <a:ea typeface="Times New Roman" panose="02020603050405020304" pitchFamily="18" charset="0"/>
              </a:rPr>
              <a:t>In the last two decades, billions of cubic metres of hydrogen were produced and kept in intermediate storage and transported via pipeline to serve the chemical and aerospace industry. </a:t>
            </a:r>
          </a:p>
          <a:p>
            <a:pPr algn="just">
              <a:lnSpc>
                <a:spcPct val="115000"/>
              </a:lnSpc>
              <a:spcAft>
                <a:spcPts val="1200"/>
              </a:spcAft>
            </a:pPr>
            <a:r>
              <a:rPr lang="en-GB" sz="2400" dirty="0">
                <a:ea typeface="Times New Roman" panose="02020603050405020304" pitchFamily="18" charset="0"/>
              </a:rPr>
              <a:t>One of the biggest hurdles facing the establishment of a hydrogen economy is the issue of storing hydrogen in a safe, compact, reliable and cost effective manner. The U.S. DoE published an online article emphasising that in order for hydrogen to be competitive with conventional technologies it must achieve a vehicle range of 300 miles. However, this is a challenge due to the physical properties of hydrogen.</a:t>
            </a:r>
          </a:p>
        </p:txBody>
      </p:sp>
    </p:spTree>
    <p:extLst>
      <p:ext uri="{BB962C8B-B14F-4D97-AF65-F5344CB8AC3E}">
        <p14:creationId xmlns:p14="http://schemas.microsoft.com/office/powerpoint/2010/main" val="218111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05046" y="59580"/>
            <a:ext cx="11000510" cy="941796"/>
          </a:xfrm>
          <a:prstGeom prst="rect">
            <a:avLst/>
          </a:prstGeom>
        </p:spPr>
        <p:txBody>
          <a:bodyPr wrap="square">
            <a:spAutoFit/>
          </a:bodyPr>
          <a:lstStyle/>
          <a:p>
            <a:pPr algn="just">
              <a:lnSpc>
                <a:spcPct val="115000"/>
              </a:lnSpc>
              <a:spcAft>
                <a:spcPts val="1200"/>
              </a:spcAft>
            </a:pPr>
            <a:r>
              <a:rPr lang="en-GB" sz="2400" dirty="0">
                <a:ea typeface="Times New Roman" panose="02020603050405020304" pitchFamily="18" charset="0"/>
              </a:rPr>
              <a:t>The more established storage techniques are high pressure </a:t>
            </a:r>
            <a:r>
              <a:rPr lang="en-GB" sz="2400" dirty="0" smtClean="0">
                <a:ea typeface="Times New Roman" panose="02020603050405020304" pitchFamily="18" charset="0"/>
              </a:rPr>
              <a:t>vessels </a:t>
            </a:r>
            <a:r>
              <a:rPr lang="en-GB" sz="2400" dirty="0">
                <a:ea typeface="Times New Roman" panose="02020603050405020304" pitchFamily="18" charset="0"/>
              </a:rPr>
              <a:t>which are categorised into four groups based on </a:t>
            </a:r>
            <a:r>
              <a:rPr lang="en-GB" sz="2400" dirty="0" smtClean="0">
                <a:ea typeface="Times New Roman" panose="02020603050405020304" pitchFamily="18" charset="0"/>
              </a:rPr>
              <a:t>their </a:t>
            </a:r>
            <a:r>
              <a:rPr lang="en-GB" sz="2400" dirty="0">
                <a:ea typeface="Times New Roman" panose="02020603050405020304" pitchFamily="18" charset="0"/>
              </a:rPr>
              <a:t>material and the working </a:t>
            </a:r>
            <a:r>
              <a:rPr lang="en-GB" sz="2400" dirty="0" smtClean="0">
                <a:ea typeface="Times New Roman" panose="02020603050405020304" pitchFamily="18" charset="0"/>
              </a:rPr>
              <a:t>pressure. </a:t>
            </a:r>
            <a:endParaRPr lang="en-GB" sz="2400" dirty="0">
              <a:ea typeface="Times New Roman" panose="02020603050405020304" pitchFamily="18" charset="0"/>
            </a:endParaRPr>
          </a:p>
        </p:txBody>
      </p:sp>
      <p:pic>
        <p:nvPicPr>
          <p:cNvPr id="16" name="Picture 15"/>
          <p:cNvPicPr/>
          <p:nvPr/>
        </p:nvPicPr>
        <p:blipFill>
          <a:blip r:embed="rId10" cstate="print"/>
          <a:srcRect/>
          <a:stretch>
            <a:fillRect/>
          </a:stretch>
        </p:blipFill>
        <p:spPr bwMode="auto">
          <a:xfrm>
            <a:off x="2103349" y="901067"/>
            <a:ext cx="7556040" cy="2329085"/>
          </a:xfrm>
          <a:prstGeom prst="rect">
            <a:avLst/>
          </a:prstGeom>
          <a:noFill/>
          <a:ln w="9525">
            <a:noFill/>
            <a:miter lim="800000"/>
            <a:headEnd/>
            <a:tailEnd/>
          </a:ln>
        </p:spPr>
      </p:pic>
      <p:sp>
        <p:nvSpPr>
          <p:cNvPr id="17" name="Rectangle 16"/>
          <p:cNvSpPr/>
          <p:nvPr/>
        </p:nvSpPr>
        <p:spPr>
          <a:xfrm>
            <a:off x="7214" y="5626280"/>
            <a:ext cx="6661267" cy="286682"/>
          </a:xfrm>
          <a:prstGeom prst="rect">
            <a:avLst/>
          </a:prstGeom>
        </p:spPr>
        <p:txBody>
          <a:bodyPr wrap="square">
            <a:spAutoFit/>
          </a:bodyPr>
          <a:lstStyle/>
          <a:p>
            <a:pPr algn="just">
              <a:lnSpc>
                <a:spcPct val="115000"/>
              </a:lnSpc>
              <a:spcBef>
                <a:spcPts val="600"/>
              </a:spcBef>
              <a:spcAft>
                <a:spcPts val="600"/>
              </a:spcAft>
            </a:pPr>
            <a:r>
              <a:rPr lang="en-GB" sz="1200" i="1" dirty="0" smtClean="0">
                <a:latin typeface="Arial" panose="020B0604020202020204" pitchFamily="34" charset="0"/>
                <a:ea typeface="Times New Roman" panose="02020603050405020304" pitchFamily="18" charset="0"/>
                <a:cs typeface="FreeSans"/>
              </a:rPr>
              <a:t>The </a:t>
            </a:r>
            <a:r>
              <a:rPr lang="en-GB" sz="1200" i="1" dirty="0">
                <a:latin typeface="Arial" panose="020B0604020202020204" pitchFamily="34" charset="0"/>
                <a:ea typeface="Times New Roman" panose="02020603050405020304" pitchFamily="18" charset="0"/>
                <a:cs typeface="FreeSans"/>
              </a:rPr>
              <a:t>four main types of high pressure </a:t>
            </a:r>
            <a:r>
              <a:rPr lang="en-GB" sz="1200" i="1" dirty="0" smtClean="0">
                <a:latin typeface="Arial" panose="020B0604020202020204" pitchFamily="34" charset="0"/>
                <a:ea typeface="Times New Roman" panose="02020603050405020304" pitchFamily="18" charset="0"/>
                <a:cs typeface="FreeSans"/>
              </a:rPr>
              <a:t>vessels </a:t>
            </a:r>
            <a:r>
              <a:rPr lang="en-GB" sz="1200" i="1" dirty="0">
                <a:latin typeface="Arial" panose="020B0604020202020204" pitchFamily="34" charset="0"/>
                <a:ea typeface="Times New Roman" panose="02020603050405020304" pitchFamily="18" charset="0"/>
                <a:cs typeface="FreeSans"/>
              </a:rPr>
              <a:t>used for the storage of hydrogen gas.</a:t>
            </a:r>
          </a:p>
        </p:txBody>
      </p:sp>
      <p:sp>
        <p:nvSpPr>
          <p:cNvPr id="18" name="Rectangle 17"/>
          <p:cNvSpPr/>
          <p:nvPr/>
        </p:nvSpPr>
        <p:spPr>
          <a:xfrm>
            <a:off x="5940272" y="3230152"/>
            <a:ext cx="1743021" cy="2677656"/>
          </a:xfrm>
          <a:prstGeom prst="rect">
            <a:avLst/>
          </a:prstGeom>
        </p:spPr>
        <p:txBody>
          <a:bodyPr wrap="square">
            <a:spAutoFit/>
          </a:bodyPr>
          <a:lstStyle/>
          <a:p>
            <a:pPr algn="just">
              <a:spcAft>
                <a:spcPts val="1200"/>
              </a:spcAft>
            </a:pPr>
            <a:r>
              <a:rPr lang="en-GB" sz="1400" dirty="0" smtClean="0">
                <a:latin typeface="Arial" panose="020B0604020202020204" pitchFamily="34" charset="0"/>
                <a:ea typeface="Times New Roman" panose="02020603050405020304" pitchFamily="18" charset="0"/>
              </a:rPr>
              <a:t>The Type III vessels are an improvement on the Type II featuring a composite material such as carbon fibre reinforced polymer (CFRP) with a metal liner made from either aluminium or steel. </a:t>
            </a:r>
            <a:endParaRPr lang="en-GB" sz="1400" dirty="0">
              <a:latin typeface="Arial" panose="020B0604020202020204" pitchFamily="34" charset="0"/>
              <a:ea typeface="Times New Roman" panose="02020603050405020304" pitchFamily="18" charset="0"/>
            </a:endParaRPr>
          </a:p>
        </p:txBody>
      </p:sp>
      <p:sp>
        <p:nvSpPr>
          <p:cNvPr id="19" name="Rectangle 18"/>
          <p:cNvSpPr/>
          <p:nvPr/>
        </p:nvSpPr>
        <p:spPr>
          <a:xfrm>
            <a:off x="4023359" y="3230152"/>
            <a:ext cx="1554481" cy="1600438"/>
          </a:xfrm>
          <a:prstGeom prst="rect">
            <a:avLst/>
          </a:prstGeom>
        </p:spPr>
        <p:txBody>
          <a:bodyPr wrap="square">
            <a:spAutoFit/>
          </a:bodyPr>
          <a:lstStyle/>
          <a:p>
            <a:r>
              <a:rPr lang="en-GB" sz="1400" dirty="0" smtClean="0">
                <a:latin typeface="Arial" panose="020B0604020202020204" pitchFamily="34" charset="0"/>
                <a:ea typeface="Times New Roman" panose="02020603050405020304" pitchFamily="18" charset="0"/>
              </a:rPr>
              <a:t>Type II are essentially Type I vessels encased in a glass fibre reinforced polymer (GFRP) winding. </a:t>
            </a:r>
            <a:endParaRPr lang="en-GB" sz="1400" dirty="0"/>
          </a:p>
        </p:txBody>
      </p:sp>
      <p:sp>
        <p:nvSpPr>
          <p:cNvPr id="20" name="Rectangle 19"/>
          <p:cNvSpPr/>
          <p:nvPr/>
        </p:nvSpPr>
        <p:spPr>
          <a:xfrm>
            <a:off x="2218665" y="3228688"/>
            <a:ext cx="1442262" cy="1578894"/>
          </a:xfrm>
          <a:prstGeom prst="rect">
            <a:avLst/>
          </a:prstGeom>
        </p:spPr>
        <p:txBody>
          <a:bodyPr wrap="square">
            <a:spAutoFit/>
          </a:bodyPr>
          <a:lstStyle/>
          <a:p>
            <a:pPr algn="just">
              <a:lnSpc>
                <a:spcPct val="115000"/>
              </a:lnSpc>
              <a:spcAft>
                <a:spcPts val="1200"/>
              </a:spcAft>
            </a:pPr>
            <a:r>
              <a:rPr lang="en-GB" sz="1400" dirty="0" smtClean="0">
                <a:latin typeface="Arial" panose="020B0604020202020204" pitchFamily="34" charset="0"/>
                <a:ea typeface="Times New Roman" panose="02020603050405020304" pitchFamily="18" charset="0"/>
              </a:rPr>
              <a:t>Type I vessels are all-metal containers made from either steel or aluminium. </a:t>
            </a:r>
            <a:endParaRPr lang="en-GB" sz="1400" dirty="0">
              <a:latin typeface="Arial" panose="020B0604020202020204" pitchFamily="34" charset="0"/>
              <a:ea typeface="Times New Roman" panose="02020603050405020304" pitchFamily="18" charset="0"/>
            </a:endParaRPr>
          </a:p>
        </p:txBody>
      </p:sp>
      <p:sp>
        <p:nvSpPr>
          <p:cNvPr id="21" name="Rectangle 20"/>
          <p:cNvSpPr/>
          <p:nvPr/>
        </p:nvSpPr>
        <p:spPr>
          <a:xfrm>
            <a:off x="8089127" y="3230152"/>
            <a:ext cx="1488669" cy="1826654"/>
          </a:xfrm>
          <a:prstGeom prst="rect">
            <a:avLst/>
          </a:prstGeom>
        </p:spPr>
        <p:txBody>
          <a:bodyPr wrap="square">
            <a:spAutoFit/>
          </a:bodyPr>
          <a:lstStyle/>
          <a:p>
            <a:pPr algn="just">
              <a:lnSpc>
                <a:spcPct val="115000"/>
              </a:lnSpc>
              <a:spcAft>
                <a:spcPts val="1200"/>
              </a:spcAft>
            </a:pPr>
            <a:r>
              <a:rPr lang="en-GB" sz="1400" dirty="0">
                <a:latin typeface="Arial" panose="020B0604020202020204" pitchFamily="34" charset="0"/>
                <a:ea typeface="Times New Roman" panose="02020603050405020304" pitchFamily="18" charset="0"/>
              </a:rPr>
              <a:t>The modern Type IV </a:t>
            </a:r>
            <a:r>
              <a:rPr lang="en-GB" sz="1400" dirty="0" smtClean="0">
                <a:latin typeface="Arial" panose="020B0604020202020204" pitchFamily="34" charset="0"/>
                <a:ea typeface="Times New Roman" panose="02020603050405020304" pitchFamily="18" charset="0"/>
              </a:rPr>
              <a:t>vessels </a:t>
            </a:r>
            <a:r>
              <a:rPr lang="en-GB" sz="1400" dirty="0">
                <a:latin typeface="Arial" panose="020B0604020202020204" pitchFamily="34" charset="0"/>
                <a:ea typeface="Times New Roman" panose="02020603050405020304" pitchFamily="18" charset="0"/>
              </a:rPr>
              <a:t>are constructed mainly from a CFRP with a polyethylene or polyamide liner.</a:t>
            </a:r>
          </a:p>
        </p:txBody>
      </p:sp>
    </p:spTree>
    <p:extLst>
      <p:ext uri="{BB962C8B-B14F-4D97-AF65-F5344CB8AC3E}">
        <p14:creationId xmlns:p14="http://schemas.microsoft.com/office/powerpoint/2010/main" val="404184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9596" y="172091"/>
            <a:ext cx="11316392" cy="3889976"/>
          </a:xfrm>
          <a:prstGeom prst="rect">
            <a:avLst/>
          </a:prstGeom>
        </p:spPr>
        <p:txBody>
          <a:bodyPr wrap="square">
            <a:spAutoFit/>
          </a:bodyPr>
          <a:lstStyle/>
          <a:p>
            <a:pPr algn="just">
              <a:lnSpc>
                <a:spcPct val="115000"/>
              </a:lnSpc>
              <a:spcAft>
                <a:spcPts val="1200"/>
              </a:spcAft>
            </a:pPr>
            <a:r>
              <a:rPr lang="en-GB" sz="2400" dirty="0">
                <a:ea typeface="Times New Roman" panose="02020603050405020304" pitchFamily="18" charset="0"/>
              </a:rPr>
              <a:t>A common method of storing hydrogen is in compressed gas form pressurised inside a </a:t>
            </a:r>
            <a:r>
              <a:rPr lang="en-GB" sz="2400" dirty="0" smtClean="0">
                <a:ea typeface="Times New Roman" panose="02020603050405020304" pitchFamily="18" charset="0"/>
              </a:rPr>
              <a:t>vessel </a:t>
            </a:r>
            <a:r>
              <a:rPr lang="en-GB" sz="2400" dirty="0">
                <a:ea typeface="Times New Roman" panose="02020603050405020304" pitchFamily="18" charset="0"/>
              </a:rPr>
              <a:t>anywhere between 35 and 70 </a:t>
            </a:r>
            <a:r>
              <a:rPr lang="en-GB" sz="2400" dirty="0" smtClean="0">
                <a:ea typeface="Times New Roman" panose="02020603050405020304" pitchFamily="18" charset="0"/>
              </a:rPr>
              <a:t>MPa. </a:t>
            </a:r>
            <a:r>
              <a:rPr lang="en-GB" sz="2400" dirty="0">
                <a:ea typeface="Times New Roman" panose="02020603050405020304" pitchFamily="18" charset="0"/>
              </a:rPr>
              <a:t>Increasing the storage pressure would improve the energy density resulting in a smaller </a:t>
            </a:r>
            <a:r>
              <a:rPr lang="en-GB" sz="2400" dirty="0" smtClean="0">
                <a:ea typeface="Times New Roman" panose="02020603050405020304" pitchFamily="18" charset="0"/>
              </a:rPr>
              <a:t>vessel </a:t>
            </a:r>
            <a:r>
              <a:rPr lang="en-GB" sz="2400" dirty="0">
                <a:ea typeface="Times New Roman" panose="02020603050405020304" pitchFamily="18" charset="0"/>
              </a:rPr>
              <a:t>but a much heavier system. Hydrogen is a non-ideal gas meaning large amounts of energy are needed to compress hydrogen into smaller volumes. Compressed hydrogen </a:t>
            </a:r>
            <a:r>
              <a:rPr lang="en-GB" sz="2400" dirty="0" smtClean="0">
                <a:ea typeface="Times New Roman" panose="02020603050405020304" pitchFamily="18" charset="0"/>
              </a:rPr>
              <a:t>vessels </a:t>
            </a:r>
            <a:r>
              <a:rPr lang="en-GB" sz="2400" dirty="0">
                <a:ea typeface="Times New Roman" panose="02020603050405020304" pitchFamily="18" charset="0"/>
              </a:rPr>
              <a:t>require 2.1% of the energy content to power the </a:t>
            </a:r>
            <a:r>
              <a:rPr lang="en-GB" sz="2400" dirty="0" smtClean="0">
                <a:ea typeface="Times New Roman" panose="02020603050405020304" pitchFamily="18" charset="0"/>
              </a:rPr>
              <a:t>compressor.  This </a:t>
            </a:r>
            <a:r>
              <a:rPr lang="en-GB" sz="2400" dirty="0">
                <a:ea typeface="Times New Roman" panose="02020603050405020304" pitchFamily="18" charset="0"/>
              </a:rPr>
              <a:t>energy would be lost at the compression step unless recovered </a:t>
            </a:r>
            <a:r>
              <a:rPr lang="en-GB" sz="2400" dirty="0" smtClean="0">
                <a:ea typeface="Times New Roman" panose="02020603050405020304" pitchFamily="18" charset="0"/>
              </a:rPr>
              <a:t>otherwise, </a:t>
            </a:r>
            <a:r>
              <a:rPr lang="en-GB" sz="2400" dirty="0">
                <a:ea typeface="Times New Roman" panose="02020603050405020304" pitchFamily="18" charset="0"/>
              </a:rPr>
              <a:t>making the system less efficient and more costly. Another major drawback for this mode of storage is </a:t>
            </a:r>
            <a:r>
              <a:rPr lang="en-GB" sz="2400" dirty="0" smtClean="0">
                <a:ea typeface="Times New Roman" panose="02020603050405020304" pitchFamily="18" charset="0"/>
              </a:rPr>
              <a:t>that the </a:t>
            </a:r>
            <a:r>
              <a:rPr lang="en-GB" sz="2400" dirty="0">
                <a:ea typeface="Times New Roman" panose="02020603050405020304" pitchFamily="18" charset="0"/>
              </a:rPr>
              <a:t>size and weight issue of a compressed </a:t>
            </a:r>
            <a:r>
              <a:rPr lang="en-GB" sz="2400" dirty="0" smtClean="0">
                <a:ea typeface="Times New Roman" panose="02020603050405020304" pitchFamily="18" charset="0"/>
              </a:rPr>
              <a:t>vessel makes </a:t>
            </a:r>
            <a:r>
              <a:rPr lang="en-GB" sz="2400" dirty="0">
                <a:ea typeface="Times New Roman" panose="02020603050405020304" pitchFamily="18" charset="0"/>
              </a:rPr>
              <a:t>it an unattractive option for mobile applications.</a:t>
            </a:r>
          </a:p>
        </p:txBody>
      </p:sp>
      <p:pic>
        <p:nvPicPr>
          <p:cNvPr id="16" name="Picture 15"/>
          <p:cNvPicPr/>
          <p:nvPr/>
        </p:nvPicPr>
        <p:blipFill>
          <a:blip r:embed="rId10" cstate="print"/>
          <a:srcRect/>
          <a:stretch>
            <a:fillRect/>
          </a:stretch>
        </p:blipFill>
        <p:spPr bwMode="auto">
          <a:xfrm>
            <a:off x="3102037" y="4050052"/>
            <a:ext cx="5731510" cy="1821180"/>
          </a:xfrm>
          <a:prstGeom prst="rect">
            <a:avLst/>
          </a:prstGeom>
          <a:noFill/>
          <a:ln w="9525">
            <a:noFill/>
            <a:miter lim="800000"/>
            <a:headEnd/>
            <a:tailEnd/>
          </a:ln>
        </p:spPr>
      </p:pic>
    </p:spTree>
    <p:extLst>
      <p:ext uri="{BB962C8B-B14F-4D97-AF65-F5344CB8AC3E}">
        <p14:creationId xmlns:p14="http://schemas.microsoft.com/office/powerpoint/2010/main" val="230386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884</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等线</vt:lpstr>
      <vt:lpstr>FreeSans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10</cp:revision>
  <dcterms:created xsi:type="dcterms:W3CDTF">2019-06-26T09:21:34Z</dcterms:created>
  <dcterms:modified xsi:type="dcterms:W3CDTF">2019-10-18T14:30:32Z</dcterms:modified>
</cp:coreProperties>
</file>