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60" r:id="rId31"/>
    <p:sldId id="259" r:id="rId32"/>
    <p:sldId id="258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92" d="100"/>
          <a:sy n="92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5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emf"/><Relationship Id="rId5" Type="http://schemas.openxmlformats.org/officeDocument/2006/relationships/image" Target="../media/image7.png"/><Relationship Id="rId10" Type="http://schemas.openxmlformats.org/officeDocument/2006/relationships/image" Target="../media/image23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emf"/><Relationship Id="rId5" Type="http://schemas.openxmlformats.org/officeDocument/2006/relationships/image" Target="../media/image7.png"/><Relationship Id="rId10" Type="http://schemas.openxmlformats.org/officeDocument/2006/relationships/image" Target="../media/image2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2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jpe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1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5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jpeg"/><Relationship Id="rId5" Type="http://schemas.openxmlformats.org/officeDocument/2006/relationships/image" Target="../media/image7.png"/><Relationship Id="rId10" Type="http://schemas.openxmlformats.org/officeDocument/2006/relationships/image" Target="../media/image4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3.png"/><Relationship Id="rId5" Type="http://schemas.openxmlformats.org/officeDocument/2006/relationships/image" Target="../media/image7.png"/><Relationship Id="rId10" Type="http://schemas.openxmlformats.org/officeDocument/2006/relationships/image" Target="../media/image5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7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5.jpg"/><Relationship Id="rId5" Type="http://schemas.openxmlformats.org/officeDocument/2006/relationships/image" Target="../media/image7.png"/><Relationship Id="rId10" Type="http://schemas.openxmlformats.org/officeDocument/2006/relationships/image" Target="../media/image5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9.jpeg"/><Relationship Id="rId5" Type="http://schemas.openxmlformats.org/officeDocument/2006/relationships/image" Target="../media/image7.png"/><Relationship Id="rId10" Type="http://schemas.openxmlformats.org/officeDocument/2006/relationships/image" Target="../media/image5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2.png"/><Relationship Id="rId5" Type="http://schemas.openxmlformats.org/officeDocument/2006/relationships/image" Target="../media/image7.png"/><Relationship Id="rId10" Type="http://schemas.openxmlformats.org/officeDocument/2006/relationships/image" Target="../media/image6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5.gif"/><Relationship Id="rId5" Type="http://schemas.openxmlformats.org/officeDocument/2006/relationships/image" Target="../media/image7.png"/><Relationship Id="rId10" Type="http://schemas.openxmlformats.org/officeDocument/2006/relationships/image" Target="../media/image64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4-pole-bldc-motor031102.swf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67.jpeg"/><Relationship Id="rId2" Type="http://schemas.openxmlformats.org/officeDocument/2006/relationships/image" Target="../media/image6.png"/><Relationship Id="rId16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achine%20Synchrone.mpg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69.png"/><Relationship Id="rId10" Type="http://schemas.openxmlformats.org/officeDocument/2006/relationships/image" Target="../media/image6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7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w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wmf"/><Relationship Id="rId5" Type="http://schemas.openxmlformats.org/officeDocument/2006/relationships/image" Target="../media/image7.png"/><Relationship Id="rId10" Type="http://schemas.openxmlformats.org/officeDocument/2006/relationships/image" Target="../media/image1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Technologies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Extra Information For Teachers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TextBox 1"/>
          <p:cNvSpPr txBox="1"/>
          <p:nvPr/>
        </p:nvSpPr>
        <p:spPr>
          <a:xfrm>
            <a:off x="10393400" y="6470857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Working principle of a single cell (PEFC)</a:t>
            </a:r>
            <a:endParaRPr lang="nl-NL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05440"/>
                  </p:ext>
                </p:extLst>
              </p:nvPr>
            </p:nvGraphicFramePr>
            <p:xfrm>
              <a:off x="2160879" y="497774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Anode: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6205440"/>
                  </p:ext>
                </p:extLst>
              </p:nvPr>
            </p:nvGraphicFramePr>
            <p:xfrm>
              <a:off x="2160879" y="497774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Anode: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31290" t="-11905" r="-1839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815162"/>
                  </p:ext>
                </p:extLst>
              </p:nvPr>
            </p:nvGraphicFramePr>
            <p:xfrm>
              <a:off x="2158339" y="532254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Cathode: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6815162"/>
                  </p:ext>
                </p:extLst>
              </p:nvPr>
            </p:nvGraphicFramePr>
            <p:xfrm>
              <a:off x="2158339" y="532254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>
                              <a:effectLst/>
                            </a:rPr>
                            <a:t>Cathode: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2"/>
                          <a:stretch>
                            <a:fillRect l="-31290" t="-11364" r="-18393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84101"/>
                  </p:ext>
                </p:extLst>
              </p:nvPr>
            </p:nvGraphicFramePr>
            <p:xfrm>
              <a:off x="2158339" y="5667340"/>
              <a:ext cx="4279776" cy="281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General: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→2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784101"/>
                  </p:ext>
                </p:extLst>
              </p:nvPr>
            </p:nvGraphicFramePr>
            <p:xfrm>
              <a:off x="2158339" y="5667340"/>
              <a:ext cx="4279776" cy="281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smtClean="0">
                              <a:effectLst/>
                            </a:rPr>
                            <a:t>General: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3"/>
                          <a:stretch>
                            <a:fillRect l="-31290" t="-10638" r="-18393" b="-1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070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Other types of fuel cells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0942" y="3645024"/>
            <a:ext cx="244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Direct Methanol DMFC</a:t>
            </a:r>
            <a:r>
              <a:rPr lang="en-GB" dirty="0"/>
              <a:t>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951758"/>
            <a:ext cx="52197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069344" y="5584414"/>
            <a:ext cx="133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Alkaline </a:t>
            </a:r>
            <a:r>
              <a:rPr lang="en-GB" dirty="0" smtClean="0"/>
              <a:t>AFC</a:t>
            </a:r>
            <a:endParaRPr lang="en-GB" dirty="0"/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36" y="2610090"/>
            <a:ext cx="49062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51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685011"/>
            <a:ext cx="2499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Molten Carbonate MCFC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29144" y="190358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Other types of fuel cells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349924"/>
            <a:ext cx="4824536" cy="32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4348" y="653743"/>
            <a:ext cx="45461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628557" y="3452763"/>
            <a:ext cx="220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Phosphoric Acid PAFC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25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Other types of fuel cells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5888" y="4355812"/>
            <a:ext cx="1872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Solid Oxide SOFC</a:t>
            </a:r>
            <a:r>
              <a:rPr lang="en-GB" dirty="0"/>
              <a:t> </a:t>
            </a:r>
          </a:p>
        </p:txBody>
      </p:sp>
      <p:pic>
        <p:nvPicPr>
          <p:cNvPr id="17" name="Picture 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8152" y="1413341"/>
            <a:ext cx="5219700" cy="275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73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683568" y="692696"/>
            <a:ext cx="8146564" cy="5170646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is like every machine, not perfect. Despite the fact that there are no parts in motion, the materials are real and induce losses. They currently measure a global efficiency of 60%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As a result, we observe a voltage drop when a current is produced. This is represented by the so called polarisation curve.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needs auxiliaries to work properly, these are: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Intake air management : filter, compressor, air cooling, humidifier, pressure and flow management valves. It is completed by the exhaust of the fuel cell where only water is produced.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Hydrogen management: tank valves, pressure regulator, injector(s), hydrogen pump and a purge valve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A cooling circuit is mandatory to dissipate the heat produced by the fuel cell, large radiators are generally necessary as 40% of the total power is heat.</a:t>
            </a:r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The polarisation curve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1275933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2462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6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2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3496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8742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975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188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803521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ZoneTexte 29"/>
          <p:cNvSpPr txBox="1"/>
          <p:nvPr/>
        </p:nvSpPr>
        <p:spPr>
          <a:xfrm>
            <a:off x="637220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ZoneTexte 30"/>
          <p:cNvSpPr txBox="1"/>
          <p:nvPr/>
        </p:nvSpPr>
        <p:spPr>
          <a:xfrm>
            <a:off x="9683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768143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Materials used in a PEFC: bipolar plates, diffusion layers &amp; electrolyte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32" name="ZoneTexte 1"/>
          <p:cNvSpPr txBox="1"/>
          <p:nvPr/>
        </p:nvSpPr>
        <p:spPr>
          <a:xfrm>
            <a:off x="827584" y="5185654"/>
            <a:ext cx="1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Bipolar Plate</a:t>
            </a:r>
            <a:endParaRPr lang="en-GB" sz="1600" dirty="0"/>
          </a:p>
        </p:txBody>
      </p:sp>
      <p:sp>
        <p:nvSpPr>
          <p:cNvPr id="33" name="ZoneTexte 33"/>
          <p:cNvSpPr txBox="1"/>
          <p:nvPr/>
        </p:nvSpPr>
        <p:spPr>
          <a:xfrm>
            <a:off x="3779912" y="5567180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Gas Diffusion Layer</a:t>
            </a:r>
            <a:endParaRPr lang="en-GB" sz="1600" dirty="0"/>
          </a:p>
        </p:txBody>
      </p:sp>
      <p:sp>
        <p:nvSpPr>
          <p:cNvPr id="34" name="ZoneTexte 34"/>
          <p:cNvSpPr txBox="1"/>
          <p:nvPr/>
        </p:nvSpPr>
        <p:spPr>
          <a:xfrm>
            <a:off x="6660232" y="5113646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Electrolyte Membrane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9999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23" name="ZoneTexte 12"/>
          <p:cNvSpPr txBox="1"/>
          <p:nvPr/>
        </p:nvSpPr>
        <p:spPr>
          <a:xfrm>
            <a:off x="107598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Source: CEA</a:t>
            </a:r>
            <a:endParaRPr lang="fr-BE" sz="12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/>
          </a:blip>
          <a:srcRect b="27461"/>
          <a:stretch/>
        </p:blipFill>
        <p:spPr bwMode="auto">
          <a:xfrm>
            <a:off x="3306353" y="1716777"/>
            <a:ext cx="2530587" cy="1872209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31750"/>
          </a:effectLst>
          <a:ex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19" y="1601352"/>
            <a:ext cx="2273759" cy="21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10951" y="1526603"/>
            <a:ext cx="2263977" cy="22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89760" y="265782"/>
            <a:ext cx="768143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Materials used in a PEFC: bipolar plates, diffusion layers &amp; electrolyte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8" name="ZoneTexte 1"/>
          <p:cNvSpPr txBox="1"/>
          <p:nvPr/>
        </p:nvSpPr>
        <p:spPr>
          <a:xfrm>
            <a:off x="622319" y="4001869"/>
            <a:ext cx="227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Aspect of the diffusion layer material, a graphite textile</a:t>
            </a:r>
            <a:endParaRPr lang="en-GB" sz="1400" dirty="0"/>
          </a:p>
        </p:txBody>
      </p:sp>
      <p:sp>
        <p:nvSpPr>
          <p:cNvPr id="29" name="ZoneTexte 23"/>
          <p:cNvSpPr txBox="1"/>
          <p:nvPr/>
        </p:nvSpPr>
        <p:spPr>
          <a:xfrm>
            <a:off x="3430631" y="3985601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Aspect of the catalyst layer, a deposition of nanoparticles of </a:t>
            </a:r>
            <a:r>
              <a:rPr lang="en-GB" sz="1400" dirty="0"/>
              <a:t>platinum</a:t>
            </a:r>
          </a:p>
        </p:txBody>
      </p:sp>
      <p:sp>
        <p:nvSpPr>
          <p:cNvPr id="30" name="ZoneTexte 24"/>
          <p:cNvSpPr txBox="1"/>
          <p:nvPr/>
        </p:nvSpPr>
        <p:spPr>
          <a:xfrm>
            <a:off x="6382959" y="3967313"/>
            <a:ext cx="2273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microscopic view of the electrolyte surrounded by the catalyst and diffusion layers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1931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09" y="635295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7" name="ZoneTexte 1"/>
          <p:cNvSpPr txBox="1"/>
          <p:nvPr/>
        </p:nvSpPr>
        <p:spPr>
          <a:xfrm>
            <a:off x="1595409" y="531581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fuel cell stack surrounded by the hydrogen circuit, air circuit, humidifier, cooling circuit, exhaust and the electrical load.</a:t>
            </a:r>
            <a:endParaRPr lang="en-GB" sz="14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0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1177928" y="45250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cell test rig supplied by a pressure tank, B10-200 bars</a:t>
            </a:r>
            <a:endParaRPr lang="en-GB" dirty="0"/>
          </a:p>
        </p:txBody>
      </p:sp>
      <p:sp>
        <p:nvSpPr>
          <p:cNvPr id="18" name="ZoneTexte 18"/>
          <p:cNvSpPr txBox="1"/>
          <p:nvPr/>
        </p:nvSpPr>
        <p:spPr>
          <a:xfrm>
            <a:off x="5912200" y="4525089"/>
            <a:ext cx="25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Fuel cell test rig, details</a:t>
            </a:r>
            <a:endParaRPr lang="en-GB" dirty="0"/>
          </a:p>
        </p:txBody>
      </p:sp>
      <p:sp>
        <p:nvSpPr>
          <p:cNvPr id="19" name="ZoneTexte 19"/>
          <p:cNvSpPr txBox="1"/>
          <p:nvPr/>
        </p:nvSpPr>
        <p:spPr>
          <a:xfrm>
            <a:off x="4922344" y="39954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sp>
        <p:nvSpPr>
          <p:cNvPr id="20" name="ZoneTexte 20"/>
          <p:cNvSpPr txBox="1"/>
          <p:nvPr/>
        </p:nvSpPr>
        <p:spPr>
          <a:xfrm>
            <a:off x="7010978" y="1105874"/>
            <a:ext cx="93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OUT</a:t>
            </a:r>
            <a:endParaRPr lang="en-GB" dirty="0"/>
          </a:p>
        </p:txBody>
      </p:sp>
      <p:sp>
        <p:nvSpPr>
          <p:cNvPr id="21" name="ZoneTexte 21"/>
          <p:cNvSpPr txBox="1"/>
          <p:nvPr/>
        </p:nvSpPr>
        <p:spPr>
          <a:xfrm>
            <a:off x="4994352" y="8991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ELEC OUT</a:t>
            </a:r>
            <a:endParaRPr lang="en-GB" dirty="0"/>
          </a:p>
        </p:txBody>
      </p:sp>
      <p:sp>
        <p:nvSpPr>
          <p:cNvPr id="22" name="ZoneTexte 22"/>
          <p:cNvSpPr txBox="1"/>
          <p:nvPr/>
        </p:nvSpPr>
        <p:spPr>
          <a:xfrm>
            <a:off x="5653276" y="3203398"/>
            <a:ext cx="1080120" cy="38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PUMP</a:t>
            </a:r>
            <a:endParaRPr lang="en-GB" dirty="0"/>
          </a:p>
        </p:txBody>
      </p:sp>
      <p:sp>
        <p:nvSpPr>
          <p:cNvPr id="23" name="ZoneTexte 23"/>
          <p:cNvSpPr txBox="1"/>
          <p:nvPr/>
        </p:nvSpPr>
        <p:spPr>
          <a:xfrm>
            <a:off x="7226600" y="233930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FAN</a:t>
            </a:r>
            <a:endParaRPr lang="en-GB" dirty="0"/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330056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6" name="ZoneTexte 2"/>
          <p:cNvSpPr txBox="1"/>
          <p:nvPr/>
        </p:nvSpPr>
        <p:spPr>
          <a:xfrm>
            <a:off x="5066360" y="56052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detectors</a:t>
            </a:r>
            <a:endParaRPr lang="en-GB" dirty="0"/>
          </a:p>
        </p:txBody>
      </p:sp>
      <p:sp>
        <p:nvSpPr>
          <p:cNvPr id="27" name="ZoneTexte 27"/>
          <p:cNvSpPr txBox="1"/>
          <p:nvPr/>
        </p:nvSpPr>
        <p:spPr>
          <a:xfrm>
            <a:off x="7802664" y="2715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2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910456"/>
            <a:ext cx="75608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Hydrogen Fuel Cell </a:t>
            </a:r>
            <a:r>
              <a:rPr lang="en-GB" dirty="0" smtClean="0"/>
              <a:t>Technology</a:t>
            </a:r>
          </a:p>
          <a:p>
            <a:endParaRPr lang="fr-BE" sz="1400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Different types of fuel cells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Architecture of fuel cells: bipolar - </a:t>
            </a:r>
            <a:r>
              <a:rPr lang="en-GB" dirty="0" smtClean="0"/>
              <a:t>planar - tubular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Working principle of fuel cells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Materials used in a PEFC: Bipolar plates - Diffusion layers - Electrolyte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Auxiliaries associated to the fuel cell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Air supply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Hydrogen supply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Cooling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Humidifier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Exhaust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/>
              <a:t>Integration of a fuel cell in a system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/>
              <a:t>Power electronics (controller)</a:t>
            </a:r>
            <a:endParaRPr lang="fr-BE" dirty="0"/>
          </a:p>
          <a:p>
            <a:pPr marL="800100" lvl="1" indent="-342900">
              <a:buFont typeface="+mj-lt"/>
              <a:buAutoNum type="alphaLcParenR"/>
            </a:pPr>
            <a:r>
              <a:rPr lang="en-GB" dirty="0" smtClean="0"/>
              <a:t>Electrical </a:t>
            </a:r>
            <a:r>
              <a:rPr lang="en-GB" dirty="0"/>
              <a:t>load</a:t>
            </a: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Energy management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08720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Auxiliaries are very important in terms of technology and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generally filled with hydrogen gas under 350 or 700 bars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engineered to be filled up to 700 bars.  They are manufactured in composites materials like carbon and </a:t>
            </a:r>
            <a:r>
              <a:rPr lang="en-GB" dirty="0"/>
              <a:t>K</a:t>
            </a:r>
            <a:r>
              <a:rPr lang="en-GB" dirty="0" smtClean="0"/>
              <a:t>evlar fibres.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Hydrogen tanks are equipped with a specific safety multivalve which includes a thermal fuse, manual valve, solenoid valve, pipe torn off restrictor, temperature and pressure sensors and an overpressure disc.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Some specific hydrogen tanks are designed to be filled with liquid hydrogen at minus 253°C or with pressurised cooled gas at very low temperature.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Pipes are designed to support high pressure. They are connected to other components by using screwed connectors. </a:t>
            </a:r>
          </a:p>
        </p:txBody>
      </p:sp>
    </p:spTree>
    <p:extLst>
      <p:ext uri="{BB962C8B-B14F-4D97-AF65-F5344CB8AC3E}">
        <p14:creationId xmlns:p14="http://schemas.microsoft.com/office/powerpoint/2010/main" val="1047816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5" y="2243721"/>
            <a:ext cx="3086491" cy="2624994"/>
          </a:xfrm>
          <a:prstGeom prst="rect">
            <a:avLst/>
          </a:prstGeom>
        </p:spPr>
      </p:pic>
      <p:graphicFrame>
        <p:nvGraphicFramePr>
          <p:cNvPr id="16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69880"/>
              </p:ext>
            </p:extLst>
          </p:nvPr>
        </p:nvGraphicFramePr>
        <p:xfrm>
          <a:off x="2039336" y="836622"/>
          <a:ext cx="6323475" cy="1223781"/>
        </p:xfrm>
        <a:graphic>
          <a:graphicData uri="http://schemas.openxmlformats.org/drawingml/2006/table">
            <a:tbl>
              <a:tblPr/>
              <a:tblGrid>
                <a:gridCol w="210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Hydrogen storage techniques for vehicles (comparison)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H2 gas @ 700 bars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Liquid hydrogen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err="1" smtClean="0">
                          <a:latin typeface="Arial"/>
                          <a:ea typeface="Times New Roman"/>
                        </a:rPr>
                        <a:t>Cryocompressed</a:t>
                      </a: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 @ 300 bars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(5 kg) ~  100%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125%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noProof="0" dirty="0" smtClean="0">
                          <a:latin typeface="Arial"/>
                          <a:ea typeface="Times New Roman"/>
                        </a:rPr>
                        <a:t>150%</a:t>
                      </a:r>
                      <a:endParaRPr lang="en-GB" sz="1100" noProof="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36" y="2304078"/>
            <a:ext cx="2434229" cy="13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https://encrypted-tbn0.gstatic.com/images?q=tbn:ANd9GcQwy4Yw72FXixHkH4LLToLk7z6jr40IaDMch_vLT8tBAaN39BMX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03" y="2290043"/>
            <a:ext cx="1698757" cy="1348219"/>
          </a:xfrm>
          <a:prstGeom prst="rect">
            <a:avLst/>
          </a:prstGeom>
          <a:noFill/>
        </p:spPr>
      </p:pic>
      <p:pic>
        <p:nvPicPr>
          <p:cNvPr id="19" name="Image 17" descr="Figure_2_U3.JPG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31" y="3728197"/>
            <a:ext cx="1961272" cy="1644574"/>
          </a:xfrm>
          <a:prstGeom prst="rect">
            <a:avLst/>
          </a:prstGeom>
        </p:spPr>
      </p:pic>
      <p:cxnSp>
        <p:nvCxnSpPr>
          <p:cNvPr id="20" name="Connecteur droit avec flèche 18"/>
          <p:cNvCxnSpPr>
            <a:stCxn id="19" idx="0"/>
          </p:cNvCxnSpPr>
          <p:nvPr/>
        </p:nvCxnSpPr>
        <p:spPr>
          <a:xfrm flipH="1" flipV="1">
            <a:off x="6329531" y="3140523"/>
            <a:ext cx="980636" cy="587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19"/>
          <p:cNvCxnSpPr>
            <a:stCxn id="19" idx="0"/>
          </p:cNvCxnSpPr>
          <p:nvPr/>
        </p:nvCxnSpPr>
        <p:spPr>
          <a:xfrm flipV="1">
            <a:off x="7310167" y="3266178"/>
            <a:ext cx="286155" cy="462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4324062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7498715" y="558879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Ullit</a:t>
            </a:r>
            <a:r>
              <a:rPr lang="en-GB" sz="1200" dirty="0" smtClean="0"/>
              <a:t>, BMW, Toyota, KIWA</a:t>
            </a:r>
            <a:endParaRPr lang="en-GB" sz="12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136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1. Hydrogen storage: we consider three types of on board storage for vehicles</a:t>
            </a:r>
            <a:endParaRPr lang="en-GB" dirty="0"/>
          </a:p>
        </p:txBody>
      </p:sp>
      <p:pic>
        <p:nvPicPr>
          <p:cNvPr id="25" name="Image 11" descr="Figure_5_U3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59" y="4364659"/>
            <a:ext cx="1883218" cy="1019365"/>
          </a:xfrm>
          <a:prstGeom prst="rect">
            <a:avLst/>
          </a:prstGeom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602171" y="2995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7" name="ZoneTexte 2"/>
          <p:cNvSpPr txBox="1"/>
          <p:nvPr/>
        </p:nvSpPr>
        <p:spPr>
          <a:xfrm>
            <a:off x="8290803" y="4518931"/>
            <a:ext cx="1221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Catalyst device used to neutralized leakages</a:t>
            </a:r>
            <a:endParaRPr lang="en-GB" sz="1200" dirty="0"/>
          </a:p>
        </p:txBody>
      </p:sp>
      <p:sp>
        <p:nvSpPr>
          <p:cNvPr id="28" name="ZoneTexte 3"/>
          <p:cNvSpPr txBox="1"/>
          <p:nvPr/>
        </p:nvSpPr>
        <p:spPr>
          <a:xfrm>
            <a:off x="3682291" y="5384024"/>
            <a:ext cx="2155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Cut </a:t>
            </a:r>
            <a:r>
              <a:rPr lang="fr-BE" sz="1200" dirty="0" err="1" smtClean="0"/>
              <a:t>view</a:t>
            </a:r>
            <a:r>
              <a:rPr lang="fr-BE" sz="1200" dirty="0" smtClean="0"/>
              <a:t> of a pressure tank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The hydrogen system, tanks and pipes, is located outside the car volume for safety reasons. Hydrogen has no chance to enter the passenger compartment.</a:t>
            </a:r>
            <a:endParaRPr lang="en-GB" sz="1600" dirty="0"/>
          </a:p>
        </p:txBody>
      </p:sp>
      <p:pic>
        <p:nvPicPr>
          <p:cNvPr id="16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17" y="2067069"/>
            <a:ext cx="7784964" cy="2202180"/>
          </a:xfrm>
          <a:prstGeom prst="rect">
            <a:avLst/>
          </a:prstGeom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5" y="4421649"/>
            <a:ext cx="6248400" cy="1543600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7991324" y="39922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Swagelok</a:t>
            </a:r>
            <a:endParaRPr lang="en-GB" sz="12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5" y="636657"/>
            <a:ext cx="44644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2. Hydrogen pipes: we consider safety first</a:t>
            </a:r>
            <a:endParaRPr lang="en-GB" dirty="0"/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516043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59" y="741978"/>
            <a:ext cx="284888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6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808875" y="504844"/>
            <a:ext cx="8136904" cy="51614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pressure regulator reduces the hydrogen gas pressure from 700 bars to around 1 bar. Any pressure higher than 1 bar of hydrogen could destroy the fuel cell membrane.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air intake is also managed. The air pressure is managed with a counter-pressure valve as it must be equal to the hydrogen pressure. The air flow is managed with a bypass valve.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air flow must contain humidity in order to avoid electrolyte membrane drying and allow protonic transport.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humidifier can be used to keep the humidity content of intake air around 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ry air will dry the fuel cell membrane and stop the production of electricity.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cooling circuit is essential to maintain the fuel cell temperature under 80°C.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coolant is special and non conductive of electricity.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resin filter is used to remove ions from the coolant.</a:t>
            </a:r>
          </a:p>
        </p:txBody>
      </p:sp>
    </p:spTree>
    <p:extLst>
      <p:ext uri="{BB962C8B-B14F-4D97-AF65-F5344CB8AC3E}">
        <p14:creationId xmlns:p14="http://schemas.microsoft.com/office/powerpoint/2010/main" val="208571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67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70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90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 to 1,5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20" name="ZoneTexte 24"/>
          <p:cNvSpPr txBox="1"/>
          <p:nvPr/>
        </p:nvSpPr>
        <p:spPr>
          <a:xfrm>
            <a:off x="2252474" y="4669105"/>
            <a:ext cx="155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40 to 200 kPa</a:t>
            </a:r>
            <a:endParaRPr lang="fr-BE" dirty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Toyota TME</a:t>
            </a:r>
            <a:endParaRPr lang="fr-BE" sz="12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612514" y="19038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smtClean="0"/>
              <a:t>3. The pressure regulator is necessary to reduce the pressure from the tank (up to 700 bars) to the fuel cell (around  1 bar). This operation is generally performed in two steps, a mechanical pressure reducer followed by an electronically regulated valve or injector.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032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intake air circuit is composed of a filter, compressor, intercooler, humidifier, fuel cell &amp; exhaust</a:t>
            </a:r>
          </a:p>
          <a:p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Perma</a:t>
            </a:r>
            <a:r>
              <a:rPr lang="en-GB" sz="1200" dirty="0" smtClean="0"/>
              <a:t> Pure humidifiers</a:t>
            </a:r>
            <a:endParaRPr lang="en-GB" sz="1200" dirty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24835" y="143388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3" name="ZoneTexte 1"/>
          <p:cNvSpPr txBox="1"/>
          <p:nvPr/>
        </p:nvSpPr>
        <p:spPr>
          <a:xfrm>
            <a:off x="1757447" y="3037936"/>
            <a:ext cx="170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4. Air compressor</a:t>
            </a:r>
            <a:endParaRPr lang="en-GB" sz="1600" dirty="0"/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4154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5. Air intercooler</a:t>
            </a:r>
            <a:endParaRPr lang="en-GB" sz="1600" dirty="0"/>
          </a:p>
        </p:txBody>
      </p:sp>
      <p:sp>
        <p:nvSpPr>
          <p:cNvPr id="25" name="ZoneTexte 2"/>
          <p:cNvSpPr txBox="1"/>
          <p:nvPr/>
        </p:nvSpPr>
        <p:spPr>
          <a:xfrm>
            <a:off x="6269251" y="41180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6. The humidifier is located just before the fuel cell and increases the humidity % of intake air. </a:t>
            </a:r>
            <a:r>
              <a:rPr lang="en-GB" sz="1600" dirty="0"/>
              <a:t>T</a:t>
            </a:r>
            <a:r>
              <a:rPr lang="en-GB" sz="1600" dirty="0" smtClean="0"/>
              <a:t>he water is extracted from wet air in the exhaust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9170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1" y="1562607"/>
            <a:ext cx="3687006" cy="364990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69" y="555983"/>
            <a:ext cx="3329847" cy="2246970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3" y="3578831"/>
            <a:ext cx="2134514" cy="1872208"/>
          </a:xfrm>
          <a:prstGeom prst="rect">
            <a:avLst/>
          </a:prstGeom>
        </p:spPr>
      </p:pic>
      <p:sp>
        <p:nvSpPr>
          <p:cNvPr id="18" name="ZoneTexte 14"/>
          <p:cNvSpPr txBox="1"/>
          <p:nvPr/>
        </p:nvSpPr>
        <p:spPr>
          <a:xfrm>
            <a:off x="1526789" y="528727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typical cooling circuit of a fuel cell vehicle</a:t>
            </a:r>
            <a:endParaRPr lang="en-GB" sz="1400" dirty="0"/>
          </a:p>
        </p:txBody>
      </p:sp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606909" y="108219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Auxiliaries associated to a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1" name="ZoneTexte 2"/>
          <p:cNvSpPr txBox="1"/>
          <p:nvPr/>
        </p:nvSpPr>
        <p:spPr>
          <a:xfrm>
            <a:off x="6207309" y="543129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Sometimes, air cooling is enough</a:t>
            </a:r>
            <a:endParaRPr lang="en-GB" sz="1400" dirty="0"/>
          </a:p>
        </p:txBody>
      </p:sp>
      <p:sp>
        <p:nvSpPr>
          <p:cNvPr id="22" name="ZoneTexte 19"/>
          <p:cNvSpPr txBox="1"/>
          <p:nvPr/>
        </p:nvSpPr>
        <p:spPr>
          <a:xfrm>
            <a:off x="6207309" y="2786743"/>
            <a:ext cx="270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Typical cooling circuit components of a fuel cell vehicle</a:t>
            </a:r>
            <a:endParaRPr lang="en-GB" sz="1400" dirty="0"/>
          </a:p>
        </p:txBody>
      </p:sp>
      <p:sp>
        <p:nvSpPr>
          <p:cNvPr id="23" name="ZoneTexte 3"/>
          <p:cNvSpPr txBox="1"/>
          <p:nvPr/>
        </p:nvSpPr>
        <p:spPr>
          <a:xfrm>
            <a:off x="1454781" y="55598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The fuel cell efficiency is about 50% to 60%.  This means that a significant part of the energy produced is heat and must be valorised or evacuated through the radiator.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1314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726951"/>
            <a:ext cx="8146564" cy="50783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is like a battery, it produces DC current.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DC current must be transformed into AC current as most practical loads use AC current.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DC current is transformed into AC current thanks to an inverter bridge.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An inverter bridge is quite simple.  It uses 6 transistors in saturated mode, open or closed. The inverter is reversible and works then like a diode bridge to convert AC into DC.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AC current is used to supply the 3 phase stator of an electric motor.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3 phase stator coils generate a rotating magnetic field or RMF.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rotating magnetic field is followed by a rotor connected to a transmission.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rotor motion is monitored by sensors, a closed loop control of the motor giving more torque.</a:t>
            </a:r>
          </a:p>
        </p:txBody>
      </p:sp>
    </p:spTree>
    <p:extLst>
      <p:ext uri="{BB962C8B-B14F-4D97-AF65-F5344CB8AC3E}">
        <p14:creationId xmlns:p14="http://schemas.microsoft.com/office/powerpoint/2010/main" val="174623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850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fr-FR" sz="1600" b="0" dirty="0" smtClean="0">
                <a:sym typeface="Wingdings" pitchFamily="2" charset="2"/>
              </a:rPr>
              <a:t>The DC current produced by the fuel cell must be transformed by power electronics in order to be used. An inverter is often considered to transform DC </a:t>
            </a:r>
            <a:r>
              <a:rPr lang="en-GB" altLang="fr-FR" sz="1600" dirty="0" smtClean="0">
                <a:sym typeface="Wingdings" pitchFamily="2" charset="2"/>
              </a:rPr>
              <a:t>current </a:t>
            </a:r>
            <a:r>
              <a:rPr lang="en-GB" altLang="fr-FR" sz="1600" b="0" dirty="0" smtClean="0">
                <a:sym typeface="Wingdings" pitchFamily="2" charset="2"/>
              </a:rPr>
              <a:t>into 3 phase AC current.</a:t>
            </a:r>
            <a:endParaRPr lang="en-GB" altLang="fr-FR" sz="1600" b="0" dirty="0">
              <a:sym typeface="Wingdings" pitchFamily="2" charset="2"/>
            </a:endParaRPr>
          </a:p>
        </p:txBody>
      </p:sp>
      <p:sp>
        <p:nvSpPr>
          <p:cNvPr id="16" name="ZoneTexte 22"/>
          <p:cNvSpPr txBox="1">
            <a:spLocks noChangeArrowheads="1"/>
          </p:cNvSpPr>
          <p:nvPr/>
        </p:nvSpPr>
        <p:spPr bwMode="auto">
          <a:xfrm>
            <a:off x="5560132" y="4793376"/>
            <a:ext cx="36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smtClean="0"/>
              <a:t>DC/AC converter from the Toyota Prius</a:t>
            </a:r>
            <a:endParaRPr lang="en-GB" altLang="fr-FR" sz="1400" b="0" i="1" dirty="0"/>
          </a:p>
        </p:txBody>
      </p:sp>
      <p:pic>
        <p:nvPicPr>
          <p:cNvPr id="17" name="Picture 21" descr="File:ToyotaOpenHS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9" y="1750139"/>
            <a:ext cx="3985113" cy="299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77" y="1639093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24168" y="1443094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363063" y="1670107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374176" y="3368732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78030" y="2346382"/>
            <a:ext cx="21288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dirty="0" smtClean="0"/>
              <a:t>High voltage Batt or FC</a:t>
            </a:r>
            <a:endParaRPr lang="en-GB" altLang="fr-FR" sz="1500" dirty="0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9" y="3561553"/>
            <a:ext cx="425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smtClean="0"/>
              <a:t>Diagram of a DC/AC reversible converter</a:t>
            </a:r>
            <a:endParaRPr lang="en-GB" altLang="fr-FR" sz="1400" b="0" i="1" dirty="0"/>
          </a:p>
        </p:txBody>
      </p:sp>
      <p:pic>
        <p:nvPicPr>
          <p:cNvPr id="24" name="Picture 2" descr="backgroun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64" y="4079622"/>
            <a:ext cx="355600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3"/>
          <p:cNvSpPr txBox="1"/>
          <p:nvPr/>
        </p:nvSpPr>
        <p:spPr>
          <a:xfrm>
            <a:off x="1071327" y="3869302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U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ZoneTexte 24"/>
          <p:cNvSpPr txBox="1"/>
          <p:nvPr/>
        </p:nvSpPr>
        <p:spPr>
          <a:xfrm>
            <a:off x="4578114" y="4628127"/>
            <a:ext cx="3651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t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ZoneTexte 22"/>
          <p:cNvSpPr txBox="1">
            <a:spLocks noChangeArrowheads="1"/>
          </p:cNvSpPr>
          <p:nvPr/>
        </p:nvSpPr>
        <p:spPr bwMode="auto">
          <a:xfrm>
            <a:off x="877652" y="5585464"/>
            <a:ext cx="4251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smtClean="0"/>
              <a:t>AC voltage between 2 phases of the </a:t>
            </a:r>
            <a:r>
              <a:rPr lang="en-GB" altLang="fr-FR" sz="1400" i="1" dirty="0" smtClean="0"/>
              <a:t>DC/AC converter</a:t>
            </a:r>
            <a:endParaRPr lang="en-GB" altLang="fr-FR" sz="1400" b="0" i="1" dirty="0"/>
          </a:p>
        </p:txBody>
      </p:sp>
      <p:sp>
        <p:nvSpPr>
          <p:cNvPr id="28" name="ZoneTexte 1"/>
          <p:cNvSpPr txBox="1"/>
          <p:nvPr/>
        </p:nvSpPr>
        <p:spPr>
          <a:xfrm>
            <a:off x="7459812" y="573206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prius</a:t>
            </a:r>
            <a:r>
              <a:rPr lang="en-GB" sz="1200" dirty="0" smtClean="0"/>
              <a:t>-touring-club</a:t>
            </a:r>
            <a:endParaRPr lang="en-GB" sz="1200" dirty="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1009773" y="564649"/>
            <a:ext cx="821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fr-FR" sz="1600" b="0" dirty="0" smtClean="0">
                <a:sym typeface="Wingdings" pitchFamily="2" charset="2"/>
              </a:rPr>
              <a:t>In vehicular applications, the load will be an electric motor. In this machine, the rotor is moving due to a force induced by the rotating magnetic field (RMF) generated by the stator coils. </a:t>
            </a:r>
            <a:endParaRPr lang="en-GB" altLang="fr-FR" sz="1600" b="0" dirty="0">
              <a:sym typeface="Wingdings" pitchFamily="2" charset="2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24347" y="164539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  <p:pic>
        <p:nvPicPr>
          <p:cNvPr id="17" name="Picture 11" descr="image007[1]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49117" y="1816844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24" descr="Pulsant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18" y="1753372"/>
            <a:ext cx="3729832" cy="2411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272653" y="4393155"/>
            <a:ext cx="18073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The magnetic field generated by a coil supplied with AC current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5521125" y="4537863"/>
            <a:ext cx="2448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 coils supplied with AC current are generating a rotating magnetic field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80728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There are different types of fuel cells using the same working principle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They differ by the electrolyte, catalyst, gaseous reactants and temperature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chemical reaction takes place in a single cell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cell is generally composed of 5 elements: 2 bipolar plates, 2 diffusion layers and 1 electrolyte membrane in a central 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There is a fine deposition of a catalyst on the active surfaces of the diffusion layers, on the surfaces in contact with the electrolyte membrane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cell generates 1.18 Volt when supplied with hydrogen and pure oxygen</a:t>
            </a:r>
            <a:r>
              <a:rPr lang="en-GB" dirty="0"/>
              <a:t> </a:t>
            </a:r>
            <a:r>
              <a:rPr lang="en-GB" dirty="0" smtClean="0"/>
              <a:t>but only 0.8 Volt if oxygen is replaced with air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electric output of cells are connected in series in order to increase the working voltage.</a:t>
            </a:r>
          </a:p>
        </p:txBody>
      </p:sp>
    </p:spTree>
    <p:extLst>
      <p:ext uri="{BB962C8B-B14F-4D97-AF65-F5344CB8AC3E}">
        <p14:creationId xmlns:p14="http://schemas.microsoft.com/office/powerpoint/2010/main" val="4044906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5" descr="moteur_asynchrone_Page_01_Image_000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78" y="4125963"/>
            <a:ext cx="1692880" cy="11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1"/>
          <p:cNvSpPr txBox="1">
            <a:spLocks noChangeArrowheads="1"/>
          </p:cNvSpPr>
          <p:nvPr/>
        </p:nvSpPr>
        <p:spPr bwMode="auto">
          <a:xfrm>
            <a:off x="1009772" y="483022"/>
            <a:ext cx="8215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fr-FR" sz="1600" b="0" dirty="0" smtClean="0">
                <a:sym typeface="Wingdings" pitchFamily="2" charset="2"/>
              </a:rPr>
              <a:t>In a motor, the rotor is moving due to a force induced by the rotating magnetic field (RMF) generated by the stator coils. </a:t>
            </a:r>
            <a:endParaRPr lang="en-GB" altLang="fr-FR" sz="1600" b="0" dirty="0">
              <a:sym typeface="Wingdings" pitchFamily="2" charset="2"/>
            </a:endParaRPr>
          </a:p>
        </p:txBody>
      </p:sp>
      <p:pic>
        <p:nvPicPr>
          <p:cNvPr id="17" name="Picture 6" descr="rotor_eclate_rhpm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4" y="1059086"/>
            <a:ext cx="214256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22"/>
          <p:cNvSpPr txBox="1">
            <a:spLocks noChangeArrowheads="1"/>
          </p:cNvSpPr>
          <p:nvPr/>
        </p:nvSpPr>
        <p:spPr bwMode="auto">
          <a:xfrm>
            <a:off x="2727953" y="1732538"/>
            <a:ext cx="15704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b="0" i="1" dirty="0" smtClean="0"/>
              <a:t>Permanent magnets</a:t>
            </a:r>
            <a:endParaRPr lang="en-GB" altLang="fr-FR" sz="1500" b="0" i="1" dirty="0"/>
          </a:p>
        </p:txBody>
      </p:sp>
      <p:pic>
        <p:nvPicPr>
          <p:cNvPr id="19" name="Picture 20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1" y="1563142"/>
            <a:ext cx="3929931" cy="28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lèche droite 16"/>
          <p:cNvSpPr/>
          <p:nvPr/>
        </p:nvSpPr>
        <p:spPr>
          <a:xfrm>
            <a:off x="4218847" y="2411462"/>
            <a:ext cx="942237" cy="279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3" y="3291334"/>
            <a:ext cx="2605453" cy="6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upload.wikimedia.org/wikipedia/commons/5/52/Coupe_rotor_machine_asynchron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53" y="4155430"/>
            <a:ext cx="1555341" cy="11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707086" y="5379566"/>
            <a:ext cx="35899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400" b="0" i="1" dirty="0" smtClean="0"/>
              <a:t>Asynchronous machines: squirrel cage rotor</a:t>
            </a:r>
            <a:endParaRPr lang="en-GB" altLang="fr-FR" sz="1400" b="0" i="1" dirty="0"/>
          </a:p>
        </p:txBody>
      </p:sp>
      <p:sp>
        <p:nvSpPr>
          <p:cNvPr id="24" name="ZoneTexte 21"/>
          <p:cNvSpPr txBox="1"/>
          <p:nvPr/>
        </p:nvSpPr>
        <p:spPr>
          <a:xfrm>
            <a:off x="863478" y="2707079"/>
            <a:ext cx="3434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Synchronous machines: rotor with magnets</a:t>
            </a:r>
            <a:endParaRPr lang="en-GB" sz="1400" dirty="0"/>
          </a:p>
        </p:txBody>
      </p:sp>
      <p:sp>
        <p:nvSpPr>
          <p:cNvPr id="25" name="ZoneTexte 23"/>
          <p:cNvSpPr txBox="1"/>
          <p:nvPr/>
        </p:nvSpPr>
        <p:spPr>
          <a:xfrm>
            <a:off x="5377108" y="444346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Synchronous electric motors are often equipped with sensors for improving the control</a:t>
            </a:r>
            <a:endParaRPr lang="en-GB" sz="1400" dirty="0"/>
          </a:p>
        </p:txBody>
      </p:sp>
      <p:sp>
        <p:nvSpPr>
          <p:cNvPr id="26" name="ZoneTexte 1"/>
          <p:cNvSpPr txBox="1"/>
          <p:nvPr/>
        </p:nvSpPr>
        <p:spPr>
          <a:xfrm>
            <a:off x="7712773" y="5632464"/>
            <a:ext cx="200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servo magnetics </a:t>
            </a:r>
            <a:r>
              <a:rPr lang="en-GB" sz="1200" dirty="0" err="1" smtClean="0"/>
              <a:t>inc</a:t>
            </a:r>
            <a:endParaRPr lang="en-GB" sz="1200" dirty="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324346" y="82912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4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804534"/>
            <a:ext cx="8146564" cy="4856714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is associated to auxiliaries in order to work like a battery. It is then considered as a fuel cell system.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 mobile applications, the fuel cell is not reversible. It is not possible to send electricity and produce hydrogen at 700 bar to fill the tank.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system is finally included in a fuel cell powertrain.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 fuel cell powertrain is similar to a hybrid powertrain, including a small battery in parallel.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fuel cell needs air and hydrogen to produce electricity.  These are supplied with a compressor and a pump. There is a delay of 1 to 2 seconds when higher current is requested. This delay is not visible for the user as the battery compensates immediately.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The battery is also used to recover energy during braking.</a:t>
            </a:r>
          </a:p>
        </p:txBody>
      </p:sp>
    </p:spTree>
    <p:extLst>
      <p:ext uri="{BB962C8B-B14F-4D97-AF65-F5344CB8AC3E}">
        <p14:creationId xmlns:p14="http://schemas.microsoft.com/office/powerpoint/2010/main" val="273615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2869729" y="5307885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complete fuel cell powertrain of a vehicle</a:t>
            </a:r>
            <a:endParaRPr lang="en-GB" sz="1600" dirty="0"/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greencarcongress.com</a:t>
            </a:r>
            <a:endParaRPr lang="en-GB" sz="12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121223" y="164539"/>
            <a:ext cx="34670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The fuel cell in a system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94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4963" y="1268760"/>
            <a:ext cx="84855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Braking mode</a:t>
            </a:r>
          </a:p>
          <a:p>
            <a:r>
              <a:rPr lang="en-US" sz="1600" dirty="0"/>
              <a:t>The battery absorbs the regenerative braking energy. The maximum current is imposed and the braking simulator engages the hydraulics in the event of </a:t>
            </a:r>
            <a:r>
              <a:rPr lang="en-US" sz="1600" dirty="0" smtClean="0"/>
              <a:t>a strong </a:t>
            </a:r>
            <a:r>
              <a:rPr lang="en-US" sz="1600" dirty="0"/>
              <a:t>reaction </a:t>
            </a:r>
            <a:r>
              <a:rPr lang="en-US" sz="1600" dirty="0" smtClean="0"/>
              <a:t>from </a:t>
            </a:r>
            <a:r>
              <a:rPr lang="en-US" sz="1600" dirty="0"/>
              <a:t>the driver</a:t>
            </a:r>
            <a:r>
              <a:rPr lang="en-US" sz="1600" dirty="0" smtClean="0"/>
              <a:t>.</a:t>
            </a:r>
          </a:p>
          <a:p>
            <a:endParaRPr lang="en-GB" sz="1600" dirty="0" smtClean="0"/>
          </a:p>
          <a:p>
            <a:r>
              <a:rPr lang="en-GB" sz="1600" b="1" dirty="0" smtClean="0"/>
              <a:t>Traction mode</a:t>
            </a:r>
          </a:p>
          <a:p>
            <a:pPr lvl="0"/>
            <a:r>
              <a:rPr lang="en-GB" sz="1600" dirty="0" smtClean="0"/>
              <a:t>1. If Power &gt; P optimum FC -&gt; hybrid traction mode</a:t>
            </a:r>
          </a:p>
          <a:p>
            <a:pPr lvl="0"/>
            <a:r>
              <a:rPr lang="en-US" sz="1600" dirty="0"/>
              <a:t>Mode in which the fuel cell operates at its </a:t>
            </a:r>
            <a:r>
              <a:rPr lang="en-US" sz="1600" dirty="0" smtClean="0"/>
              <a:t>nominal </a:t>
            </a:r>
            <a:r>
              <a:rPr lang="en-US" sz="1600" dirty="0"/>
              <a:t>power and </a:t>
            </a:r>
            <a:r>
              <a:rPr lang="en-US" sz="1600" dirty="0" smtClean="0"/>
              <a:t>the rest </a:t>
            </a:r>
            <a:r>
              <a:rPr lang="en-US" sz="1600" dirty="0"/>
              <a:t>is provided by the battery</a:t>
            </a:r>
            <a:r>
              <a:rPr lang="en-US" sz="1600" dirty="0" smtClean="0"/>
              <a:t>.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dirty="0" smtClean="0"/>
              <a:t>2. If Power &lt; P minimum FC  &amp; SOC battery &lt; 100% -&gt; </a:t>
            </a:r>
            <a:r>
              <a:rPr lang="en-US" sz="1600" dirty="0"/>
              <a:t>the fuel cell operates at its nominal power, part of which goes to the </a:t>
            </a:r>
            <a:r>
              <a:rPr lang="en-US" sz="1600" dirty="0" smtClean="0"/>
              <a:t>motor </a:t>
            </a:r>
            <a:r>
              <a:rPr lang="en-US" sz="1600" dirty="0"/>
              <a:t>and the </a:t>
            </a:r>
            <a:r>
              <a:rPr lang="en-US" sz="1600" dirty="0" smtClean="0"/>
              <a:t>remaining part charges </a:t>
            </a:r>
            <a:r>
              <a:rPr lang="en-US" sz="1600" dirty="0"/>
              <a:t>the </a:t>
            </a:r>
            <a:r>
              <a:rPr lang="en-US" sz="1600" dirty="0" smtClean="0"/>
              <a:t>battery.</a:t>
            </a:r>
            <a:endParaRPr lang="en-GB" sz="1600" dirty="0" smtClean="0"/>
          </a:p>
          <a:p>
            <a:pPr lvl="0"/>
            <a:r>
              <a:rPr lang="en-GB" sz="1600" dirty="0" smtClean="0"/>
              <a:t>3. If Power &lt; P minimum FC  &amp; </a:t>
            </a:r>
            <a:r>
              <a:rPr lang="en-GB" sz="1600" smtClean="0"/>
              <a:t>SOC battery </a:t>
            </a:r>
            <a:r>
              <a:rPr lang="en-GB" sz="1600" dirty="0" smtClean="0"/>
              <a:t>= 100% -&gt; </a:t>
            </a:r>
            <a:r>
              <a:rPr lang="en-US" sz="1600" dirty="0"/>
              <a:t>the fuel cell is </a:t>
            </a:r>
            <a:r>
              <a:rPr lang="en-US" sz="1600" dirty="0" smtClean="0"/>
              <a:t>running idle </a:t>
            </a:r>
            <a:r>
              <a:rPr lang="en-US" sz="1600" dirty="0"/>
              <a:t>and the battery alone drives the vehicle.</a:t>
            </a:r>
            <a:endParaRPr lang="en-GB" sz="1600" dirty="0" smtClean="0"/>
          </a:p>
          <a:p>
            <a:pPr marL="342900" lvl="0" indent="-342900">
              <a:buFont typeface="+mj-lt"/>
              <a:buAutoNum type="arabicPeriod"/>
            </a:pPr>
            <a:endParaRPr lang="en-GB" sz="1600" dirty="0" smtClean="0"/>
          </a:p>
          <a:p>
            <a:r>
              <a:rPr lang="en-GB" sz="1600" dirty="0" smtClean="0"/>
              <a:t>4. </a:t>
            </a:r>
            <a:r>
              <a:rPr lang="en-US" sz="1600" dirty="0"/>
              <a:t>If </a:t>
            </a:r>
            <a:r>
              <a:rPr lang="en-US" sz="1600" dirty="0" smtClean="0"/>
              <a:t>Power </a:t>
            </a:r>
            <a:r>
              <a:rPr lang="en-US" sz="1600" dirty="0"/>
              <a:t>is in the nominal operating area of the fuel </a:t>
            </a:r>
            <a:r>
              <a:rPr lang="en-US" sz="1600" dirty="0" smtClean="0"/>
              <a:t>cell</a:t>
            </a:r>
            <a:endParaRPr lang="en-GB" sz="1600" dirty="0"/>
          </a:p>
          <a:p>
            <a:pPr lvl="0"/>
            <a:r>
              <a:rPr lang="en-GB" sz="1600" dirty="0" smtClean="0"/>
              <a:t>-&gt; </a:t>
            </a:r>
            <a:r>
              <a:rPr lang="en-US" sz="1600" dirty="0"/>
              <a:t>the </a:t>
            </a:r>
            <a:r>
              <a:rPr lang="en-US" sz="1600" dirty="0" smtClean="0"/>
              <a:t>fuel cell </a:t>
            </a:r>
            <a:r>
              <a:rPr lang="en-US" sz="1600" dirty="0"/>
              <a:t>alone drives the vehicle.</a:t>
            </a:r>
            <a:endParaRPr lang="en-GB" sz="1600" dirty="0"/>
          </a:p>
          <a:p>
            <a:pPr lvl="0"/>
            <a:r>
              <a:rPr lang="en-GB" sz="1600" dirty="0" smtClean="0"/>
              <a:t>-&gt; </a:t>
            </a:r>
            <a:r>
              <a:rPr lang="en-US" sz="1600" dirty="0"/>
              <a:t>the fuel cell operates at its nominal power, part of which goes </a:t>
            </a:r>
            <a:r>
              <a:rPr lang="en-US" sz="1600" dirty="0" smtClean="0"/>
              <a:t>primarily to </a:t>
            </a:r>
            <a:r>
              <a:rPr lang="en-US" sz="1600" dirty="0"/>
              <a:t>the motor and the remaining part charges the </a:t>
            </a:r>
            <a:r>
              <a:rPr lang="en-US" sz="1600" dirty="0" smtClean="0"/>
              <a:t>battery.</a:t>
            </a:r>
            <a:endParaRPr lang="en-GB" sz="1600" dirty="0"/>
          </a:p>
        </p:txBody>
      </p:sp>
      <p:sp>
        <p:nvSpPr>
          <p:cNvPr id="20" name="ZoneTexte 9"/>
          <p:cNvSpPr txBox="1"/>
          <p:nvPr/>
        </p:nvSpPr>
        <p:spPr>
          <a:xfrm>
            <a:off x="2051720" y="416689"/>
            <a:ext cx="528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>
                <a:solidFill>
                  <a:srgbClr val="00ACAF"/>
                </a:solidFill>
              </a:rPr>
              <a:t>Energy management of a fuel cell powertrain</a:t>
            </a:r>
          </a:p>
        </p:txBody>
      </p:sp>
    </p:spTree>
    <p:extLst>
      <p:ext uri="{BB962C8B-B14F-4D97-AF65-F5344CB8AC3E}">
        <p14:creationId xmlns:p14="http://schemas.microsoft.com/office/powerpoint/2010/main" val="79393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8"/>
          <p:cNvSpPr txBox="1"/>
          <p:nvPr/>
        </p:nvSpPr>
        <p:spPr>
          <a:xfrm>
            <a:off x="3041141" y="447055"/>
            <a:ext cx="361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ACAF"/>
                </a:solidFill>
              </a:rPr>
              <a:t>Different types of fuel cells</a:t>
            </a:r>
            <a:endParaRPr lang="en-GB" sz="2400" dirty="0">
              <a:solidFill>
                <a:srgbClr val="00ACAF"/>
              </a:solidFill>
            </a:endParaRPr>
          </a:p>
        </p:txBody>
      </p:sp>
      <p:graphicFrame>
        <p:nvGraphicFramePr>
          <p:cNvPr id="16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575874"/>
              </p:ext>
            </p:extLst>
          </p:nvPr>
        </p:nvGraphicFramePr>
        <p:xfrm>
          <a:off x="611561" y="1097656"/>
          <a:ext cx="7848871" cy="4565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Fuel </a:t>
                      </a:r>
                      <a:r>
                        <a:rPr lang="en-GB" sz="1400" dirty="0" smtClean="0">
                          <a:effectLst/>
                        </a:rPr>
                        <a:t>cell type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Electrolyte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Operating temperature (°C)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Efficiency (%)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Fuel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Oxidising agent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PEFC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Proton exchange membrane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100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50 – 60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r>
                        <a:rPr lang="en-GB" sz="1400" baseline="-25000">
                          <a:effectLst/>
                        </a:rPr>
                        <a:t>2 </a:t>
                      </a:r>
                      <a:r>
                        <a:rPr lang="en-GB" sz="1400">
                          <a:effectLst/>
                        </a:rPr>
                        <a:t>(hydrogen)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 </a:t>
                      </a:r>
                      <a:r>
                        <a:rPr lang="en-GB" sz="1400">
                          <a:effectLst/>
                        </a:rPr>
                        <a:t>(oxygen), air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DMFC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Proton exchange membrane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Room </a:t>
                      </a:r>
                      <a:r>
                        <a:rPr lang="en-GB" sz="1400" dirty="0" smtClean="0">
                          <a:effectLst/>
                        </a:rPr>
                        <a:t>temp </a:t>
                      </a:r>
                      <a:r>
                        <a:rPr lang="en-GB" sz="1400" dirty="0">
                          <a:effectLst/>
                        </a:rPr>
                        <a:t>– 130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20 – 30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CH</a:t>
                      </a:r>
                      <a:r>
                        <a:rPr lang="en-GB" sz="1400" baseline="-25000">
                          <a:effectLst/>
                        </a:rPr>
                        <a:t>3</a:t>
                      </a:r>
                      <a:r>
                        <a:rPr lang="en-GB" sz="1400">
                          <a:effectLst/>
                        </a:rPr>
                        <a:t>OH (methanol)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, air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AFC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Potassium hydroxide (KOH) solution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Room </a:t>
                      </a:r>
                      <a:r>
                        <a:rPr lang="en-GB" sz="1400" dirty="0" smtClean="0">
                          <a:effectLst/>
                        </a:rPr>
                        <a:t>temp </a:t>
                      </a:r>
                      <a:r>
                        <a:rPr lang="en-GB" sz="1400" dirty="0">
                          <a:effectLst/>
                        </a:rPr>
                        <a:t>– 90 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60 – 70 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H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PAFC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Phosphoric acid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160 – 220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55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Natural gas, biogas, H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, air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MCFC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Molten mixture of alkali metal carbonates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700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Natural gas, biogas, coal gas,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O</a:t>
                      </a:r>
                      <a:r>
                        <a:rPr lang="en-GB" sz="1400" baseline="-25000">
                          <a:effectLst/>
                        </a:rPr>
                        <a:t>2</a:t>
                      </a:r>
                      <a:r>
                        <a:rPr lang="en-GB" sz="1400">
                          <a:effectLst/>
                        </a:rPr>
                        <a:t>, air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0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SOFC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Oxide ion conducting ceramic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>
                          <a:effectLst/>
                        </a:rPr>
                        <a:t>600 – 1,000</a:t>
                      </a:r>
                      <a:endParaRPr lang="fr-B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~50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Natural gas, biogas, coal gas, H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400" dirty="0">
                          <a:effectLst/>
                        </a:rPr>
                        <a:t>O</a:t>
                      </a:r>
                      <a:r>
                        <a:rPr lang="en-GB" sz="1400" baseline="-25000" dirty="0">
                          <a:effectLst/>
                        </a:rPr>
                        <a:t>2</a:t>
                      </a:r>
                      <a:r>
                        <a:rPr lang="en-GB" sz="1400" dirty="0">
                          <a:effectLst/>
                        </a:rPr>
                        <a:t>, air</a:t>
                      </a:r>
                      <a:endParaRPr lang="fr-B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764" marR="5676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2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Single cell components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48624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Bipolar plates</a:t>
            </a:r>
            <a:endParaRPr lang="en-GB" dirty="0"/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6" y="3285008"/>
            <a:ext cx="881861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668637" y="3993034"/>
            <a:ext cx="1825451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456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Membrane Electrode Assembly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90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Diffusion Layer</a:t>
            </a:r>
            <a:endParaRPr lang="en-GB" sz="1400" dirty="0"/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Active zone</a:t>
            </a:r>
            <a:endParaRPr lang="en-GB" sz="1400" dirty="0"/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smtClean="0"/>
              <a:t>Membrane</a:t>
            </a:r>
            <a:endParaRPr lang="en-GB" sz="1400" dirty="0"/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9" name="ZoneTexte 10"/>
          <p:cNvSpPr txBox="1"/>
          <p:nvPr/>
        </p:nvSpPr>
        <p:spPr>
          <a:xfrm>
            <a:off x="2195736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PEM </a:t>
            </a:r>
            <a:r>
              <a:rPr lang="fr-BE" dirty="0" err="1" smtClean="0"/>
              <a:t>Cell</a:t>
            </a:r>
            <a:r>
              <a:rPr lang="fr-BE" dirty="0" smtClean="0"/>
              <a:t> voltage : 0,8 – 1 V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5675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4896544" cy="4944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Cells are connected to create a stack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1568935" y="55892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Bipolar architecture of a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5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Different types of geometrical arrangements: bipolar, planar or tubular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Bipolar architecture of a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4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Different types of geometrical arrangements: bipolar, planar or tubular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Planar architecture of a stack</a:t>
            </a:r>
            <a:endParaRPr lang="en-GB" dirty="0"/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Tubular architecture of a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45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40" y="264968"/>
            <a:ext cx="24460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00ACAF"/>
                </a:solidFill>
              </a:rPr>
              <a:t>Stack assembly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3491880" y="5373216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Catalyst</a:t>
            </a:r>
            <a:endParaRPr lang="en-GB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39752" y="5373216"/>
            <a:ext cx="11521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Gas Diffusion Layers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Membrane</a:t>
            </a:r>
            <a:endParaRPr lang="en-GB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228184" y="5445224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Bipolar plates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75656" y="5381216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Electrode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9238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2086</Words>
  <Application>Microsoft Office PowerPoint</Application>
  <PresentationFormat>Widescreen</PresentationFormat>
  <Paragraphs>250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12</cp:revision>
  <dcterms:created xsi:type="dcterms:W3CDTF">2019-06-26T09:21:34Z</dcterms:created>
  <dcterms:modified xsi:type="dcterms:W3CDTF">2019-10-18T14:30:48Z</dcterms:modified>
</cp:coreProperties>
</file>