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76" r:id="rId5"/>
    <p:sldId id="275" r:id="rId6"/>
    <p:sldId id="274" r:id="rId7"/>
    <p:sldId id="273" r:id="rId8"/>
    <p:sldId id="272" r:id="rId9"/>
    <p:sldId id="271" r:id="rId10"/>
    <p:sldId id="270" r:id="rId11"/>
    <p:sldId id="269" r:id="rId12"/>
    <p:sldId id="260" r:id="rId13"/>
    <p:sldId id="268" r:id="rId14"/>
    <p:sldId id="267" r:id="rId15"/>
    <p:sldId id="266" r:id="rId16"/>
    <p:sldId id="265" r:id="rId17"/>
    <p:sldId id="264" r:id="rId18"/>
    <p:sldId id="263" r:id="rId19"/>
    <p:sldId id="261" r:id="rId20"/>
    <p:sldId id="262" r:id="rId21"/>
    <p:sldId id="259"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0.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34.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jCg8Oqp5XgAhXnxoUKHQ8HAeUQjRx6BAgBEAU&amp;url=https://grabcad.com/questions/tutorial-on-how-to-model-a-car-part-1&amp;psig=AOvVaw1DobNJhRb2Hzp8r9YKEClI&amp;ust=154893072684607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jCg8Oqp5XgAhXnxoUKHQ8HAeUQjRx6BAgBEAU&amp;url=https://grabcad.com/questions/tutorial-on-how-to-model-a-car-part-1&amp;psig=AOvVaw1DobNJhRb2Hzp8r9YKEClI&amp;ust=154893072684607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10681"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Technologies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866186"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r>
              <a:rPr lang="en-US" sz="2400" dirty="0" smtClean="0"/>
              <a:t> 1 </a:t>
            </a:r>
          </a:p>
          <a:p>
            <a:pPr marL="0" indent="0">
              <a:buNone/>
            </a:pPr>
            <a:r>
              <a:rPr lang="en-US" sz="1800" dirty="0" smtClean="0"/>
              <a:t>Location and connection of components of a fuel cell vehicle powertrain</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270971" y="6445313"/>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656279" y="52557"/>
            <a:ext cx="2232248" cy="369332"/>
          </a:xfrm>
          <a:prstGeom prst="rect">
            <a:avLst/>
          </a:prstGeom>
          <a:noFill/>
        </p:spPr>
        <p:txBody>
          <a:bodyPr wrap="square" rtlCol="0">
            <a:spAutoFit/>
          </a:bodyPr>
          <a:lstStyle/>
          <a:p>
            <a:r>
              <a:rPr lang="en-GB" dirty="0" smtClean="0"/>
              <a:t>5. Fuel cell stack</a:t>
            </a:r>
            <a:endParaRPr lang="en-GB" dirty="0"/>
          </a:p>
        </p:txBody>
      </p:sp>
      <p:sp>
        <p:nvSpPr>
          <p:cNvPr id="16" name="ZoneTexte 3"/>
          <p:cNvSpPr txBox="1"/>
          <p:nvPr/>
        </p:nvSpPr>
        <p:spPr>
          <a:xfrm>
            <a:off x="847967" y="5134932"/>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fuel cell is used to produce electricity which will power the vehicle. An average power is around 100 kW. The fuel cell is sometimes associated to a booster circuit for an increase of the voltage.</a:t>
            </a:r>
            <a:endParaRPr lang="en-GB" dirty="0"/>
          </a:p>
        </p:txBody>
      </p:sp>
      <p:pic>
        <p:nvPicPr>
          <p:cNvPr id="17" name="Image 4"/>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2831" y="1135545"/>
            <a:ext cx="2364667" cy="1203340"/>
          </a:xfrm>
          <a:prstGeom prst="rect">
            <a:avLst/>
          </a:prstGeom>
        </p:spPr>
      </p:pic>
      <p:sp>
        <p:nvSpPr>
          <p:cNvPr id="18" name="Rectangle 17"/>
          <p:cNvSpPr/>
          <p:nvPr/>
        </p:nvSpPr>
        <p:spPr>
          <a:xfrm>
            <a:off x="588945" y="51015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6"/>
          <p:cNvCxnSpPr/>
          <p:nvPr/>
        </p:nvCxnSpPr>
        <p:spPr>
          <a:xfrm>
            <a:off x="3080215" y="51015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6487" y="991528"/>
            <a:ext cx="43434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4712" y="2694930"/>
            <a:ext cx="2278704" cy="1995686"/>
          </a:xfrm>
          <a:prstGeom prst="rect">
            <a:avLst/>
          </a:prstGeom>
        </p:spPr>
      </p:pic>
    </p:spTree>
    <p:extLst>
      <p:ext uri="{BB962C8B-B14F-4D97-AF65-F5344CB8AC3E}">
        <p14:creationId xmlns:p14="http://schemas.microsoft.com/office/powerpoint/2010/main" val="207603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203848" y="0"/>
            <a:ext cx="2952328" cy="369332"/>
          </a:xfrm>
          <a:prstGeom prst="rect">
            <a:avLst/>
          </a:prstGeom>
          <a:noFill/>
        </p:spPr>
        <p:txBody>
          <a:bodyPr wrap="square" rtlCol="0">
            <a:spAutoFit/>
          </a:bodyPr>
          <a:lstStyle/>
          <a:p>
            <a:r>
              <a:rPr lang="en-GB" dirty="0"/>
              <a:t>7</a:t>
            </a:r>
            <a:r>
              <a:rPr lang="en-GB" dirty="0" smtClean="0"/>
              <a:t>. High Voltage Battery</a:t>
            </a:r>
            <a:endParaRPr lang="en-GB" dirty="0"/>
          </a:p>
        </p:txBody>
      </p:sp>
      <p:sp>
        <p:nvSpPr>
          <p:cNvPr id="16" name="ZoneTexte 3"/>
          <p:cNvSpPr txBox="1"/>
          <p:nvPr/>
        </p:nvSpPr>
        <p:spPr>
          <a:xfrm>
            <a:off x="755576" y="5156367"/>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battery is used as a peak power system. Energy can be used immediately during the acceleration of fuel cell auxiliaries. It is also used to store energy recovered during braking</a:t>
            </a:r>
            <a:endParaRPr lang="en-GB" dirty="0"/>
          </a:p>
        </p:txBody>
      </p:sp>
      <p:pic>
        <p:nvPicPr>
          <p:cNvPr id="17" name="Image 4"/>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707904" y="1337712"/>
            <a:ext cx="4206670" cy="3024336"/>
          </a:xfrm>
          <a:prstGeom prst="rect">
            <a:avLst/>
          </a:prstGeom>
        </p:spPr>
      </p:pic>
      <p:sp>
        <p:nvSpPr>
          <p:cNvPr id="18" name="Rectangle 17"/>
          <p:cNvSpPr/>
          <p:nvPr/>
        </p:nvSpPr>
        <p:spPr>
          <a:xfrm>
            <a:off x="539552" y="58162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6"/>
          <p:cNvCxnSpPr/>
          <p:nvPr/>
        </p:nvCxnSpPr>
        <p:spPr>
          <a:xfrm>
            <a:off x="3059832" y="58162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39" descr="lithium-ion battery discharge mechanis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83" y="793044"/>
            <a:ext cx="2207345" cy="18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lithium-ion battery charge mechanis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992" y="3022357"/>
            <a:ext cx="2296009" cy="19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4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574615" y="26047"/>
            <a:ext cx="4356484" cy="369332"/>
          </a:xfrm>
          <a:prstGeom prst="rect">
            <a:avLst/>
          </a:prstGeom>
          <a:noFill/>
        </p:spPr>
        <p:txBody>
          <a:bodyPr wrap="square" rtlCol="0">
            <a:spAutoFit/>
          </a:bodyPr>
          <a:lstStyle/>
          <a:p>
            <a:r>
              <a:rPr lang="en-GB" dirty="0"/>
              <a:t>8</a:t>
            </a:r>
            <a:r>
              <a:rPr lang="en-GB" dirty="0" smtClean="0"/>
              <a:t>. Traction Inverter (power electronics)</a:t>
            </a:r>
            <a:endParaRPr lang="en-GB" dirty="0"/>
          </a:p>
        </p:txBody>
      </p:sp>
      <p:sp>
        <p:nvSpPr>
          <p:cNvPr id="16" name="ZoneTexte 3"/>
          <p:cNvSpPr txBox="1"/>
          <p:nvPr/>
        </p:nvSpPr>
        <p:spPr>
          <a:xfrm>
            <a:off x="185450" y="5086131"/>
            <a:ext cx="9055265"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traction inverter is a high voltage electronic component. It is used to transform DC from the battery and fuel cell into AC current to power the electric motor. By controlling the frequency and voltage of AC current it also controls the speed of the motor.</a:t>
            </a:r>
            <a:endParaRPr lang="en-GB" dirty="0"/>
          </a:p>
        </p:txBody>
      </p:sp>
      <p:pic>
        <p:nvPicPr>
          <p:cNvPr id="17"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47327" y="1477368"/>
            <a:ext cx="3024336" cy="2457167"/>
          </a:xfrm>
          <a:prstGeom prst="rect">
            <a:avLst/>
          </a:prstGeom>
        </p:spPr>
      </p:pic>
      <p:pic>
        <p:nvPicPr>
          <p:cNvPr id="18" name="Imag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307" y="2169053"/>
            <a:ext cx="2015673" cy="1142372"/>
          </a:xfrm>
          <a:prstGeom prst="rect">
            <a:avLst/>
          </a:prstGeom>
        </p:spPr>
      </p:pic>
      <p:sp>
        <p:nvSpPr>
          <p:cNvPr id="19" name="Rectangle 18"/>
          <p:cNvSpPr/>
          <p:nvPr/>
        </p:nvSpPr>
        <p:spPr>
          <a:xfrm>
            <a:off x="486383" y="47198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Connecteur droit 7"/>
          <p:cNvCxnSpPr/>
          <p:nvPr/>
        </p:nvCxnSpPr>
        <p:spPr>
          <a:xfrm>
            <a:off x="3006663" y="47198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6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86431" y="21432"/>
            <a:ext cx="4356484" cy="369332"/>
          </a:xfrm>
          <a:prstGeom prst="rect">
            <a:avLst/>
          </a:prstGeom>
          <a:noFill/>
        </p:spPr>
        <p:txBody>
          <a:bodyPr wrap="square" rtlCol="0">
            <a:spAutoFit/>
          </a:bodyPr>
          <a:lstStyle/>
          <a:p>
            <a:r>
              <a:rPr lang="en-GB" dirty="0"/>
              <a:t>9</a:t>
            </a:r>
            <a:r>
              <a:rPr lang="en-GB" dirty="0" smtClean="0"/>
              <a:t>. AC 3 phases Electric Motor (e-Motor)</a:t>
            </a:r>
            <a:endParaRPr lang="en-GB" dirty="0"/>
          </a:p>
        </p:txBody>
      </p:sp>
      <p:sp>
        <p:nvSpPr>
          <p:cNvPr id="16" name="ZoneTexte 3"/>
          <p:cNvSpPr txBox="1"/>
          <p:nvPr/>
        </p:nvSpPr>
        <p:spPr>
          <a:xfrm>
            <a:off x="761808" y="5044437"/>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electric motor is used to transform electric energy into mechanical energy. It is a 3 phase reversible machine supplied by AC voltage. The rotational speed depends on the voltage and on the frequency.</a:t>
            </a:r>
            <a:endParaRPr lang="en-GB" dirty="0"/>
          </a:p>
        </p:txBody>
      </p:sp>
      <p:pic>
        <p:nvPicPr>
          <p:cNvPr id="17" name="Picture 2" descr="Image associé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722" y="1619508"/>
            <a:ext cx="2592289" cy="21602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4163" y="47198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7"/>
          <p:cNvCxnSpPr/>
          <p:nvPr/>
        </p:nvCxnSpPr>
        <p:spPr>
          <a:xfrm>
            <a:off x="3094443" y="47198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9623" y="1154427"/>
            <a:ext cx="2060102" cy="317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8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18381" y="0"/>
            <a:ext cx="3780420" cy="369332"/>
          </a:xfrm>
          <a:prstGeom prst="rect">
            <a:avLst/>
          </a:prstGeom>
          <a:noFill/>
        </p:spPr>
        <p:txBody>
          <a:bodyPr wrap="square" rtlCol="0">
            <a:spAutoFit/>
          </a:bodyPr>
          <a:lstStyle/>
          <a:p>
            <a:r>
              <a:rPr lang="en-GB" dirty="0" smtClean="0"/>
              <a:t>10. e-Motor + Transmission &amp; wheels</a:t>
            </a:r>
            <a:endParaRPr lang="en-GB" dirty="0"/>
          </a:p>
        </p:txBody>
      </p:sp>
      <p:sp>
        <p:nvSpPr>
          <p:cNvPr id="16" name="ZoneTexte 3"/>
          <p:cNvSpPr txBox="1"/>
          <p:nvPr/>
        </p:nvSpPr>
        <p:spPr>
          <a:xfrm>
            <a:off x="650129" y="5329548"/>
            <a:ext cx="7848872" cy="646331"/>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output of the e-motor is connected to a simplified gearbox including one speed and a differential. The gimbals are then connected to the wheels.</a:t>
            </a:r>
            <a:endParaRPr lang="en-GB" dirty="0"/>
          </a:p>
        </p:txBody>
      </p:sp>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0409" y="1801156"/>
            <a:ext cx="5112568" cy="225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Afficher l’image sour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204" y="2161196"/>
            <a:ext cx="2272730" cy="12090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34105" y="58162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Connecteur droit 8"/>
          <p:cNvCxnSpPr/>
          <p:nvPr/>
        </p:nvCxnSpPr>
        <p:spPr>
          <a:xfrm>
            <a:off x="2954385" y="58162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0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173379" y="2459099"/>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smtClean="0"/>
              <a:t>PRINT SECTION</a:t>
            </a:r>
            <a:endParaRPr lang="en-GB" sz="6600" dirty="0"/>
          </a:p>
        </p:txBody>
      </p:sp>
      <p:sp>
        <p:nvSpPr>
          <p:cNvPr id="16" name="Sous-titre 2"/>
          <p:cNvSpPr txBox="1">
            <a:spLocks/>
          </p:cNvSpPr>
          <p:nvPr/>
        </p:nvSpPr>
        <p:spPr>
          <a:xfrm>
            <a:off x="1843608" y="4454252"/>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371600" y="476969"/>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hydrogen fuel cell vehicle powertrain</a:t>
            </a:r>
            <a:endParaRPr lang="en-GB" sz="2800" dirty="0"/>
          </a:p>
        </p:txBody>
      </p:sp>
    </p:spTree>
    <p:extLst>
      <p:ext uri="{BB962C8B-B14F-4D97-AF65-F5344CB8AC3E}">
        <p14:creationId xmlns:p14="http://schemas.microsoft.com/office/powerpoint/2010/main" val="339102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pSp>
        <p:nvGrpSpPr>
          <p:cNvPr id="15" name="Groupe 6"/>
          <p:cNvGrpSpPr>
            <a:grpSpLocks noChangeAspect="1"/>
          </p:cNvGrpSpPr>
          <p:nvPr/>
        </p:nvGrpSpPr>
        <p:grpSpPr>
          <a:xfrm>
            <a:off x="1028977" y="3557"/>
            <a:ext cx="6423343" cy="5708525"/>
            <a:chOff x="3275856" y="1340768"/>
            <a:chExt cx="5100567" cy="3600400"/>
          </a:xfrm>
        </p:grpSpPr>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1340768"/>
              <a:ext cx="5100567" cy="3600400"/>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076056" y="1916832"/>
              <a:ext cx="1296144" cy="2448272"/>
            </a:xfrm>
            <a:prstGeom prst="rect">
              <a:avLst/>
            </a:prstGeom>
            <a:solidFill>
              <a:schemeClr val="bg1"/>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8" name="ZoneTexte 3"/>
          <p:cNvSpPr txBox="1"/>
          <p:nvPr/>
        </p:nvSpPr>
        <p:spPr>
          <a:xfrm>
            <a:off x="6653601" y="5415190"/>
            <a:ext cx="388616" cy="307777"/>
          </a:xfrm>
          <a:prstGeom prst="rect">
            <a:avLst/>
          </a:prstGeom>
          <a:noFill/>
        </p:spPr>
        <p:txBody>
          <a:bodyPr wrap="square" rtlCol="0">
            <a:spAutoFit/>
          </a:bodyPr>
          <a:lstStyle/>
          <a:p>
            <a:r>
              <a:rPr lang="fr-BE" sz="1400" dirty="0" smtClean="0"/>
              <a:t>IN</a:t>
            </a:r>
            <a:endParaRPr lang="fr-BE" sz="1400" dirty="0"/>
          </a:p>
        </p:txBody>
      </p:sp>
      <p:cxnSp>
        <p:nvCxnSpPr>
          <p:cNvPr id="19" name="Connecteur droit 17"/>
          <p:cNvCxnSpPr>
            <a:endCxn id="20" idx="0"/>
          </p:cNvCxnSpPr>
          <p:nvPr/>
        </p:nvCxnSpPr>
        <p:spPr>
          <a:xfrm>
            <a:off x="6630238" y="4220238"/>
            <a:ext cx="447411" cy="13096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Ellipse 23"/>
          <p:cNvSpPr/>
          <p:nvPr/>
        </p:nvSpPr>
        <p:spPr>
          <a:xfrm>
            <a:off x="7005641" y="55298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43"/>
          <p:cNvSpPr txBox="1"/>
          <p:nvPr/>
        </p:nvSpPr>
        <p:spPr>
          <a:xfrm>
            <a:off x="993545" y="4219659"/>
            <a:ext cx="498876" cy="276999"/>
          </a:xfrm>
          <a:prstGeom prst="rect">
            <a:avLst/>
          </a:prstGeom>
          <a:noFill/>
        </p:spPr>
        <p:txBody>
          <a:bodyPr wrap="square" rtlCol="0">
            <a:spAutoFit/>
          </a:bodyPr>
          <a:lstStyle/>
          <a:p>
            <a:r>
              <a:rPr lang="fr-BE" sz="1200" dirty="0" smtClean="0"/>
              <a:t>OUT</a:t>
            </a:r>
            <a:endParaRPr lang="fr-BE" sz="1200" dirty="0"/>
          </a:p>
        </p:txBody>
      </p:sp>
    </p:spTree>
    <p:extLst>
      <p:ext uri="{BB962C8B-B14F-4D97-AF65-F5344CB8AC3E}">
        <p14:creationId xmlns:p14="http://schemas.microsoft.com/office/powerpoint/2010/main" val="220187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5"/>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367964" y="2532015"/>
            <a:ext cx="1820913" cy="1508758"/>
          </a:xfrm>
          <a:prstGeom prst="rect">
            <a:avLst/>
          </a:prstGeom>
          <a:ln w="19050">
            <a:solidFill>
              <a:schemeClr val="tx2"/>
            </a:solidFill>
            <a:prstDash val="sysDot"/>
          </a:ln>
        </p:spPr>
      </p:pic>
      <p:pic>
        <p:nvPicPr>
          <p:cNvPr id="1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191"/>
          <a:stretch/>
        </p:blipFill>
        <p:spPr bwMode="auto">
          <a:xfrm>
            <a:off x="1835258" y="1483616"/>
            <a:ext cx="1656622" cy="3889600"/>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7" name="ZoneTexte 36"/>
          <p:cNvSpPr txBox="1"/>
          <p:nvPr/>
        </p:nvSpPr>
        <p:spPr>
          <a:xfrm>
            <a:off x="1840876" y="4581128"/>
            <a:ext cx="498876" cy="332399"/>
          </a:xfrm>
          <a:prstGeom prst="rect">
            <a:avLst/>
          </a:prstGeom>
          <a:noFill/>
        </p:spPr>
        <p:txBody>
          <a:bodyPr wrap="square" rtlCol="0">
            <a:spAutoFit/>
          </a:bodyPr>
          <a:lstStyle/>
          <a:p>
            <a:r>
              <a:rPr lang="fr-BE" sz="1200" dirty="0" smtClean="0"/>
              <a:t>OUT</a:t>
            </a:r>
            <a:endParaRPr lang="fr-BE" sz="1200" dirty="0"/>
          </a:p>
        </p:txBody>
      </p:sp>
      <p:sp>
        <p:nvSpPr>
          <p:cNvPr id="18" name="ZoneTexte 39"/>
          <p:cNvSpPr txBox="1"/>
          <p:nvPr/>
        </p:nvSpPr>
        <p:spPr>
          <a:xfrm>
            <a:off x="5319512" y="3552440"/>
            <a:ext cx="360040" cy="385251"/>
          </a:xfrm>
          <a:prstGeom prst="rect">
            <a:avLst/>
          </a:prstGeom>
          <a:noFill/>
        </p:spPr>
        <p:txBody>
          <a:bodyPr wrap="square" rtlCol="0">
            <a:spAutoFit/>
          </a:bodyPr>
          <a:lstStyle/>
          <a:p>
            <a:r>
              <a:rPr lang="fr-BE" sz="1200" dirty="0" smtClean="0"/>
              <a:t>IN</a:t>
            </a:r>
            <a:endParaRPr lang="fr-BE" sz="1200" dirty="0"/>
          </a:p>
        </p:txBody>
      </p:sp>
      <p:sp>
        <p:nvSpPr>
          <p:cNvPr id="19" name="ZoneTexte 40"/>
          <p:cNvSpPr txBox="1"/>
          <p:nvPr/>
        </p:nvSpPr>
        <p:spPr>
          <a:xfrm>
            <a:off x="6777960" y="2484829"/>
            <a:ext cx="504056" cy="385251"/>
          </a:xfrm>
          <a:prstGeom prst="rect">
            <a:avLst/>
          </a:prstGeom>
          <a:noFill/>
        </p:spPr>
        <p:txBody>
          <a:bodyPr wrap="square" rtlCol="0">
            <a:spAutoFit/>
          </a:bodyPr>
          <a:lstStyle/>
          <a:p>
            <a:r>
              <a:rPr lang="fr-BE" sz="1200" dirty="0" smtClean="0"/>
              <a:t>OUT</a:t>
            </a:r>
            <a:endParaRPr lang="fr-BE" sz="1200" dirty="0"/>
          </a:p>
        </p:txBody>
      </p:sp>
      <p:sp>
        <p:nvSpPr>
          <p:cNvPr id="20" name="ZoneTexte 41"/>
          <p:cNvSpPr txBox="1"/>
          <p:nvPr/>
        </p:nvSpPr>
        <p:spPr>
          <a:xfrm>
            <a:off x="3193560" y="3347848"/>
            <a:ext cx="388616" cy="332399"/>
          </a:xfrm>
          <a:prstGeom prst="rect">
            <a:avLst/>
          </a:prstGeom>
          <a:noFill/>
        </p:spPr>
        <p:txBody>
          <a:bodyPr wrap="square" rtlCol="0">
            <a:spAutoFit/>
          </a:bodyPr>
          <a:lstStyle/>
          <a:p>
            <a:r>
              <a:rPr lang="fr-BE" sz="1200" dirty="0" smtClean="0"/>
              <a:t>IN</a:t>
            </a:r>
            <a:endParaRPr lang="fr-BE" sz="1200" dirty="0"/>
          </a:p>
        </p:txBody>
      </p:sp>
    </p:spTree>
    <p:extLst>
      <p:ext uri="{BB962C8B-B14F-4D97-AF65-F5344CB8AC3E}">
        <p14:creationId xmlns:p14="http://schemas.microsoft.com/office/powerpoint/2010/main" val="133774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096" y="1268760"/>
            <a:ext cx="4864608" cy="4427220"/>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27"/>
          <p:cNvSpPr txBox="1"/>
          <p:nvPr/>
        </p:nvSpPr>
        <p:spPr>
          <a:xfrm>
            <a:off x="6670496" y="4544531"/>
            <a:ext cx="388616" cy="307777"/>
          </a:xfrm>
          <a:prstGeom prst="rect">
            <a:avLst/>
          </a:prstGeom>
          <a:noFill/>
        </p:spPr>
        <p:txBody>
          <a:bodyPr wrap="square" rtlCol="0">
            <a:spAutoFit/>
          </a:bodyPr>
          <a:lstStyle/>
          <a:p>
            <a:r>
              <a:rPr lang="fr-BE" sz="1400" dirty="0" smtClean="0"/>
              <a:t>IN</a:t>
            </a:r>
            <a:endParaRPr lang="fr-BE" sz="1400" dirty="0"/>
          </a:p>
        </p:txBody>
      </p:sp>
      <p:sp>
        <p:nvSpPr>
          <p:cNvPr id="17" name="ZoneTexte 29"/>
          <p:cNvSpPr txBox="1"/>
          <p:nvPr/>
        </p:nvSpPr>
        <p:spPr>
          <a:xfrm>
            <a:off x="2344932" y="1718396"/>
            <a:ext cx="498876" cy="276999"/>
          </a:xfrm>
          <a:prstGeom prst="rect">
            <a:avLst/>
          </a:prstGeom>
          <a:noFill/>
        </p:spPr>
        <p:txBody>
          <a:bodyPr wrap="square" rtlCol="0">
            <a:spAutoFit/>
          </a:bodyPr>
          <a:lstStyle/>
          <a:p>
            <a:r>
              <a:rPr lang="fr-BE" sz="1200" dirty="0" smtClean="0"/>
              <a:t>OUT</a:t>
            </a:r>
            <a:endParaRPr lang="fr-BE" sz="1200" dirty="0"/>
          </a:p>
        </p:txBody>
      </p:sp>
      <p:sp>
        <p:nvSpPr>
          <p:cNvPr id="18" name="ZoneTexte 30"/>
          <p:cNvSpPr txBox="1"/>
          <p:nvPr/>
        </p:nvSpPr>
        <p:spPr>
          <a:xfrm>
            <a:off x="2148277" y="1340768"/>
            <a:ext cx="498876" cy="400110"/>
          </a:xfrm>
          <a:prstGeom prst="rect">
            <a:avLst/>
          </a:prstGeom>
          <a:noFill/>
        </p:spPr>
        <p:txBody>
          <a:bodyPr wrap="square" rtlCol="0">
            <a:spAutoFit/>
          </a:bodyPr>
          <a:lstStyle/>
          <a:p>
            <a:r>
              <a:rPr lang="fr-BE" sz="2000" dirty="0"/>
              <a:t>+</a:t>
            </a:r>
          </a:p>
        </p:txBody>
      </p:sp>
      <p:sp>
        <p:nvSpPr>
          <p:cNvPr id="19" name="ZoneTexte 31"/>
          <p:cNvSpPr txBox="1"/>
          <p:nvPr/>
        </p:nvSpPr>
        <p:spPr>
          <a:xfrm>
            <a:off x="2143097" y="1858190"/>
            <a:ext cx="360040" cy="584775"/>
          </a:xfrm>
          <a:prstGeom prst="rect">
            <a:avLst/>
          </a:prstGeom>
          <a:noFill/>
        </p:spPr>
        <p:txBody>
          <a:bodyPr wrap="square" rtlCol="0">
            <a:spAutoFit/>
          </a:bodyPr>
          <a:lstStyle/>
          <a:p>
            <a:r>
              <a:rPr lang="fr-BE" sz="3200" dirty="0" smtClean="0"/>
              <a:t>-</a:t>
            </a:r>
            <a:endParaRPr lang="fr-BE" sz="3200" dirty="0"/>
          </a:p>
        </p:txBody>
      </p:sp>
    </p:spTree>
    <p:extLst>
      <p:ext uri="{BB962C8B-B14F-4D97-AF65-F5344CB8AC3E}">
        <p14:creationId xmlns:p14="http://schemas.microsoft.com/office/powerpoint/2010/main" val="20906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6635479">
            <a:off x="1947690" y="1677080"/>
            <a:ext cx="4798336" cy="3447454"/>
          </a:xfrm>
          <a:prstGeom prst="rect">
            <a:avLst/>
          </a:prstGeom>
        </p:spPr>
      </p:pic>
      <p:sp>
        <p:nvSpPr>
          <p:cNvPr id="16" name="Rectangle 15"/>
          <p:cNvSpPr/>
          <p:nvPr/>
        </p:nvSpPr>
        <p:spPr>
          <a:xfrm>
            <a:off x="3095655" y="1052507"/>
            <a:ext cx="2412450" cy="4867741"/>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32"/>
          <p:cNvSpPr txBox="1"/>
          <p:nvPr/>
        </p:nvSpPr>
        <p:spPr>
          <a:xfrm>
            <a:off x="3352529" y="1260472"/>
            <a:ext cx="498876" cy="360099"/>
          </a:xfrm>
          <a:prstGeom prst="rect">
            <a:avLst/>
          </a:prstGeom>
          <a:noFill/>
        </p:spPr>
        <p:txBody>
          <a:bodyPr wrap="square" rtlCol="0">
            <a:spAutoFit/>
          </a:bodyPr>
          <a:lstStyle/>
          <a:p>
            <a:r>
              <a:rPr lang="fr-BE" sz="1200" dirty="0" smtClean="0"/>
              <a:t>OUT</a:t>
            </a:r>
            <a:endParaRPr lang="fr-BE" sz="1200" dirty="0"/>
          </a:p>
        </p:txBody>
      </p:sp>
      <p:sp>
        <p:nvSpPr>
          <p:cNvPr id="18" name="ZoneTexte 33"/>
          <p:cNvSpPr txBox="1"/>
          <p:nvPr/>
        </p:nvSpPr>
        <p:spPr>
          <a:xfrm>
            <a:off x="3100835" y="972499"/>
            <a:ext cx="498876" cy="520144"/>
          </a:xfrm>
          <a:prstGeom prst="rect">
            <a:avLst/>
          </a:prstGeom>
          <a:noFill/>
        </p:spPr>
        <p:txBody>
          <a:bodyPr wrap="square" rtlCol="0">
            <a:spAutoFit/>
          </a:bodyPr>
          <a:lstStyle/>
          <a:p>
            <a:r>
              <a:rPr lang="fr-BE" sz="2000" dirty="0"/>
              <a:t>+</a:t>
            </a:r>
          </a:p>
        </p:txBody>
      </p:sp>
      <p:sp>
        <p:nvSpPr>
          <p:cNvPr id="19" name="ZoneTexte 35"/>
          <p:cNvSpPr txBox="1"/>
          <p:nvPr/>
        </p:nvSpPr>
        <p:spPr>
          <a:xfrm>
            <a:off x="3095655" y="1343571"/>
            <a:ext cx="360040" cy="760208"/>
          </a:xfrm>
          <a:prstGeom prst="rect">
            <a:avLst/>
          </a:prstGeom>
          <a:noFill/>
        </p:spPr>
        <p:txBody>
          <a:bodyPr wrap="square" rtlCol="0">
            <a:spAutoFit/>
          </a:bodyPr>
          <a:lstStyle/>
          <a:p>
            <a:r>
              <a:rPr lang="fr-BE" sz="3200" dirty="0" smtClean="0"/>
              <a:t>-</a:t>
            </a:r>
            <a:endParaRPr lang="fr-BE" sz="3200" dirty="0"/>
          </a:p>
        </p:txBody>
      </p:sp>
    </p:spTree>
    <p:extLst>
      <p:ext uri="{BB962C8B-B14F-4D97-AF65-F5344CB8AC3E}">
        <p14:creationId xmlns:p14="http://schemas.microsoft.com/office/powerpoint/2010/main" val="265542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855177" y="2483955"/>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Components of a FCV powertrain</a:t>
            </a:r>
            <a:endParaRPr lang="en-GB" dirty="0"/>
          </a:p>
        </p:txBody>
      </p:sp>
      <p:sp>
        <p:nvSpPr>
          <p:cNvPr id="16" name="Sous-titre 2"/>
          <p:cNvSpPr txBox="1">
            <a:spLocks/>
          </p:cNvSpPr>
          <p:nvPr/>
        </p:nvSpPr>
        <p:spPr>
          <a:xfrm>
            <a:off x="2540977" y="4674060"/>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Example based on the Toyota Mirai</a:t>
            </a:r>
            <a:endParaRPr lang="en-GB" dirty="0"/>
          </a:p>
        </p:txBody>
      </p:sp>
      <p:sp>
        <p:nvSpPr>
          <p:cNvPr id="17" name="ZoneTexte 3"/>
          <p:cNvSpPr txBox="1"/>
          <p:nvPr/>
        </p:nvSpPr>
        <p:spPr>
          <a:xfrm>
            <a:off x="2068969" y="696777"/>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fuel cell vehicle powertrain</a:t>
            </a:r>
            <a:endParaRPr lang="en-GB" sz="2800" dirty="0"/>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35696" y="1151348"/>
            <a:ext cx="5253896" cy="4272949"/>
          </a:xfrm>
          <a:prstGeom prst="rect">
            <a:avLst/>
          </a:prstGeom>
          <a:ln w="19050">
            <a:solidFill>
              <a:schemeClr val="tx2"/>
            </a:solidFill>
            <a:prstDash val="sysDot"/>
          </a:ln>
        </p:spPr>
      </p:pic>
      <p:sp>
        <p:nvSpPr>
          <p:cNvPr id="16" name="ZoneTexte 29"/>
          <p:cNvSpPr txBox="1"/>
          <p:nvPr/>
        </p:nvSpPr>
        <p:spPr>
          <a:xfrm>
            <a:off x="6631656" y="1362254"/>
            <a:ext cx="388616" cy="338554"/>
          </a:xfrm>
          <a:prstGeom prst="rect">
            <a:avLst/>
          </a:prstGeom>
          <a:noFill/>
        </p:spPr>
        <p:txBody>
          <a:bodyPr wrap="square" rtlCol="0">
            <a:spAutoFit/>
          </a:bodyPr>
          <a:lstStyle/>
          <a:p>
            <a:r>
              <a:rPr lang="fr-BE" sz="1600" dirty="0" smtClean="0"/>
              <a:t>IN</a:t>
            </a:r>
            <a:endParaRPr lang="fr-BE" sz="1600" dirty="0"/>
          </a:p>
        </p:txBody>
      </p:sp>
      <p:sp>
        <p:nvSpPr>
          <p:cNvPr id="17" name="Ellipse 1"/>
          <p:cNvSpPr/>
          <p:nvPr/>
        </p:nvSpPr>
        <p:spPr>
          <a:xfrm>
            <a:off x="4355976" y="2217428"/>
            <a:ext cx="441192" cy="318206"/>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30"/>
          <p:cNvSpPr txBox="1"/>
          <p:nvPr/>
        </p:nvSpPr>
        <p:spPr>
          <a:xfrm>
            <a:off x="6809428" y="1124744"/>
            <a:ext cx="498876" cy="640176"/>
          </a:xfrm>
          <a:prstGeom prst="rect">
            <a:avLst/>
          </a:prstGeom>
          <a:noFill/>
        </p:spPr>
        <p:txBody>
          <a:bodyPr wrap="square" rtlCol="0">
            <a:spAutoFit/>
          </a:bodyPr>
          <a:lstStyle/>
          <a:p>
            <a:r>
              <a:rPr lang="fr-BE" sz="2000" dirty="0"/>
              <a:t>+</a:t>
            </a:r>
          </a:p>
        </p:txBody>
      </p:sp>
      <p:sp>
        <p:nvSpPr>
          <p:cNvPr id="19" name="ZoneTexte 31"/>
          <p:cNvSpPr txBox="1"/>
          <p:nvPr/>
        </p:nvSpPr>
        <p:spPr>
          <a:xfrm>
            <a:off x="6804248" y="1485248"/>
            <a:ext cx="360040" cy="935640"/>
          </a:xfrm>
          <a:prstGeom prst="rect">
            <a:avLst/>
          </a:prstGeom>
          <a:noFill/>
        </p:spPr>
        <p:txBody>
          <a:bodyPr wrap="square" rtlCol="0">
            <a:spAutoFit/>
          </a:bodyPr>
          <a:lstStyle/>
          <a:p>
            <a:r>
              <a:rPr lang="fr-BE" sz="3200" dirty="0" smtClean="0"/>
              <a:t>-</a:t>
            </a:r>
            <a:endParaRPr lang="fr-BE" sz="3200" dirty="0"/>
          </a:p>
        </p:txBody>
      </p:sp>
      <p:sp>
        <p:nvSpPr>
          <p:cNvPr id="20" name="ZoneTexte 32"/>
          <p:cNvSpPr txBox="1"/>
          <p:nvPr/>
        </p:nvSpPr>
        <p:spPr>
          <a:xfrm>
            <a:off x="6804248" y="1988840"/>
            <a:ext cx="498876" cy="640176"/>
          </a:xfrm>
          <a:prstGeom prst="rect">
            <a:avLst/>
          </a:prstGeom>
          <a:noFill/>
        </p:spPr>
        <p:txBody>
          <a:bodyPr wrap="square" rtlCol="0">
            <a:spAutoFit/>
          </a:bodyPr>
          <a:lstStyle/>
          <a:p>
            <a:r>
              <a:rPr lang="fr-BE" sz="2000" dirty="0"/>
              <a:t>+</a:t>
            </a:r>
          </a:p>
        </p:txBody>
      </p:sp>
      <p:sp>
        <p:nvSpPr>
          <p:cNvPr id="21" name="ZoneTexte 33"/>
          <p:cNvSpPr txBox="1"/>
          <p:nvPr/>
        </p:nvSpPr>
        <p:spPr>
          <a:xfrm>
            <a:off x="6804248" y="2421352"/>
            <a:ext cx="360040" cy="935640"/>
          </a:xfrm>
          <a:prstGeom prst="rect">
            <a:avLst/>
          </a:prstGeom>
          <a:noFill/>
        </p:spPr>
        <p:txBody>
          <a:bodyPr wrap="square" rtlCol="0">
            <a:spAutoFit/>
          </a:bodyPr>
          <a:lstStyle/>
          <a:p>
            <a:r>
              <a:rPr lang="fr-BE" sz="3200" dirty="0" smtClean="0"/>
              <a:t>-</a:t>
            </a:r>
            <a:endParaRPr lang="fr-BE" sz="3200" dirty="0"/>
          </a:p>
        </p:txBody>
      </p:sp>
      <p:sp>
        <p:nvSpPr>
          <p:cNvPr id="22" name="ZoneTexte 3"/>
          <p:cNvSpPr txBox="1"/>
          <p:nvPr/>
        </p:nvSpPr>
        <p:spPr>
          <a:xfrm>
            <a:off x="5724128" y="4941168"/>
            <a:ext cx="1296144" cy="369332"/>
          </a:xfrm>
          <a:prstGeom prst="rect">
            <a:avLst/>
          </a:prstGeom>
          <a:noFill/>
        </p:spPr>
        <p:txBody>
          <a:bodyPr wrap="square" rtlCol="0">
            <a:spAutoFit/>
          </a:bodyPr>
          <a:lstStyle/>
          <a:p>
            <a:r>
              <a:rPr lang="fr-BE" dirty="0" smtClean="0"/>
              <a:t>U      V     W</a:t>
            </a:r>
            <a:endParaRPr lang="fr-BE" dirty="0"/>
          </a:p>
        </p:txBody>
      </p:sp>
      <p:sp>
        <p:nvSpPr>
          <p:cNvPr id="23" name="ZoneTexte 36"/>
          <p:cNvSpPr txBox="1"/>
          <p:nvPr/>
        </p:nvSpPr>
        <p:spPr>
          <a:xfrm>
            <a:off x="6631656" y="2298358"/>
            <a:ext cx="388616" cy="338554"/>
          </a:xfrm>
          <a:prstGeom prst="rect">
            <a:avLst/>
          </a:prstGeom>
          <a:noFill/>
        </p:spPr>
        <p:txBody>
          <a:bodyPr wrap="square" rtlCol="0">
            <a:spAutoFit/>
          </a:bodyPr>
          <a:lstStyle/>
          <a:p>
            <a:r>
              <a:rPr lang="fr-BE" sz="1600" dirty="0" smtClean="0"/>
              <a:t>IN</a:t>
            </a:r>
            <a:endParaRPr lang="fr-BE" sz="1600" dirty="0"/>
          </a:p>
        </p:txBody>
      </p:sp>
      <p:sp>
        <p:nvSpPr>
          <p:cNvPr id="24" name="ZoneTexte 39"/>
          <p:cNvSpPr txBox="1"/>
          <p:nvPr/>
        </p:nvSpPr>
        <p:spPr>
          <a:xfrm>
            <a:off x="6084168" y="4581128"/>
            <a:ext cx="597780" cy="338554"/>
          </a:xfrm>
          <a:prstGeom prst="rect">
            <a:avLst/>
          </a:prstGeom>
          <a:noFill/>
        </p:spPr>
        <p:txBody>
          <a:bodyPr wrap="square" rtlCol="0">
            <a:spAutoFit/>
          </a:bodyPr>
          <a:lstStyle/>
          <a:p>
            <a:r>
              <a:rPr lang="fr-BE" sz="1600" dirty="0" smtClean="0"/>
              <a:t>OUT</a:t>
            </a:r>
            <a:endParaRPr lang="fr-BE" sz="1600" dirty="0"/>
          </a:p>
        </p:txBody>
      </p:sp>
    </p:spTree>
    <p:extLst>
      <p:ext uri="{BB962C8B-B14F-4D97-AF65-F5344CB8AC3E}">
        <p14:creationId xmlns:p14="http://schemas.microsoft.com/office/powerpoint/2010/main" val="230684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2808265" y="263521"/>
            <a:ext cx="3584622" cy="5516591"/>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35"/>
          <p:cNvSpPr txBox="1"/>
          <p:nvPr/>
        </p:nvSpPr>
        <p:spPr>
          <a:xfrm>
            <a:off x="4824490" y="5407063"/>
            <a:ext cx="1296144" cy="517065"/>
          </a:xfrm>
          <a:prstGeom prst="rect">
            <a:avLst/>
          </a:prstGeom>
          <a:noFill/>
        </p:spPr>
        <p:txBody>
          <a:bodyPr wrap="square" rtlCol="0">
            <a:spAutoFit/>
          </a:bodyPr>
          <a:lstStyle/>
          <a:p>
            <a:r>
              <a:rPr lang="fr-BE" dirty="0"/>
              <a:t>W</a:t>
            </a:r>
            <a:r>
              <a:rPr lang="fr-BE" dirty="0" smtClean="0"/>
              <a:t>     V     U</a:t>
            </a:r>
            <a:endParaRPr lang="fr-BE" dirty="0"/>
          </a:p>
        </p:txBody>
      </p:sp>
      <p:sp>
        <p:nvSpPr>
          <p:cNvPr id="17" name="ZoneTexte 11"/>
          <p:cNvSpPr txBox="1"/>
          <p:nvPr/>
        </p:nvSpPr>
        <p:spPr>
          <a:xfrm>
            <a:off x="4392442" y="5414126"/>
            <a:ext cx="388616" cy="338554"/>
          </a:xfrm>
          <a:prstGeom prst="rect">
            <a:avLst/>
          </a:prstGeom>
          <a:noFill/>
        </p:spPr>
        <p:txBody>
          <a:bodyPr wrap="square" rtlCol="0">
            <a:spAutoFit/>
          </a:bodyPr>
          <a:lstStyle/>
          <a:p>
            <a:r>
              <a:rPr lang="fr-BE" sz="1600" dirty="0" smtClean="0"/>
              <a:t>IN</a:t>
            </a:r>
            <a:endParaRPr lang="fr-BE" sz="1600" dirty="0"/>
          </a:p>
        </p:txBody>
      </p:sp>
    </p:spTree>
    <p:extLst>
      <p:ext uri="{BB962C8B-B14F-4D97-AF65-F5344CB8AC3E}">
        <p14:creationId xmlns:p14="http://schemas.microsoft.com/office/powerpoint/2010/main" val="29169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60" y="1772816"/>
            <a:ext cx="7919085" cy="3484032"/>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954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916723" y="2390578"/>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1600" dirty="0" smtClean="0"/>
              <a:t>Exercise: Print the pages in the “PRINT SECTION” of this document and cut the components following dot lines. Draw the top view shape of a car or draw a rectangle on the black/whiteboard and then locate the components following the theory explained previously. Label each component role and connect them to each other in order to build a functional powertrain.</a:t>
            </a:r>
            <a:endParaRPr lang="en-GB" sz="1600" dirty="0"/>
          </a:p>
        </p:txBody>
      </p:sp>
      <p:sp>
        <p:nvSpPr>
          <p:cNvPr id="16" name="Sous-titre 2"/>
          <p:cNvSpPr txBox="1">
            <a:spLocks/>
          </p:cNvSpPr>
          <p:nvPr/>
        </p:nvSpPr>
        <p:spPr>
          <a:xfrm>
            <a:off x="2602523" y="4436667"/>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Example based on the Toyota Mirai</a:t>
            </a:r>
            <a:endParaRPr lang="en-GB" dirty="0"/>
          </a:p>
        </p:txBody>
      </p:sp>
      <p:sp>
        <p:nvSpPr>
          <p:cNvPr id="17" name="ZoneTexte 3"/>
          <p:cNvSpPr txBox="1"/>
          <p:nvPr/>
        </p:nvSpPr>
        <p:spPr>
          <a:xfrm>
            <a:off x="2130515" y="459384"/>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hydrogen fuel cell vehicle powertrain</a:t>
            </a:r>
            <a:endParaRPr lang="en-GB" sz="2800" dirty="0"/>
          </a:p>
        </p:txBody>
      </p:sp>
    </p:spTree>
    <p:extLst>
      <p:ext uri="{BB962C8B-B14F-4D97-AF65-F5344CB8AC3E}">
        <p14:creationId xmlns:p14="http://schemas.microsoft.com/office/powerpoint/2010/main" val="243777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5"/>
          <p:cNvSpPr txBox="1"/>
          <p:nvPr/>
        </p:nvSpPr>
        <p:spPr>
          <a:xfrm>
            <a:off x="899592" y="652046"/>
            <a:ext cx="4536504" cy="5410712"/>
          </a:xfrm>
          <a:prstGeom prst="rect">
            <a:avLst/>
          </a:prstGeom>
          <a:noFill/>
        </p:spPr>
        <p:txBody>
          <a:bodyPr wrap="square" rtlCol="0">
            <a:spAutoFit/>
          </a:bodyPr>
          <a:lstStyle/>
          <a:p>
            <a:pPr marL="342900" lvl="0" indent="-342900">
              <a:lnSpc>
                <a:spcPct val="120000"/>
              </a:lnSpc>
              <a:buFont typeface="+mj-lt"/>
              <a:buAutoNum type="arabicPeriod"/>
            </a:pPr>
            <a:r>
              <a:rPr lang="en-GB" dirty="0"/>
              <a:t>Chassis frame</a:t>
            </a:r>
            <a:endParaRPr lang="fr-BE" dirty="0"/>
          </a:p>
          <a:p>
            <a:pPr marL="342900" lvl="0" indent="-342900">
              <a:lnSpc>
                <a:spcPct val="120000"/>
              </a:lnSpc>
              <a:buFont typeface="+mj-lt"/>
              <a:buAutoNum type="arabicPeriod"/>
            </a:pPr>
            <a:r>
              <a:rPr lang="en-GB" dirty="0"/>
              <a:t>Filling plug</a:t>
            </a:r>
            <a:endParaRPr lang="fr-BE" dirty="0"/>
          </a:p>
          <a:p>
            <a:pPr marL="342900" lvl="0" indent="-342900">
              <a:lnSpc>
                <a:spcPct val="120000"/>
              </a:lnSpc>
              <a:buFont typeface="+mj-lt"/>
              <a:buAutoNum type="arabicPeriod"/>
            </a:pPr>
            <a:r>
              <a:rPr lang="en-GB" dirty="0" smtClean="0"/>
              <a:t>Hydrogen tank(s</a:t>
            </a:r>
            <a:r>
              <a:rPr lang="en-GB" dirty="0"/>
              <a:t>)</a:t>
            </a:r>
            <a:endParaRPr lang="fr-BE" dirty="0"/>
          </a:p>
          <a:p>
            <a:pPr marL="342900" lvl="0" indent="-342900">
              <a:lnSpc>
                <a:spcPct val="120000"/>
              </a:lnSpc>
              <a:buFont typeface="+mj-lt"/>
              <a:buAutoNum type="arabicPeriod"/>
            </a:pPr>
            <a:r>
              <a:rPr lang="en-GB" dirty="0"/>
              <a:t>Pressure regulator</a:t>
            </a:r>
            <a:endParaRPr lang="fr-BE" dirty="0"/>
          </a:p>
          <a:p>
            <a:pPr marL="342900" lvl="0" indent="-342900">
              <a:lnSpc>
                <a:spcPct val="120000"/>
              </a:lnSpc>
              <a:buFont typeface="+mj-lt"/>
              <a:buAutoNum type="arabicPeriod"/>
            </a:pPr>
            <a:r>
              <a:rPr lang="en-GB" dirty="0"/>
              <a:t>Fuel cell </a:t>
            </a:r>
            <a:endParaRPr lang="en-GB" dirty="0" smtClean="0"/>
          </a:p>
          <a:p>
            <a:pPr marL="342900" lvl="0" indent="-342900">
              <a:lnSpc>
                <a:spcPct val="120000"/>
              </a:lnSpc>
              <a:buFont typeface="+mj-lt"/>
              <a:buAutoNum type="arabicPeriod"/>
            </a:pPr>
            <a:r>
              <a:rPr lang="en-GB" dirty="0" smtClean="0"/>
              <a:t>Fuel Cell </a:t>
            </a:r>
            <a:r>
              <a:rPr lang="en-GB" dirty="0"/>
              <a:t>auxiliaries (sub-exercise)</a:t>
            </a:r>
            <a:endParaRPr lang="fr-BE" dirty="0"/>
          </a:p>
          <a:p>
            <a:pPr marL="800100" lvl="1" indent="-342900">
              <a:lnSpc>
                <a:spcPct val="120000"/>
              </a:lnSpc>
              <a:buFont typeface="+mj-lt"/>
              <a:buAutoNum type="alphaLcParenR"/>
            </a:pPr>
            <a:r>
              <a:rPr lang="en-GB" dirty="0" smtClean="0"/>
              <a:t>Radiator &amp; cooling circuit</a:t>
            </a:r>
            <a:endParaRPr lang="fr-BE" dirty="0"/>
          </a:p>
          <a:p>
            <a:pPr marL="800100" lvl="1" indent="-342900">
              <a:lnSpc>
                <a:spcPct val="120000"/>
              </a:lnSpc>
              <a:buFont typeface="+mj-lt"/>
              <a:buAutoNum type="alphaLcParenR"/>
            </a:pPr>
            <a:r>
              <a:rPr lang="en-GB" dirty="0"/>
              <a:t>Hydrogen pump &amp; inverter</a:t>
            </a:r>
            <a:endParaRPr lang="fr-BE" dirty="0"/>
          </a:p>
          <a:p>
            <a:pPr marL="800100" lvl="1" indent="-342900">
              <a:lnSpc>
                <a:spcPct val="120000"/>
              </a:lnSpc>
              <a:buFont typeface="+mj-lt"/>
              <a:buAutoNum type="alphaLcParenR"/>
            </a:pPr>
            <a:r>
              <a:rPr lang="en-GB" dirty="0"/>
              <a:t>Air Filter</a:t>
            </a:r>
            <a:endParaRPr lang="fr-BE" dirty="0"/>
          </a:p>
          <a:p>
            <a:pPr marL="800100" lvl="1" indent="-342900">
              <a:lnSpc>
                <a:spcPct val="120000"/>
              </a:lnSpc>
              <a:buFont typeface="+mj-lt"/>
              <a:buAutoNum type="alphaLcParenR"/>
            </a:pPr>
            <a:r>
              <a:rPr lang="en-GB" dirty="0"/>
              <a:t>Air compressor &amp; intercooler</a:t>
            </a:r>
            <a:endParaRPr lang="fr-BE" dirty="0"/>
          </a:p>
          <a:p>
            <a:pPr marL="800100" lvl="1" indent="-342900">
              <a:lnSpc>
                <a:spcPct val="120000"/>
              </a:lnSpc>
              <a:buFont typeface="+mj-lt"/>
              <a:buAutoNum type="alphaLcParenR"/>
            </a:pPr>
            <a:r>
              <a:rPr lang="en-GB" dirty="0"/>
              <a:t>Humidifier</a:t>
            </a:r>
            <a:endParaRPr lang="fr-BE" dirty="0"/>
          </a:p>
          <a:p>
            <a:pPr marL="800100" lvl="1" indent="-342900">
              <a:lnSpc>
                <a:spcPct val="120000"/>
              </a:lnSpc>
              <a:buFont typeface="+mj-lt"/>
              <a:buAutoNum type="alphaLcParenR"/>
            </a:pPr>
            <a:r>
              <a:rPr lang="en-GB" dirty="0"/>
              <a:t>Exhaust</a:t>
            </a:r>
            <a:endParaRPr lang="fr-BE" dirty="0"/>
          </a:p>
          <a:p>
            <a:pPr marL="342900" lvl="0" indent="-342900">
              <a:lnSpc>
                <a:spcPct val="120000"/>
              </a:lnSpc>
              <a:buFont typeface="+mj-lt"/>
              <a:buAutoNum type="arabicPeriod"/>
            </a:pPr>
            <a:r>
              <a:rPr lang="en-GB" dirty="0"/>
              <a:t>High Voltage Battery</a:t>
            </a:r>
            <a:endParaRPr lang="fr-BE" dirty="0"/>
          </a:p>
          <a:p>
            <a:pPr marL="342900" lvl="0" indent="-342900">
              <a:lnSpc>
                <a:spcPct val="120000"/>
              </a:lnSpc>
              <a:buFont typeface="+mj-lt"/>
              <a:buAutoNum type="arabicPeriod"/>
            </a:pPr>
            <a:r>
              <a:rPr lang="en-GB" dirty="0"/>
              <a:t>Traction Inverter</a:t>
            </a:r>
            <a:endParaRPr lang="fr-BE" dirty="0"/>
          </a:p>
          <a:p>
            <a:pPr marL="342900" lvl="0" indent="-342900">
              <a:lnSpc>
                <a:spcPct val="120000"/>
              </a:lnSpc>
              <a:buFont typeface="+mj-lt"/>
              <a:buAutoNum type="arabicPeriod"/>
            </a:pPr>
            <a:r>
              <a:rPr lang="en-GB" dirty="0"/>
              <a:t>Electric motor</a:t>
            </a:r>
            <a:endParaRPr lang="fr-BE" dirty="0"/>
          </a:p>
          <a:p>
            <a:pPr marL="342900" indent="-342900">
              <a:lnSpc>
                <a:spcPct val="120000"/>
              </a:lnSpc>
              <a:buFont typeface="+mj-lt"/>
              <a:buAutoNum type="arabicPeriod"/>
            </a:pPr>
            <a:r>
              <a:rPr lang="en-GB" dirty="0"/>
              <a:t>Transmission &amp; wheels</a:t>
            </a:r>
            <a:endParaRPr lang="fr-BE" dirty="0"/>
          </a:p>
        </p:txBody>
      </p:sp>
      <p:sp>
        <p:nvSpPr>
          <p:cNvPr id="16" name="ZoneTexte 6"/>
          <p:cNvSpPr txBox="1"/>
          <p:nvPr/>
        </p:nvSpPr>
        <p:spPr>
          <a:xfrm>
            <a:off x="3455876" y="147990"/>
            <a:ext cx="2808312" cy="369332"/>
          </a:xfrm>
          <a:prstGeom prst="rect">
            <a:avLst/>
          </a:prstGeom>
          <a:noFill/>
        </p:spPr>
        <p:txBody>
          <a:bodyPr wrap="square" rtlCol="0">
            <a:spAutoFit/>
          </a:bodyPr>
          <a:lstStyle/>
          <a:p>
            <a:r>
              <a:rPr lang="fr-BE" dirty="0" smtClean="0"/>
              <a:t>List of the components</a:t>
            </a:r>
            <a:endParaRPr lang="fr-BE" dirty="0"/>
          </a:p>
        </p:txBody>
      </p:sp>
      <p:pic>
        <p:nvPicPr>
          <p:cNvPr id="17" name="Imag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52120" y="580038"/>
            <a:ext cx="2825497" cy="5596128"/>
          </a:xfrm>
          <a:prstGeom prst="rect">
            <a:avLst/>
          </a:prstGeom>
        </p:spPr>
      </p:pic>
      <p:sp>
        <p:nvSpPr>
          <p:cNvPr id="18" name="ZoneTexte 1"/>
          <p:cNvSpPr txBox="1"/>
          <p:nvPr/>
        </p:nvSpPr>
        <p:spPr>
          <a:xfrm>
            <a:off x="5904148" y="897468"/>
            <a:ext cx="360040" cy="369332"/>
          </a:xfrm>
          <a:prstGeom prst="rect">
            <a:avLst/>
          </a:prstGeom>
          <a:noFill/>
        </p:spPr>
        <p:txBody>
          <a:bodyPr wrap="square" rtlCol="0">
            <a:spAutoFit/>
          </a:bodyPr>
          <a:lstStyle/>
          <a:p>
            <a:r>
              <a:rPr lang="fr-BE" dirty="0" smtClean="0"/>
              <a:t>1</a:t>
            </a:r>
            <a:endParaRPr lang="fr-BE" dirty="0"/>
          </a:p>
        </p:txBody>
      </p:sp>
      <p:sp>
        <p:nvSpPr>
          <p:cNvPr id="19" name="ZoneTexte 8"/>
          <p:cNvSpPr txBox="1"/>
          <p:nvPr/>
        </p:nvSpPr>
        <p:spPr>
          <a:xfrm>
            <a:off x="6060168" y="4762214"/>
            <a:ext cx="360040" cy="369332"/>
          </a:xfrm>
          <a:prstGeom prst="rect">
            <a:avLst/>
          </a:prstGeom>
          <a:noFill/>
        </p:spPr>
        <p:txBody>
          <a:bodyPr wrap="square" rtlCol="0">
            <a:spAutoFit/>
          </a:bodyPr>
          <a:lstStyle/>
          <a:p>
            <a:r>
              <a:rPr lang="fr-BE" dirty="0"/>
              <a:t>2</a:t>
            </a:r>
          </a:p>
        </p:txBody>
      </p:sp>
      <p:sp>
        <p:nvSpPr>
          <p:cNvPr id="20" name="ZoneTexte 9"/>
          <p:cNvSpPr txBox="1"/>
          <p:nvPr/>
        </p:nvSpPr>
        <p:spPr>
          <a:xfrm>
            <a:off x="6975696" y="3730102"/>
            <a:ext cx="360040" cy="369332"/>
          </a:xfrm>
          <a:prstGeom prst="rect">
            <a:avLst/>
          </a:prstGeom>
          <a:noFill/>
        </p:spPr>
        <p:txBody>
          <a:bodyPr wrap="square" rtlCol="0">
            <a:spAutoFit/>
          </a:bodyPr>
          <a:lstStyle/>
          <a:p>
            <a:r>
              <a:rPr lang="fr-BE" dirty="0"/>
              <a:t>3</a:t>
            </a:r>
          </a:p>
        </p:txBody>
      </p:sp>
      <p:sp>
        <p:nvSpPr>
          <p:cNvPr id="21" name="ZoneTexte 10"/>
          <p:cNvSpPr txBox="1"/>
          <p:nvPr/>
        </p:nvSpPr>
        <p:spPr>
          <a:xfrm>
            <a:off x="6876256" y="4098570"/>
            <a:ext cx="360040" cy="369332"/>
          </a:xfrm>
          <a:prstGeom prst="rect">
            <a:avLst/>
          </a:prstGeom>
          <a:noFill/>
        </p:spPr>
        <p:txBody>
          <a:bodyPr wrap="square" rtlCol="0">
            <a:spAutoFit/>
          </a:bodyPr>
          <a:lstStyle/>
          <a:p>
            <a:r>
              <a:rPr lang="fr-BE" dirty="0"/>
              <a:t>4</a:t>
            </a:r>
          </a:p>
        </p:txBody>
      </p:sp>
      <p:sp>
        <p:nvSpPr>
          <p:cNvPr id="22" name="ZoneTexte 11"/>
          <p:cNvSpPr txBox="1"/>
          <p:nvPr/>
        </p:nvSpPr>
        <p:spPr>
          <a:xfrm>
            <a:off x="6606512" y="2951494"/>
            <a:ext cx="360040" cy="369332"/>
          </a:xfrm>
          <a:prstGeom prst="rect">
            <a:avLst/>
          </a:prstGeom>
          <a:noFill/>
        </p:spPr>
        <p:txBody>
          <a:bodyPr wrap="square" rtlCol="0">
            <a:spAutoFit/>
          </a:bodyPr>
          <a:lstStyle/>
          <a:p>
            <a:r>
              <a:rPr lang="fr-BE" dirty="0"/>
              <a:t>5</a:t>
            </a:r>
          </a:p>
        </p:txBody>
      </p:sp>
      <p:sp>
        <p:nvSpPr>
          <p:cNvPr id="23" name="ZoneTexte 12"/>
          <p:cNvSpPr txBox="1"/>
          <p:nvPr/>
        </p:nvSpPr>
        <p:spPr>
          <a:xfrm>
            <a:off x="7020272" y="4487054"/>
            <a:ext cx="360040" cy="369332"/>
          </a:xfrm>
          <a:prstGeom prst="rect">
            <a:avLst/>
          </a:prstGeom>
          <a:noFill/>
        </p:spPr>
        <p:txBody>
          <a:bodyPr wrap="square" rtlCol="0">
            <a:spAutoFit/>
          </a:bodyPr>
          <a:lstStyle/>
          <a:p>
            <a:r>
              <a:rPr lang="fr-BE" dirty="0"/>
              <a:t>7</a:t>
            </a:r>
          </a:p>
        </p:txBody>
      </p:sp>
      <p:sp>
        <p:nvSpPr>
          <p:cNvPr id="24" name="ZoneTexte 13"/>
          <p:cNvSpPr txBox="1"/>
          <p:nvPr/>
        </p:nvSpPr>
        <p:spPr>
          <a:xfrm>
            <a:off x="6840824" y="1388854"/>
            <a:ext cx="360040" cy="369332"/>
          </a:xfrm>
          <a:prstGeom prst="rect">
            <a:avLst/>
          </a:prstGeom>
          <a:noFill/>
        </p:spPr>
        <p:txBody>
          <a:bodyPr wrap="square" rtlCol="0">
            <a:spAutoFit/>
          </a:bodyPr>
          <a:lstStyle/>
          <a:p>
            <a:r>
              <a:rPr lang="fr-BE" dirty="0"/>
              <a:t>8</a:t>
            </a:r>
          </a:p>
        </p:txBody>
      </p:sp>
      <p:sp>
        <p:nvSpPr>
          <p:cNvPr id="25" name="ZoneTexte 14"/>
          <p:cNvSpPr txBox="1"/>
          <p:nvPr/>
        </p:nvSpPr>
        <p:spPr>
          <a:xfrm>
            <a:off x="7371168" y="1475554"/>
            <a:ext cx="360040" cy="369332"/>
          </a:xfrm>
          <a:prstGeom prst="rect">
            <a:avLst/>
          </a:prstGeom>
          <a:noFill/>
        </p:spPr>
        <p:txBody>
          <a:bodyPr wrap="square" rtlCol="0">
            <a:spAutoFit/>
          </a:bodyPr>
          <a:lstStyle/>
          <a:p>
            <a:r>
              <a:rPr lang="fr-BE" dirty="0"/>
              <a:t>9</a:t>
            </a:r>
          </a:p>
        </p:txBody>
      </p:sp>
      <p:sp>
        <p:nvSpPr>
          <p:cNvPr id="26" name="ZoneTexte 15"/>
          <p:cNvSpPr txBox="1"/>
          <p:nvPr/>
        </p:nvSpPr>
        <p:spPr>
          <a:xfrm>
            <a:off x="7668344" y="1470274"/>
            <a:ext cx="504056" cy="369332"/>
          </a:xfrm>
          <a:prstGeom prst="rect">
            <a:avLst/>
          </a:prstGeom>
          <a:noFill/>
        </p:spPr>
        <p:txBody>
          <a:bodyPr wrap="square" rtlCol="0">
            <a:spAutoFit/>
          </a:bodyPr>
          <a:lstStyle/>
          <a:p>
            <a:r>
              <a:rPr lang="fr-BE" dirty="0" smtClean="0"/>
              <a:t>10</a:t>
            </a:r>
            <a:endParaRPr lang="fr-BE" dirty="0"/>
          </a:p>
        </p:txBody>
      </p:sp>
      <p:sp>
        <p:nvSpPr>
          <p:cNvPr id="27" name="ZoneTexte 16"/>
          <p:cNvSpPr txBox="1"/>
          <p:nvPr/>
        </p:nvSpPr>
        <p:spPr>
          <a:xfrm>
            <a:off x="5940152" y="1471566"/>
            <a:ext cx="504056" cy="369332"/>
          </a:xfrm>
          <a:prstGeom prst="rect">
            <a:avLst/>
          </a:prstGeom>
          <a:noFill/>
        </p:spPr>
        <p:txBody>
          <a:bodyPr wrap="square" rtlCol="0">
            <a:spAutoFit/>
          </a:bodyPr>
          <a:lstStyle/>
          <a:p>
            <a:r>
              <a:rPr lang="fr-BE" dirty="0" smtClean="0"/>
              <a:t>10</a:t>
            </a:r>
            <a:endParaRPr lang="fr-BE" dirty="0"/>
          </a:p>
        </p:txBody>
      </p:sp>
      <p:sp>
        <p:nvSpPr>
          <p:cNvPr id="28" name="ZoneTexte 17"/>
          <p:cNvSpPr txBox="1"/>
          <p:nvPr/>
        </p:nvSpPr>
        <p:spPr>
          <a:xfrm>
            <a:off x="6660232" y="894210"/>
            <a:ext cx="828092" cy="369332"/>
          </a:xfrm>
          <a:prstGeom prst="rect">
            <a:avLst/>
          </a:prstGeom>
          <a:noFill/>
        </p:spPr>
        <p:txBody>
          <a:bodyPr wrap="square" rtlCol="0">
            <a:spAutoFit/>
          </a:bodyPr>
          <a:lstStyle/>
          <a:p>
            <a:r>
              <a:rPr lang="fr-BE" dirty="0" smtClean="0"/>
              <a:t>6a,c,d</a:t>
            </a:r>
            <a:endParaRPr lang="fr-BE" dirty="0"/>
          </a:p>
        </p:txBody>
      </p:sp>
      <p:sp>
        <p:nvSpPr>
          <p:cNvPr id="29" name="ZoneTexte 18"/>
          <p:cNvSpPr txBox="1"/>
          <p:nvPr/>
        </p:nvSpPr>
        <p:spPr>
          <a:xfrm>
            <a:off x="6984268" y="2947010"/>
            <a:ext cx="684076" cy="369332"/>
          </a:xfrm>
          <a:prstGeom prst="rect">
            <a:avLst/>
          </a:prstGeom>
          <a:noFill/>
        </p:spPr>
        <p:txBody>
          <a:bodyPr wrap="square" rtlCol="0">
            <a:spAutoFit/>
          </a:bodyPr>
          <a:lstStyle/>
          <a:p>
            <a:r>
              <a:rPr lang="fr-BE" dirty="0" smtClean="0"/>
              <a:t>6b,e</a:t>
            </a:r>
            <a:endParaRPr lang="fr-BE" dirty="0"/>
          </a:p>
        </p:txBody>
      </p:sp>
      <p:sp>
        <p:nvSpPr>
          <p:cNvPr id="30" name="ZoneTexte 19"/>
          <p:cNvSpPr txBox="1"/>
          <p:nvPr/>
        </p:nvSpPr>
        <p:spPr>
          <a:xfrm>
            <a:off x="6372200" y="5683314"/>
            <a:ext cx="414332" cy="369332"/>
          </a:xfrm>
          <a:prstGeom prst="rect">
            <a:avLst/>
          </a:prstGeom>
          <a:noFill/>
        </p:spPr>
        <p:txBody>
          <a:bodyPr wrap="square" rtlCol="0">
            <a:spAutoFit/>
          </a:bodyPr>
          <a:lstStyle/>
          <a:p>
            <a:r>
              <a:rPr lang="fr-BE" dirty="0" smtClean="0"/>
              <a:t>6f</a:t>
            </a:r>
            <a:endParaRPr lang="fr-BE" dirty="0"/>
          </a:p>
        </p:txBody>
      </p:sp>
    </p:spTree>
    <p:extLst>
      <p:ext uri="{BB962C8B-B14F-4D97-AF65-F5344CB8AC3E}">
        <p14:creationId xmlns:p14="http://schemas.microsoft.com/office/powerpoint/2010/main" val="425549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1381896" y="276068"/>
            <a:ext cx="6768752" cy="369332"/>
          </a:xfrm>
          <a:prstGeom prst="rect">
            <a:avLst/>
          </a:prstGeom>
          <a:noFill/>
        </p:spPr>
        <p:txBody>
          <a:bodyPr wrap="square" rtlCol="0">
            <a:spAutoFit/>
          </a:bodyPr>
          <a:lstStyle/>
          <a:p>
            <a:r>
              <a:rPr lang="en-GB" dirty="0"/>
              <a:t>1</a:t>
            </a:r>
            <a:r>
              <a:rPr lang="en-GB" dirty="0" smtClean="0"/>
              <a:t>. Chassis design, we keep the external shape, or we draw a rectangle</a:t>
            </a:r>
            <a:endParaRPr lang="en-GB" dirty="0"/>
          </a:p>
        </p:txBody>
      </p:sp>
      <p:sp>
        <p:nvSpPr>
          <p:cNvPr id="16" name="ZoneTexte 3"/>
          <p:cNvSpPr txBox="1"/>
          <p:nvPr/>
        </p:nvSpPr>
        <p:spPr>
          <a:xfrm>
            <a:off x="2354004" y="5443054"/>
            <a:ext cx="4824536" cy="36933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picture shows the general shape of a car</a:t>
            </a:r>
            <a:endParaRPr lang="en-GB" dirty="0"/>
          </a:p>
        </p:txBody>
      </p:sp>
      <p:pic>
        <p:nvPicPr>
          <p:cNvPr id="17" name="Picture 2" descr="Résultat de recherche d'images pour &quot;car sketch from top&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1412776"/>
            <a:ext cx="8362727" cy="361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7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1381896" y="276068"/>
            <a:ext cx="6768752" cy="369332"/>
          </a:xfrm>
          <a:prstGeom prst="rect">
            <a:avLst/>
          </a:prstGeom>
          <a:noFill/>
        </p:spPr>
        <p:txBody>
          <a:bodyPr wrap="square" rtlCol="0">
            <a:spAutoFit/>
          </a:bodyPr>
          <a:lstStyle/>
          <a:p>
            <a:r>
              <a:rPr lang="en-GB" dirty="0"/>
              <a:t>1</a:t>
            </a:r>
            <a:r>
              <a:rPr lang="en-GB" dirty="0" smtClean="0"/>
              <a:t>. Chassis design, we keep the external shape, or we draw a rectangle</a:t>
            </a:r>
            <a:endParaRPr lang="en-GB" dirty="0"/>
          </a:p>
        </p:txBody>
      </p:sp>
      <p:sp>
        <p:nvSpPr>
          <p:cNvPr id="16" name="ZoneTexte 3"/>
          <p:cNvSpPr txBox="1"/>
          <p:nvPr/>
        </p:nvSpPr>
        <p:spPr>
          <a:xfrm>
            <a:off x="1093864" y="5417239"/>
            <a:ext cx="7344816" cy="36933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picture shows the general shape of a car and an equivalent rectangle</a:t>
            </a:r>
            <a:endParaRPr lang="en-GB" dirty="0"/>
          </a:p>
        </p:txBody>
      </p:sp>
      <p:grpSp>
        <p:nvGrpSpPr>
          <p:cNvPr id="17" name="Groupe 4"/>
          <p:cNvGrpSpPr/>
          <p:nvPr/>
        </p:nvGrpSpPr>
        <p:grpSpPr>
          <a:xfrm>
            <a:off x="395536" y="1412776"/>
            <a:ext cx="8362727" cy="3612539"/>
            <a:chOff x="395536" y="1412776"/>
            <a:chExt cx="8362727" cy="3612539"/>
          </a:xfrm>
        </p:grpSpPr>
        <p:pic>
          <p:nvPicPr>
            <p:cNvPr id="18" name="Picture 2" descr="Résultat de recherche d'images pour &quot;car sketch from top&quot;">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1412776"/>
              <a:ext cx="8362727" cy="36125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51620" y="1667092"/>
              <a:ext cx="684076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419017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4678397" y="4873"/>
            <a:ext cx="1656184" cy="369332"/>
          </a:xfrm>
          <a:prstGeom prst="rect">
            <a:avLst/>
          </a:prstGeom>
          <a:noFill/>
        </p:spPr>
        <p:txBody>
          <a:bodyPr wrap="square" rtlCol="0">
            <a:spAutoFit/>
          </a:bodyPr>
          <a:lstStyle/>
          <a:p>
            <a:r>
              <a:rPr lang="en-GB" dirty="0" smtClean="0"/>
              <a:t>2. Filling plug</a:t>
            </a:r>
            <a:endParaRPr lang="en-GB" dirty="0"/>
          </a:p>
        </p:txBody>
      </p:sp>
      <p:sp>
        <p:nvSpPr>
          <p:cNvPr id="16" name="ZoneTexte 3"/>
          <p:cNvSpPr txBox="1"/>
          <p:nvPr/>
        </p:nvSpPr>
        <p:spPr>
          <a:xfrm>
            <a:off x="79130" y="5069085"/>
            <a:ext cx="9430925"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plug is located on the bodywork, near the trunk and not far from the tanks. It is connected to the pressure tanks and will be connected to the filling station pistol grip each time the driver needs to refill the tank.</a:t>
            </a:r>
            <a:endParaRPr lang="en-GB" dirty="0"/>
          </a:p>
        </p:txBody>
      </p:sp>
      <p:pic>
        <p:nvPicPr>
          <p:cNvPr id="17"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06489" y="1853172"/>
            <a:ext cx="1915134" cy="1584176"/>
          </a:xfrm>
          <a:prstGeom prst="rect">
            <a:avLst/>
          </a:prstGeom>
        </p:spPr>
      </p:pic>
      <p:sp>
        <p:nvSpPr>
          <p:cNvPr id="18" name="Rectangle 17"/>
          <p:cNvSpPr/>
          <p:nvPr/>
        </p:nvSpPr>
        <p:spPr>
          <a:xfrm>
            <a:off x="1366029" y="48962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8"/>
          <p:cNvCxnSpPr/>
          <p:nvPr/>
        </p:nvCxnSpPr>
        <p:spPr>
          <a:xfrm>
            <a:off x="3886309" y="48962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0980" y="597640"/>
            <a:ext cx="209045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9"/>
          <p:cNvSpPr txBox="1"/>
          <p:nvPr/>
        </p:nvSpPr>
        <p:spPr>
          <a:xfrm>
            <a:off x="8393731" y="4749133"/>
            <a:ext cx="1037194" cy="276999"/>
          </a:xfrm>
          <a:prstGeom prst="rect">
            <a:avLst/>
          </a:prstGeom>
          <a:noFill/>
        </p:spPr>
        <p:txBody>
          <a:bodyPr wrap="square" rtlCol="0">
            <a:spAutoFit/>
          </a:bodyPr>
          <a:lstStyle/>
          <a:p>
            <a:r>
              <a:rPr lang="fr-BE" sz="1200" dirty="0" smtClean="0"/>
              <a:t>Source: WEH</a:t>
            </a:r>
            <a:endParaRPr lang="fr-BE" sz="1200" dirty="0"/>
          </a:p>
        </p:txBody>
      </p:sp>
      <p:pic>
        <p:nvPicPr>
          <p:cNvPr id="22" name="Image 10"/>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580978" y="2861284"/>
            <a:ext cx="2090451" cy="2039096"/>
          </a:xfrm>
          <a:prstGeom prst="rect">
            <a:avLst/>
          </a:prstGeom>
        </p:spPr>
      </p:pic>
    </p:spTree>
    <p:extLst>
      <p:ext uri="{BB962C8B-B14F-4D97-AF65-F5344CB8AC3E}">
        <p14:creationId xmlns:p14="http://schemas.microsoft.com/office/powerpoint/2010/main" val="74302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3648869" y="-12349"/>
            <a:ext cx="3283925" cy="369332"/>
          </a:xfrm>
          <a:prstGeom prst="rect">
            <a:avLst/>
          </a:prstGeom>
          <a:noFill/>
        </p:spPr>
        <p:txBody>
          <a:bodyPr wrap="square" rtlCol="0">
            <a:spAutoFit/>
          </a:bodyPr>
          <a:lstStyle/>
          <a:p>
            <a:r>
              <a:rPr lang="en-GB" dirty="0" smtClean="0"/>
              <a:t>3. Hydrogen pressure tanks</a:t>
            </a:r>
            <a:endParaRPr lang="en-GB" dirty="0"/>
          </a:p>
        </p:txBody>
      </p:sp>
      <p:sp>
        <p:nvSpPr>
          <p:cNvPr id="16" name="ZoneTexte 3"/>
          <p:cNvSpPr txBox="1"/>
          <p:nvPr/>
        </p:nvSpPr>
        <p:spPr>
          <a:xfrm>
            <a:off x="650631" y="5107705"/>
            <a:ext cx="8730435"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These tanks are used to store 5 kg of hydrogen gas under a pressure of 700 bars. They are manufactured with 3 layers which are made of plastic (liner), carbon fibre composites (intermediate) and glass fibre (exterior)</a:t>
            </a:r>
            <a:endParaRPr lang="en-GB" dirty="0"/>
          </a:p>
        </p:txBody>
      </p:sp>
      <p:sp>
        <p:nvSpPr>
          <p:cNvPr id="17" name="Rectangle 16"/>
          <p:cNvSpPr/>
          <p:nvPr/>
        </p:nvSpPr>
        <p:spPr>
          <a:xfrm>
            <a:off x="410344" y="569279"/>
            <a:ext cx="8970722"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6"/>
          <p:cNvCxnSpPr/>
          <p:nvPr/>
        </p:nvCxnSpPr>
        <p:spPr>
          <a:xfrm>
            <a:off x="3836450" y="569279"/>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153258" y="845847"/>
            <a:ext cx="2586826" cy="1584176"/>
          </a:xfrm>
          <a:prstGeom prst="rect">
            <a:avLst/>
          </a:prstGeom>
        </p:spPr>
      </p:pic>
      <p:grpSp>
        <p:nvGrpSpPr>
          <p:cNvPr id="20" name="Groupe 4"/>
          <p:cNvGrpSpPr/>
          <p:nvPr/>
        </p:nvGrpSpPr>
        <p:grpSpPr>
          <a:xfrm>
            <a:off x="4214948" y="1068727"/>
            <a:ext cx="4938093" cy="3600400"/>
            <a:chOff x="3275856" y="1340768"/>
            <a:chExt cx="5100567" cy="3600400"/>
          </a:xfrm>
        </p:grpSpPr>
        <p:pic>
          <p:nvPicPr>
            <p:cNvPr id="2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1340768"/>
              <a:ext cx="510056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076056" y="1916832"/>
              <a:ext cx="1296144"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1211" y="2724911"/>
            <a:ext cx="2650248" cy="201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8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167553" y="1104711"/>
            <a:ext cx="140700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2"/>
          <p:cNvSpPr txBox="1"/>
          <p:nvPr/>
        </p:nvSpPr>
        <p:spPr>
          <a:xfrm>
            <a:off x="3406208" y="23635"/>
            <a:ext cx="2232248" cy="369332"/>
          </a:xfrm>
          <a:prstGeom prst="rect">
            <a:avLst/>
          </a:prstGeom>
          <a:noFill/>
        </p:spPr>
        <p:txBody>
          <a:bodyPr wrap="square" rtlCol="0">
            <a:spAutoFit/>
          </a:bodyPr>
          <a:lstStyle/>
          <a:p>
            <a:r>
              <a:rPr lang="en-GB" dirty="0" smtClean="0"/>
              <a:t>4. Pressure regulator</a:t>
            </a:r>
            <a:endParaRPr lang="en-GB" dirty="0"/>
          </a:p>
        </p:txBody>
      </p:sp>
      <p:sp>
        <p:nvSpPr>
          <p:cNvPr id="17" name="ZoneTexte 3"/>
          <p:cNvSpPr txBox="1"/>
          <p:nvPr/>
        </p:nvSpPr>
        <p:spPr>
          <a:xfrm>
            <a:off x="706040" y="5124189"/>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This mechanical device is used to reduce the pressure from the tank pressure to an intermediate one, generally 10-15 bars. FC injectors are then reducing the pressure to approximately 1 bar corresponding to the FC H2 intake pressure.</a:t>
            </a:r>
            <a:endParaRPr lang="en-GB" dirty="0"/>
          </a:p>
        </p:txBody>
      </p:sp>
      <p:pic>
        <p:nvPicPr>
          <p:cNvPr id="18"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4272" y="3089587"/>
            <a:ext cx="2098016" cy="1939946"/>
          </a:xfrm>
          <a:prstGeom prst="rect">
            <a:avLst/>
          </a:prstGeom>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3960" y="744671"/>
            <a:ext cx="1546864" cy="205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5"/>
          <p:cNvCxnSpPr/>
          <p:nvPr/>
        </p:nvCxnSpPr>
        <p:spPr>
          <a:xfrm flipV="1">
            <a:off x="2137496" y="2544871"/>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7"/>
          <p:cNvCxnSpPr/>
          <p:nvPr/>
        </p:nvCxnSpPr>
        <p:spPr>
          <a:xfrm flipH="1">
            <a:off x="944272" y="1700810"/>
            <a:ext cx="792088" cy="1475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1912" y="60526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3" name="Connecteur droit 9"/>
          <p:cNvCxnSpPr/>
          <p:nvPr/>
        </p:nvCxnSpPr>
        <p:spPr>
          <a:xfrm>
            <a:off x="3262192" y="60526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sp>
        <p:nvSpPr>
          <p:cNvPr id="24" name="ZoneTexte 6"/>
          <p:cNvSpPr txBox="1"/>
          <p:nvPr/>
        </p:nvSpPr>
        <p:spPr>
          <a:xfrm>
            <a:off x="2110480" y="2704265"/>
            <a:ext cx="432048" cy="369332"/>
          </a:xfrm>
          <a:prstGeom prst="rect">
            <a:avLst/>
          </a:prstGeom>
          <a:noFill/>
        </p:spPr>
        <p:txBody>
          <a:bodyPr wrap="square" rtlCol="0">
            <a:spAutoFit/>
          </a:bodyPr>
          <a:lstStyle/>
          <a:p>
            <a:r>
              <a:rPr lang="fr-BE" dirty="0" smtClean="0"/>
              <a:t>in</a:t>
            </a:r>
            <a:endParaRPr lang="fr-BE" dirty="0"/>
          </a:p>
        </p:txBody>
      </p:sp>
      <p:sp>
        <p:nvSpPr>
          <p:cNvPr id="25" name="ZoneTexte 13"/>
          <p:cNvSpPr txBox="1"/>
          <p:nvPr/>
        </p:nvSpPr>
        <p:spPr>
          <a:xfrm>
            <a:off x="741912" y="1814503"/>
            <a:ext cx="639688" cy="369332"/>
          </a:xfrm>
          <a:prstGeom prst="rect">
            <a:avLst/>
          </a:prstGeom>
          <a:noFill/>
        </p:spPr>
        <p:txBody>
          <a:bodyPr wrap="square" rtlCol="0">
            <a:spAutoFit/>
          </a:bodyPr>
          <a:lstStyle/>
          <a:p>
            <a:r>
              <a:rPr lang="fr-BE" dirty="0" smtClean="0"/>
              <a:t>out</a:t>
            </a:r>
            <a:endParaRPr lang="fr-BE" dirty="0"/>
          </a:p>
        </p:txBody>
      </p:sp>
      <p:sp>
        <p:nvSpPr>
          <p:cNvPr id="26" name="ZoneTexte 14"/>
          <p:cNvSpPr txBox="1"/>
          <p:nvPr/>
        </p:nvSpPr>
        <p:spPr>
          <a:xfrm>
            <a:off x="4774360" y="3327667"/>
            <a:ext cx="432048" cy="369332"/>
          </a:xfrm>
          <a:prstGeom prst="rect">
            <a:avLst/>
          </a:prstGeom>
          <a:noFill/>
        </p:spPr>
        <p:txBody>
          <a:bodyPr wrap="square" rtlCol="0">
            <a:spAutoFit/>
          </a:bodyPr>
          <a:lstStyle/>
          <a:p>
            <a:r>
              <a:rPr lang="fr-BE" dirty="0" smtClean="0"/>
              <a:t>in</a:t>
            </a:r>
            <a:endParaRPr lang="fr-BE" dirty="0"/>
          </a:p>
        </p:txBody>
      </p:sp>
      <p:sp>
        <p:nvSpPr>
          <p:cNvPr id="27" name="ZoneTexte 15"/>
          <p:cNvSpPr txBox="1"/>
          <p:nvPr/>
        </p:nvSpPr>
        <p:spPr>
          <a:xfrm>
            <a:off x="6646568" y="3111643"/>
            <a:ext cx="432048" cy="369332"/>
          </a:xfrm>
          <a:prstGeom prst="rect">
            <a:avLst/>
          </a:prstGeom>
          <a:noFill/>
        </p:spPr>
        <p:txBody>
          <a:bodyPr wrap="square" rtlCol="0">
            <a:spAutoFit/>
          </a:bodyPr>
          <a:lstStyle/>
          <a:p>
            <a:r>
              <a:rPr lang="fr-BE" dirty="0" smtClean="0"/>
              <a:t>in</a:t>
            </a:r>
            <a:endParaRPr lang="fr-BE" dirty="0"/>
          </a:p>
        </p:txBody>
      </p:sp>
      <p:sp>
        <p:nvSpPr>
          <p:cNvPr id="28" name="ZoneTexte 16"/>
          <p:cNvSpPr txBox="1"/>
          <p:nvPr/>
        </p:nvSpPr>
        <p:spPr>
          <a:xfrm>
            <a:off x="4630344" y="3831723"/>
            <a:ext cx="639688"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3937461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674</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2019-10-18T14:34:28Z</dcterms:modified>
</cp:coreProperties>
</file>