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76" r:id="rId4"/>
    <p:sldId id="275" r:id="rId5"/>
    <p:sldId id="274" r:id="rId6"/>
    <p:sldId id="273" r:id="rId7"/>
    <p:sldId id="272" r:id="rId8"/>
    <p:sldId id="271" r:id="rId9"/>
    <p:sldId id="269" r:id="rId10"/>
    <p:sldId id="268" r:id="rId11"/>
    <p:sldId id="267" r:id="rId12"/>
    <p:sldId id="266" r:id="rId13"/>
    <p:sldId id="265" r:id="rId14"/>
    <p:sldId id="264" r:id="rId15"/>
    <p:sldId id="263" r:id="rId16"/>
    <p:sldId id="262" r:id="rId17"/>
    <p:sldId id="261" r:id="rId18"/>
    <p:sldId id="279" r:id="rId19"/>
    <p:sldId id="277" r:id="rId20"/>
    <p:sldId id="260" r:id="rId21"/>
    <p:sldId id="259" r:id="rId22"/>
    <p:sldId id="25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C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9"/>
    <p:restoredTop sz="94646"/>
  </p:normalViewPr>
  <p:slideViewPr>
    <p:cSldViewPr snapToGrid="0" snapToObjects="1">
      <p:cViewPr varScale="1">
        <p:scale>
          <a:sx n="92" d="100"/>
          <a:sy n="92" d="100"/>
        </p:scale>
        <p:origin x="712" y="7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051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5552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4E4D4A-C7B4-0A4F-B336-7568CF39A4C2}"/>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BF826369-A491-FF49-B2BE-064E0024F40D}"/>
              </a:ext>
            </a:extLst>
          </p:cNvPr>
          <p:cNvSpPr txBox="1"/>
          <p:nvPr userDrawn="1"/>
        </p:nvSpPr>
        <p:spPr>
          <a:xfrm>
            <a:off x="743706" y="6250219"/>
            <a:ext cx="1960165" cy="338554"/>
          </a:xfrm>
          <a:prstGeom prst="rect">
            <a:avLst/>
          </a:prstGeom>
          <a:noFill/>
        </p:spPr>
        <p:txBody>
          <a:bodyPr wrap="square" rtlCol="0">
            <a:spAutoFit/>
          </a:bodyPr>
          <a:lstStyle/>
          <a:p>
            <a:r>
              <a:rPr lang="en-US" sz="1600" dirty="0">
                <a:solidFill>
                  <a:srgbClr val="00ACAF"/>
                </a:solidFill>
                <a:latin typeface="Arial" panose="020B0604020202020204" pitchFamily="34" charset="0"/>
                <a:cs typeface="Arial" panose="020B0604020202020204" pitchFamily="34" charset="0"/>
              </a:rPr>
              <a:t>Content created by</a:t>
            </a:r>
          </a:p>
        </p:txBody>
      </p:sp>
    </p:spTree>
    <p:extLst>
      <p:ext uri="{BB962C8B-B14F-4D97-AF65-F5344CB8AC3E}">
        <p14:creationId xmlns:p14="http://schemas.microsoft.com/office/powerpoint/2010/main" val="35655637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jpg"/></Relationships>
</file>

<file path=ppt/slides/_rels/slide10.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8.jpg"/><Relationship Id="rId5" Type="http://schemas.openxmlformats.org/officeDocument/2006/relationships/image" Target="../media/image7.png"/><Relationship Id="rId10" Type="http://schemas.openxmlformats.org/officeDocument/2006/relationships/image" Target="../media/image27.png"/><Relationship Id="rId4" Type="http://schemas.openxmlformats.org/officeDocument/2006/relationships/image" Target="../media/image5.jpe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30.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9.jpeg"/><Relationship Id="rId5" Type="http://schemas.openxmlformats.org/officeDocument/2006/relationships/image" Target="../media/image7.png"/><Relationship Id="rId10" Type="http://schemas.openxmlformats.org/officeDocument/2006/relationships/hyperlink" Target="https://www.google.be/url?sa=i&amp;rct=j&amp;q=&amp;esrc=s&amp;source=images&amp;cd=&amp;cad=rja&amp;uact=8&amp;ved=2ahUKEwiY3raSnIngAhVJJlAKHdBRAu4QjRx6BAgBEAU&amp;url=http://www.e-vozila.com/forum/viewtopic.php?t%3D431&amp;psig=AOvVaw0Azmv-ZwLW_R915Zx55lWg&amp;ust=1548515504217595" TargetMode="External"/><Relationship Id="rId4" Type="http://schemas.openxmlformats.org/officeDocument/2006/relationships/image" Target="../media/image5.jpe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32.jpeg"/><Relationship Id="rId5" Type="http://schemas.openxmlformats.org/officeDocument/2006/relationships/image" Target="../media/image7.png"/><Relationship Id="rId10" Type="http://schemas.openxmlformats.org/officeDocument/2006/relationships/image" Target="../media/image31.jpeg"/><Relationship Id="rId4" Type="http://schemas.openxmlformats.org/officeDocument/2006/relationships/image" Target="../media/image5.jpe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33.jpeg"/><Relationship Id="rId5" Type="http://schemas.openxmlformats.org/officeDocument/2006/relationships/image" Target="../media/image7.png"/><Relationship Id="rId10" Type="http://schemas.openxmlformats.org/officeDocument/2006/relationships/hyperlink" Target="https://www.google.be/url?sa=i&amp;rct=j&amp;q=&amp;esrc=s&amp;source=images&amp;cd=&amp;cad=rja&amp;uact=8&amp;ved=2ahUKEwj6_KWRi-vgAhUGyqQKHQZTDr0QjRx6BAgBEAU&amp;url=https://www.weh.com/weh-fuelling-nozzle-tk17-h2-70-mpa-enr-with-atex-data-interface-for-fast-filling-of-cars-selfservice.html&amp;psig=AOvVaw28amboPcvy0BI_QTzRA1Qv&amp;ust=1551878244201976" TargetMode="External"/><Relationship Id="rId4" Type="http://schemas.openxmlformats.org/officeDocument/2006/relationships/image" Target="../media/image5.jpe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5.jpeg"/><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5.jpeg"/><Relationship Id="rId4" Type="http://schemas.openxmlformats.org/officeDocument/2006/relationships/image" Target="../media/image5.jpe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9.jpeg"/><Relationship Id="rId4" Type="http://schemas.openxmlformats.org/officeDocument/2006/relationships/image" Target="../media/image5.jpeg"/><Relationship Id="rId9"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21.png"/><Relationship Id="rId4" Type="http://schemas.openxmlformats.org/officeDocument/2006/relationships/image" Target="../media/image5.jpeg"/><Relationship Id="rId9"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24.png"/><Relationship Id="rId4" Type="http://schemas.openxmlformats.org/officeDocument/2006/relationships/image" Target="../media/image5.jpe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34.png"/><Relationship Id="rId4" Type="http://schemas.openxmlformats.org/officeDocument/2006/relationships/image" Target="../media/image5.jpeg"/><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9.jpeg"/><Relationship Id="rId5" Type="http://schemas.openxmlformats.org/officeDocument/2006/relationships/image" Target="../media/image7.png"/><Relationship Id="rId10" Type="http://schemas.openxmlformats.org/officeDocument/2006/relationships/hyperlink" Target="https://www.google.be/url?sa=i&amp;rct=j&amp;q=&amp;esrc=s&amp;source=images&amp;cd=&amp;cad=rja&amp;uact=8&amp;ved=2ahUKEwiY3raSnIngAhVJJlAKHdBRAu4QjRx6BAgBEAU&amp;url=http://www.e-vozila.com/forum/viewtopic.php?t%3D431&amp;psig=AOvVaw0Azmv-ZwLW_R915Zx55lWg&amp;ust=1548515504217595" TargetMode="External"/><Relationship Id="rId4" Type="http://schemas.openxmlformats.org/officeDocument/2006/relationships/image" Target="../media/image5.jpeg"/><Relationship Id="rId9" Type="http://schemas.openxmlformats.org/officeDocument/2006/relationships/image" Target="../media/image10.png"/></Relationships>
</file>

<file path=ppt/slides/_rels/slide2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35.png"/><Relationship Id="rId4" Type="http://schemas.openxmlformats.org/officeDocument/2006/relationships/image" Target="../media/image5.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5.jpe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17.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6.png"/><Relationship Id="rId5" Type="http://schemas.openxmlformats.org/officeDocument/2006/relationships/image" Target="../media/image7.png"/><Relationship Id="rId10" Type="http://schemas.openxmlformats.org/officeDocument/2006/relationships/image" Target="../media/image15.jpeg"/><Relationship Id="rId4" Type="http://schemas.openxmlformats.org/officeDocument/2006/relationships/image" Target="../media/image5.jpe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9.jpeg"/><Relationship Id="rId5" Type="http://schemas.openxmlformats.org/officeDocument/2006/relationships/image" Target="../media/image7.png"/><Relationship Id="rId10" Type="http://schemas.openxmlformats.org/officeDocument/2006/relationships/image" Target="../media/image18.png"/><Relationship Id="rId4" Type="http://schemas.openxmlformats.org/officeDocument/2006/relationships/image" Target="../media/image5.jpe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2.png"/><Relationship Id="rId5" Type="http://schemas.openxmlformats.org/officeDocument/2006/relationships/image" Target="../media/image7.png"/><Relationship Id="rId10" Type="http://schemas.openxmlformats.org/officeDocument/2006/relationships/image" Target="../media/image21.png"/><Relationship Id="rId4" Type="http://schemas.openxmlformats.org/officeDocument/2006/relationships/image" Target="../media/image5.jpe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26.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5.jpeg"/><Relationship Id="rId5" Type="http://schemas.openxmlformats.org/officeDocument/2006/relationships/image" Target="../media/image7.png"/><Relationship Id="rId10" Type="http://schemas.openxmlformats.org/officeDocument/2006/relationships/image" Target="../media/image24.png"/><Relationship Id="rId4" Type="http://schemas.openxmlformats.org/officeDocument/2006/relationships/image" Target="../media/image5.jpe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71BAC356-1C44-F44B-B830-43C409DA0D87}"/>
              </a:ext>
            </a:extLst>
          </p:cNvPr>
          <p:cNvSpPr txBox="1">
            <a:spLocks/>
          </p:cNvSpPr>
          <p:nvPr/>
        </p:nvSpPr>
        <p:spPr>
          <a:xfrm>
            <a:off x="2600634" y="6260486"/>
            <a:ext cx="4114800" cy="365125"/>
          </a:xfrm>
          <a:prstGeom prst="rect">
            <a:avLst/>
          </a:prstGeom>
        </p:spPr>
        <p:txBody>
          <a:bodyPr/>
          <a:lstStyle>
            <a:defPPr>
              <a:defRPr lang="en-US"/>
            </a:defPPr>
            <a:lvl1pPr marL="0" algn="l" defTabSz="914400" rtl="0" eaLnBrk="1" latinLnBrk="0" hangingPunct="1">
              <a:defRPr sz="1600" kern="1200">
                <a:solidFill>
                  <a:srgbClr val="00ACAF"/>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&lt;Partner logo&gt;</a:t>
            </a:r>
          </a:p>
        </p:txBody>
      </p:sp>
      <p:pic>
        <p:nvPicPr>
          <p:cNvPr id="6" name="Picture 5">
            <a:extLst>
              <a:ext uri="{FF2B5EF4-FFF2-40B4-BE49-F238E27FC236}">
                <a16:creationId xmlns:a16="http://schemas.microsoft.com/office/drawing/2014/main" id="{154EB3AC-D2CD-9040-93EF-FB25EB2C1CBE}"/>
              </a:ext>
            </a:extLst>
          </p:cNvPr>
          <p:cNvPicPr>
            <a:picLocks noChangeAspect="1"/>
          </p:cNvPicPr>
          <p:nvPr/>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B74E6FDB-7A33-184B-BFA9-D72881DB13F0}"/>
              </a:ext>
            </a:extLst>
          </p:cNvPr>
          <p:cNvSpPr txBox="1">
            <a:spLocks/>
          </p:cNvSpPr>
          <p:nvPr/>
        </p:nvSpPr>
        <p:spPr>
          <a:xfrm>
            <a:off x="779208" y="1980148"/>
            <a:ext cx="6064044" cy="755752"/>
          </a:xfrm>
          <a:prstGeom prst="rect">
            <a:avLst/>
          </a:prstGeom>
        </p:spPr>
        <p:txBody>
          <a:bodyPr/>
          <a:lstStyle>
            <a:lvl1pPr algn="l" defTabSz="914400" rtl="0" eaLnBrk="1" latinLnBrk="0" hangingPunct="1">
              <a:lnSpc>
                <a:spcPct val="90000"/>
              </a:lnSpc>
              <a:spcBef>
                <a:spcPct val="0"/>
              </a:spcBef>
              <a:buNone/>
              <a:defRPr sz="3600" kern="1200">
                <a:solidFill>
                  <a:srgbClr val="00ACAF"/>
                </a:solidFill>
                <a:latin typeface="Arial" panose="020B0604020202020204" pitchFamily="34" charset="0"/>
                <a:ea typeface="+mj-ea"/>
                <a:cs typeface="Arial" panose="020B0604020202020204" pitchFamily="34" charset="0"/>
              </a:defRPr>
            </a:lvl1pPr>
          </a:lstStyle>
          <a:p>
            <a:r>
              <a:rPr lang="en-US" b="1" dirty="0" smtClean="0"/>
              <a:t>Technologies</a:t>
            </a:r>
            <a:endParaRPr lang="en-US" b="1" dirty="0"/>
          </a:p>
        </p:txBody>
      </p:sp>
      <p:sp>
        <p:nvSpPr>
          <p:cNvPr id="8" name="Content Placeholder 2">
            <a:extLst>
              <a:ext uri="{FF2B5EF4-FFF2-40B4-BE49-F238E27FC236}">
                <a16:creationId xmlns:a16="http://schemas.microsoft.com/office/drawing/2014/main" id="{B553EABC-DF2E-8044-9EB9-8629F76FF197}"/>
              </a:ext>
            </a:extLst>
          </p:cNvPr>
          <p:cNvSpPr txBox="1">
            <a:spLocks/>
          </p:cNvSpPr>
          <p:nvPr/>
        </p:nvSpPr>
        <p:spPr>
          <a:xfrm>
            <a:off x="838199" y="2879027"/>
            <a:ext cx="7576039" cy="1828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p>
          <a:p>
            <a:pPr marL="0" indent="0">
              <a:buNone/>
            </a:pPr>
            <a:endParaRPr lang="en-US" sz="2400" dirty="0"/>
          </a:p>
          <a:p>
            <a:pPr marL="0" indent="0">
              <a:buNone/>
            </a:pPr>
            <a:r>
              <a:rPr lang="en-US" sz="2400" dirty="0" smtClean="0"/>
              <a:t>Student </a:t>
            </a:r>
            <a:r>
              <a:rPr lang="en-US" sz="2400" dirty="0" err="1" smtClean="0"/>
              <a:t>Powerpoint</a:t>
            </a:r>
            <a:r>
              <a:rPr lang="en-US" sz="2400" dirty="0" smtClean="0"/>
              <a:t> 2</a:t>
            </a:r>
          </a:p>
          <a:p>
            <a:pPr marL="0" indent="0">
              <a:buNone/>
            </a:pPr>
            <a:r>
              <a:rPr lang="en-US" sz="1800" dirty="0" smtClean="0"/>
              <a:t>Interactions between the components of a fuel cell vehicle powertrain</a:t>
            </a:r>
            <a:endParaRPr lang="en-US" sz="1800" dirty="0"/>
          </a:p>
        </p:txBody>
      </p:sp>
      <p:sp>
        <p:nvSpPr>
          <p:cNvPr id="9" name="TextBox 8">
            <a:extLst>
              <a:ext uri="{FF2B5EF4-FFF2-40B4-BE49-F238E27FC236}">
                <a16:creationId xmlns:a16="http://schemas.microsoft.com/office/drawing/2014/main" id="{5C85300E-B0BF-4E44-9488-125A96BBBF49}"/>
              </a:ext>
            </a:extLst>
          </p:cNvPr>
          <p:cNvSpPr txBox="1"/>
          <p:nvPr/>
        </p:nvSpPr>
        <p:spPr>
          <a:xfrm>
            <a:off x="743706" y="6250219"/>
            <a:ext cx="1960165" cy="338554"/>
          </a:xfrm>
          <a:prstGeom prst="rect">
            <a:avLst/>
          </a:prstGeom>
          <a:noFill/>
        </p:spPr>
        <p:txBody>
          <a:bodyPr wrap="square" rtlCol="0">
            <a:spAutoFit/>
          </a:bodyPr>
          <a:lstStyle/>
          <a:p>
            <a:r>
              <a:rPr lang="en-US" sz="1600" dirty="0">
                <a:solidFill>
                  <a:srgbClr val="00ACAF"/>
                </a:solidFill>
                <a:latin typeface="Arial" panose="020B0604020202020204" pitchFamily="34" charset="0"/>
                <a:cs typeface="Arial" panose="020B0604020202020204" pitchFamily="34" charset="0"/>
              </a:rPr>
              <a:t>Content created by</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9" name="TextBox 1"/>
          <p:cNvSpPr txBox="1"/>
          <p:nvPr/>
        </p:nvSpPr>
        <p:spPr>
          <a:xfrm>
            <a:off x="10370937" y="6454433"/>
            <a:ext cx="162057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smtClean="0"/>
              <a:t>Last updated 18</a:t>
            </a:r>
            <a:r>
              <a:rPr lang="en-GB" sz="800" baseline="30000" dirty="0" smtClean="0"/>
              <a:t>th</a:t>
            </a:r>
            <a:r>
              <a:rPr lang="en-GB" sz="800" dirty="0" smtClean="0"/>
              <a:t> October 2019</a:t>
            </a:r>
            <a:endParaRPr lang="en-GB" sz="800" dirty="0"/>
          </a:p>
        </p:txBody>
      </p:sp>
    </p:spTree>
    <p:extLst>
      <p:ext uri="{BB962C8B-B14F-4D97-AF65-F5344CB8AC3E}">
        <p14:creationId xmlns:p14="http://schemas.microsoft.com/office/powerpoint/2010/main" val="1915654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2"/>
          <p:cNvSpPr txBox="1"/>
          <p:nvPr/>
        </p:nvSpPr>
        <p:spPr>
          <a:xfrm>
            <a:off x="2647744" y="-18642"/>
            <a:ext cx="4356484" cy="369332"/>
          </a:xfrm>
          <a:prstGeom prst="rect">
            <a:avLst/>
          </a:prstGeom>
          <a:noFill/>
        </p:spPr>
        <p:txBody>
          <a:bodyPr wrap="square" rtlCol="0">
            <a:spAutoFit/>
          </a:bodyPr>
          <a:lstStyle/>
          <a:p>
            <a:r>
              <a:rPr lang="en-GB" dirty="0"/>
              <a:t>8</a:t>
            </a:r>
            <a:r>
              <a:rPr lang="en-GB" dirty="0" smtClean="0"/>
              <a:t>. Traction Inverter (power electronics)</a:t>
            </a:r>
            <a:endParaRPr lang="en-GB" dirty="0"/>
          </a:p>
        </p:txBody>
      </p:sp>
      <p:sp>
        <p:nvSpPr>
          <p:cNvPr id="16" name="ZoneTexte 3"/>
          <p:cNvSpPr txBox="1"/>
          <p:nvPr/>
        </p:nvSpPr>
        <p:spPr>
          <a:xfrm>
            <a:off x="775536" y="5054841"/>
            <a:ext cx="8720156" cy="923330"/>
          </a:xfrm>
          <a:prstGeom prst="rect">
            <a:avLst/>
          </a:prstGeom>
          <a:noFill/>
        </p:spPr>
        <p:txBody>
          <a:bodyPr wrap="square" rtlCol="0">
            <a:spAutoFit/>
          </a:bodyPr>
          <a:lstStyle/>
          <a:p>
            <a:pPr marL="285750" indent="-285750" algn="just">
              <a:buFont typeface="Arial" panose="020B0604020202020204" pitchFamily="34" charset="0"/>
              <a:buChar char="•"/>
            </a:pPr>
            <a:r>
              <a:rPr lang="en-GB" dirty="0" smtClean="0"/>
              <a:t>The traction inverter is a high voltage electronic component. It is used to transform DC from the battery and fuel cell into AC current to power the electric motor. By controlling the frequency and voltage of AC current it also controls the speed of the motor.</a:t>
            </a:r>
            <a:endParaRPr lang="en-GB" dirty="0"/>
          </a:p>
        </p:txBody>
      </p:sp>
      <p:pic>
        <p:nvPicPr>
          <p:cNvPr id="17" name="Image 1"/>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220456" y="1384309"/>
            <a:ext cx="3024336" cy="2457167"/>
          </a:xfrm>
          <a:prstGeom prst="rect">
            <a:avLst/>
          </a:prstGeom>
        </p:spPr>
      </p:pic>
      <p:pic>
        <p:nvPicPr>
          <p:cNvPr id="18" name="Imag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24436" y="2075994"/>
            <a:ext cx="2015673" cy="1142372"/>
          </a:xfrm>
          <a:prstGeom prst="rect">
            <a:avLst/>
          </a:prstGeom>
        </p:spPr>
      </p:pic>
      <p:sp>
        <p:nvSpPr>
          <p:cNvPr id="19" name="Rectangle 18"/>
          <p:cNvSpPr/>
          <p:nvPr/>
        </p:nvSpPr>
        <p:spPr>
          <a:xfrm>
            <a:off x="559512" y="378929"/>
            <a:ext cx="8064896" cy="4536504"/>
          </a:xfrm>
          <a:prstGeom prst="rect">
            <a:avLst/>
          </a:prstGeom>
          <a:noFill/>
          <a:ln w="38100">
            <a:solidFill>
              <a:srgbClr val="00AC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20" name="Connecteur droit 7"/>
          <p:cNvCxnSpPr/>
          <p:nvPr/>
        </p:nvCxnSpPr>
        <p:spPr>
          <a:xfrm>
            <a:off x="3079792" y="378929"/>
            <a:ext cx="0" cy="4536504"/>
          </a:xfrm>
          <a:prstGeom prst="line">
            <a:avLst/>
          </a:prstGeom>
          <a:ln w="38100">
            <a:solidFill>
              <a:srgbClr val="00ACA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9682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2"/>
          <p:cNvSpPr txBox="1"/>
          <p:nvPr/>
        </p:nvSpPr>
        <p:spPr>
          <a:xfrm>
            <a:off x="2852379" y="8421"/>
            <a:ext cx="4356484" cy="369332"/>
          </a:xfrm>
          <a:prstGeom prst="rect">
            <a:avLst/>
          </a:prstGeom>
          <a:noFill/>
        </p:spPr>
        <p:txBody>
          <a:bodyPr wrap="square" rtlCol="0">
            <a:spAutoFit/>
          </a:bodyPr>
          <a:lstStyle/>
          <a:p>
            <a:r>
              <a:rPr lang="en-GB" dirty="0"/>
              <a:t>9</a:t>
            </a:r>
            <a:r>
              <a:rPr lang="en-GB" dirty="0" smtClean="0"/>
              <a:t>. AC 3 phases Electric Motor (e-Motor)</a:t>
            </a:r>
            <a:endParaRPr lang="en-GB" dirty="0"/>
          </a:p>
        </p:txBody>
      </p:sp>
      <p:sp>
        <p:nvSpPr>
          <p:cNvPr id="16" name="ZoneTexte 3"/>
          <p:cNvSpPr txBox="1"/>
          <p:nvPr/>
        </p:nvSpPr>
        <p:spPr>
          <a:xfrm>
            <a:off x="612395" y="5063841"/>
            <a:ext cx="8830765" cy="923330"/>
          </a:xfrm>
          <a:prstGeom prst="rect">
            <a:avLst/>
          </a:prstGeom>
          <a:noFill/>
        </p:spPr>
        <p:txBody>
          <a:bodyPr wrap="square" rtlCol="0">
            <a:spAutoFit/>
          </a:bodyPr>
          <a:lstStyle/>
          <a:p>
            <a:pPr marL="285750" indent="-285750" algn="just">
              <a:buFont typeface="Arial" panose="020B0604020202020204" pitchFamily="34" charset="0"/>
              <a:buChar char="•"/>
            </a:pPr>
            <a:r>
              <a:rPr lang="en-GB" dirty="0" smtClean="0"/>
              <a:t>The electric motor is used to transform electric energy into mechanical energy. It is a 3 phase reversible machine supplied by AC voltage. The rotational speed depends on the voltage and on the frequency.</a:t>
            </a:r>
            <a:endParaRPr lang="en-GB" dirty="0"/>
          </a:p>
        </p:txBody>
      </p:sp>
      <p:pic>
        <p:nvPicPr>
          <p:cNvPr id="17" name="Picture 2" descr="Image associée">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0670" y="1645940"/>
            <a:ext cx="2592289" cy="216024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440111" y="498420"/>
            <a:ext cx="8064896" cy="4536504"/>
          </a:xfrm>
          <a:prstGeom prst="rect">
            <a:avLst/>
          </a:prstGeom>
          <a:noFill/>
          <a:ln w="38100">
            <a:solidFill>
              <a:srgbClr val="00AC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9" name="Connecteur droit 7"/>
          <p:cNvCxnSpPr/>
          <p:nvPr/>
        </p:nvCxnSpPr>
        <p:spPr>
          <a:xfrm>
            <a:off x="2960391" y="498420"/>
            <a:ext cx="0" cy="4536504"/>
          </a:xfrm>
          <a:prstGeom prst="line">
            <a:avLst/>
          </a:prstGeom>
          <a:ln w="38100">
            <a:solidFill>
              <a:srgbClr val="00ACAF"/>
            </a:solidFill>
          </a:ln>
        </p:spPr>
        <p:style>
          <a:lnRef idx="1">
            <a:schemeClr val="accent1"/>
          </a:lnRef>
          <a:fillRef idx="0">
            <a:schemeClr val="accent1"/>
          </a:fillRef>
          <a:effectRef idx="0">
            <a:schemeClr val="accent1"/>
          </a:effectRef>
          <a:fontRef idx="minor">
            <a:schemeClr val="tx1"/>
          </a:fontRef>
        </p:style>
      </p:cxnSp>
      <p:pic>
        <p:nvPicPr>
          <p:cNvPr id="2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95571" y="1180859"/>
            <a:ext cx="2060102" cy="3171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8233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2"/>
          <p:cNvSpPr txBox="1"/>
          <p:nvPr/>
        </p:nvSpPr>
        <p:spPr>
          <a:xfrm>
            <a:off x="3023828" y="47396"/>
            <a:ext cx="3780420" cy="369332"/>
          </a:xfrm>
          <a:prstGeom prst="rect">
            <a:avLst/>
          </a:prstGeom>
          <a:noFill/>
        </p:spPr>
        <p:txBody>
          <a:bodyPr wrap="square" rtlCol="0">
            <a:spAutoFit/>
          </a:bodyPr>
          <a:lstStyle/>
          <a:p>
            <a:r>
              <a:rPr lang="en-GB" dirty="0" smtClean="0"/>
              <a:t>10. e-Motor + Transmission &amp; wheels</a:t>
            </a:r>
            <a:endParaRPr lang="en-GB" dirty="0"/>
          </a:p>
        </p:txBody>
      </p:sp>
      <p:sp>
        <p:nvSpPr>
          <p:cNvPr id="16" name="ZoneTexte 3"/>
          <p:cNvSpPr txBox="1"/>
          <p:nvPr/>
        </p:nvSpPr>
        <p:spPr>
          <a:xfrm>
            <a:off x="755576" y="5376944"/>
            <a:ext cx="7848872" cy="646331"/>
          </a:xfrm>
          <a:prstGeom prst="rect">
            <a:avLst/>
          </a:prstGeom>
          <a:noFill/>
        </p:spPr>
        <p:txBody>
          <a:bodyPr wrap="square" rtlCol="0">
            <a:spAutoFit/>
          </a:bodyPr>
          <a:lstStyle/>
          <a:p>
            <a:pPr marL="285750" indent="-285750" algn="just">
              <a:buFont typeface="Arial" panose="020B0604020202020204" pitchFamily="34" charset="0"/>
              <a:buChar char="•"/>
            </a:pPr>
            <a:r>
              <a:rPr lang="en-GB" dirty="0" smtClean="0"/>
              <a:t>The output of the e-motor is connected to a simplified gearbox including one speed and a differential. The gimbals are then connected to the wheels.</a:t>
            </a:r>
            <a:endParaRPr lang="en-GB" dirty="0"/>
          </a:p>
        </p:txBody>
      </p:sp>
      <p:pic>
        <p:nvPicPr>
          <p:cNvPr id="17"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75856" y="1848552"/>
            <a:ext cx="5112568" cy="225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4" descr="Afficher l’image sourc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5651" y="2208592"/>
            <a:ext cx="2272730" cy="1209093"/>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539552" y="629024"/>
            <a:ext cx="8064896" cy="4536504"/>
          </a:xfrm>
          <a:prstGeom prst="rect">
            <a:avLst/>
          </a:prstGeom>
          <a:noFill/>
          <a:ln w="38100">
            <a:solidFill>
              <a:srgbClr val="00AC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20" name="Connecteur droit 8"/>
          <p:cNvCxnSpPr/>
          <p:nvPr/>
        </p:nvCxnSpPr>
        <p:spPr>
          <a:xfrm>
            <a:off x="3059832" y="629024"/>
            <a:ext cx="0" cy="4536504"/>
          </a:xfrm>
          <a:prstGeom prst="line">
            <a:avLst/>
          </a:prstGeom>
          <a:ln w="38100">
            <a:solidFill>
              <a:srgbClr val="00ACA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0877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re 1"/>
          <p:cNvSpPr txBox="1">
            <a:spLocks/>
          </p:cNvSpPr>
          <p:nvPr/>
        </p:nvSpPr>
        <p:spPr>
          <a:xfrm>
            <a:off x="1283677" y="2504878"/>
            <a:ext cx="7772400" cy="1398017"/>
          </a:xfrm>
          <a:prstGeom prst="rect">
            <a:avLst/>
          </a:prstGeom>
          <a:ln w="28575">
            <a:solidFill>
              <a:srgbClr val="00ACAF"/>
            </a:solid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600" dirty="0" smtClean="0"/>
              <a:t>PRINT SECTION</a:t>
            </a:r>
            <a:endParaRPr lang="en-GB" sz="6600" dirty="0"/>
          </a:p>
        </p:txBody>
      </p:sp>
      <p:sp>
        <p:nvSpPr>
          <p:cNvPr id="16" name="Sous-titre 2"/>
          <p:cNvSpPr txBox="1">
            <a:spLocks/>
          </p:cNvSpPr>
          <p:nvPr/>
        </p:nvSpPr>
        <p:spPr>
          <a:xfrm>
            <a:off x="1969477" y="4550967"/>
            <a:ext cx="6400800" cy="7669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mtClean="0"/>
              <a:t>Example based on the Toyota Mirai</a:t>
            </a:r>
            <a:endParaRPr lang="en-GB" dirty="0"/>
          </a:p>
        </p:txBody>
      </p:sp>
      <p:sp>
        <p:nvSpPr>
          <p:cNvPr id="17" name="ZoneTexte 3"/>
          <p:cNvSpPr txBox="1"/>
          <p:nvPr/>
        </p:nvSpPr>
        <p:spPr>
          <a:xfrm>
            <a:off x="1497469" y="573684"/>
            <a:ext cx="7560840" cy="1384995"/>
          </a:xfrm>
          <a:prstGeom prst="rect">
            <a:avLst/>
          </a:prstGeom>
          <a:noFill/>
        </p:spPr>
        <p:txBody>
          <a:bodyPr wrap="square" rtlCol="0">
            <a:spAutoFit/>
          </a:bodyPr>
          <a:lstStyle/>
          <a:p>
            <a:pPr algn="ctr"/>
            <a:r>
              <a:rPr lang="en-GB" sz="2800" dirty="0" smtClean="0"/>
              <a:t>Practical exercise:</a:t>
            </a:r>
          </a:p>
          <a:p>
            <a:pPr algn="ctr"/>
            <a:r>
              <a:rPr lang="en-GB" sz="2800" dirty="0" smtClean="0"/>
              <a:t>locating and connecting the components</a:t>
            </a:r>
          </a:p>
          <a:p>
            <a:pPr algn="ctr"/>
            <a:r>
              <a:rPr lang="en-GB" sz="2800" dirty="0" smtClean="0"/>
              <a:t>of a hydrogen fuel cell vehicle powertrain</a:t>
            </a:r>
            <a:endParaRPr lang="en-GB" sz="2800" dirty="0"/>
          </a:p>
        </p:txBody>
      </p:sp>
    </p:spTree>
    <p:extLst>
      <p:ext uri="{BB962C8B-B14F-4D97-AF65-F5344CB8AC3E}">
        <p14:creationId xmlns:p14="http://schemas.microsoft.com/office/powerpoint/2010/main" val="1967276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2" descr="Résultat de recherche d'images pour &quot;hydrogen pistol grip&quot;">
            <a:hlinkClick r:id="rId10"/>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8478" t="-16945" r="-12405" b="-22730"/>
          <a:stretch/>
        </p:blipFill>
        <p:spPr bwMode="auto">
          <a:xfrm>
            <a:off x="2123728" y="1325880"/>
            <a:ext cx="4764024" cy="3813047"/>
          </a:xfrm>
          <a:prstGeom prst="rect">
            <a:avLst/>
          </a:prstGeom>
          <a:noFill/>
          <a:ln w="19050">
            <a:solidFill>
              <a:schemeClr val="accent1"/>
            </a:solidFill>
            <a:prstDash val="sysDot"/>
          </a:ln>
          <a:extLst>
            <a:ext uri="{909E8E84-426E-40DD-AFC4-6F175D3DCCD1}">
              <a14:hiddenFill xmlns:a14="http://schemas.microsoft.com/office/drawing/2010/main">
                <a:solidFill>
                  <a:srgbClr val="FFFFFF"/>
                </a:solidFill>
              </a14:hiddenFill>
            </a:ext>
          </a:extLst>
        </p:spPr>
      </p:pic>
      <p:sp>
        <p:nvSpPr>
          <p:cNvPr id="16" name="ZoneTexte 8"/>
          <p:cNvSpPr txBox="1"/>
          <p:nvPr/>
        </p:nvSpPr>
        <p:spPr>
          <a:xfrm>
            <a:off x="5968188" y="3501008"/>
            <a:ext cx="468052" cy="369332"/>
          </a:xfrm>
          <a:prstGeom prst="rect">
            <a:avLst/>
          </a:prstGeom>
          <a:noFill/>
        </p:spPr>
        <p:txBody>
          <a:bodyPr wrap="square" rtlCol="0">
            <a:spAutoFit/>
          </a:bodyPr>
          <a:lstStyle/>
          <a:p>
            <a:r>
              <a:rPr lang="fr-BE" dirty="0" smtClean="0"/>
              <a:t>IN</a:t>
            </a:r>
            <a:endParaRPr lang="fr-BE" dirty="0"/>
          </a:p>
        </p:txBody>
      </p:sp>
      <p:sp>
        <p:nvSpPr>
          <p:cNvPr id="17" name="ZoneTexte 9"/>
          <p:cNvSpPr txBox="1"/>
          <p:nvPr/>
        </p:nvSpPr>
        <p:spPr>
          <a:xfrm>
            <a:off x="2772992" y="2952100"/>
            <a:ext cx="720080" cy="369332"/>
          </a:xfrm>
          <a:prstGeom prst="rect">
            <a:avLst/>
          </a:prstGeom>
          <a:noFill/>
        </p:spPr>
        <p:txBody>
          <a:bodyPr wrap="square" rtlCol="0">
            <a:spAutoFit/>
          </a:bodyPr>
          <a:lstStyle/>
          <a:p>
            <a:r>
              <a:rPr lang="fr-BE" dirty="0" smtClean="0"/>
              <a:t>OUT</a:t>
            </a:r>
            <a:endParaRPr lang="fr-BE" dirty="0"/>
          </a:p>
        </p:txBody>
      </p:sp>
    </p:spTree>
    <p:extLst>
      <p:ext uri="{BB962C8B-B14F-4D97-AF65-F5344CB8AC3E}">
        <p14:creationId xmlns:p14="http://schemas.microsoft.com/office/powerpoint/2010/main" val="320551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Image 19"/>
          <p:cNvPicPr>
            <a:picLocks noChangeAspect="1"/>
          </p:cNvPicPr>
          <p:nvPr/>
        </p:nvPicPr>
        <p:blipFill rotWithShape="1">
          <a:blip r:embed="rId10" cstate="print">
            <a:extLst>
              <a:ext uri="{28A0092B-C50C-407E-A947-70E740481C1C}">
                <a14:useLocalDpi xmlns:a14="http://schemas.microsoft.com/office/drawing/2010/main" val="0"/>
              </a:ext>
            </a:extLst>
          </a:blip>
          <a:srcRect l="-3706" t="-8536" r="-9272" b="-8571"/>
          <a:stretch/>
        </p:blipFill>
        <p:spPr>
          <a:xfrm>
            <a:off x="2194560" y="1280160"/>
            <a:ext cx="4425696" cy="3794760"/>
          </a:xfrm>
          <a:prstGeom prst="rect">
            <a:avLst/>
          </a:prstGeom>
          <a:ln w="19050">
            <a:solidFill>
              <a:schemeClr val="accent1"/>
            </a:solidFill>
            <a:prstDash val="sysDot"/>
          </a:ln>
        </p:spPr>
      </p:pic>
      <p:sp>
        <p:nvSpPr>
          <p:cNvPr id="16" name="ZoneTexte 8"/>
          <p:cNvSpPr txBox="1"/>
          <p:nvPr/>
        </p:nvSpPr>
        <p:spPr>
          <a:xfrm>
            <a:off x="2267744" y="4149080"/>
            <a:ext cx="468052" cy="369332"/>
          </a:xfrm>
          <a:prstGeom prst="rect">
            <a:avLst/>
          </a:prstGeom>
          <a:noFill/>
        </p:spPr>
        <p:txBody>
          <a:bodyPr wrap="square" rtlCol="0">
            <a:spAutoFit/>
          </a:bodyPr>
          <a:lstStyle/>
          <a:p>
            <a:r>
              <a:rPr lang="fr-BE" dirty="0" smtClean="0"/>
              <a:t>IN</a:t>
            </a:r>
            <a:endParaRPr lang="fr-BE" dirty="0"/>
          </a:p>
        </p:txBody>
      </p:sp>
      <p:sp>
        <p:nvSpPr>
          <p:cNvPr id="17" name="ZoneTexte 9"/>
          <p:cNvSpPr txBox="1"/>
          <p:nvPr/>
        </p:nvSpPr>
        <p:spPr>
          <a:xfrm>
            <a:off x="5796136" y="1669450"/>
            <a:ext cx="720080" cy="369332"/>
          </a:xfrm>
          <a:prstGeom prst="rect">
            <a:avLst/>
          </a:prstGeom>
          <a:noFill/>
        </p:spPr>
        <p:txBody>
          <a:bodyPr wrap="square" rtlCol="0">
            <a:spAutoFit/>
          </a:bodyPr>
          <a:lstStyle/>
          <a:p>
            <a:r>
              <a:rPr lang="fr-BE" dirty="0" smtClean="0"/>
              <a:t>OUT</a:t>
            </a:r>
            <a:endParaRPr lang="fr-BE" dirty="0"/>
          </a:p>
        </p:txBody>
      </p:sp>
    </p:spTree>
    <p:extLst>
      <p:ext uri="{BB962C8B-B14F-4D97-AF65-F5344CB8AC3E}">
        <p14:creationId xmlns:p14="http://schemas.microsoft.com/office/powerpoint/2010/main" val="1781054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Image 16"/>
          <p:cNvPicPr>
            <a:picLocks noChangeAspect="1"/>
          </p:cNvPicPr>
          <p:nvPr/>
        </p:nvPicPr>
        <p:blipFill rotWithShape="1">
          <a:blip r:embed="rId10" cstate="print">
            <a:extLst>
              <a:ext uri="{28A0092B-C50C-407E-A947-70E740481C1C}">
                <a14:useLocalDpi xmlns:a14="http://schemas.microsoft.com/office/drawing/2010/main" val="0"/>
              </a:ext>
            </a:extLst>
          </a:blip>
          <a:srcRect l="3935" r="447"/>
          <a:stretch/>
        </p:blipFill>
        <p:spPr>
          <a:xfrm>
            <a:off x="1632700" y="1196752"/>
            <a:ext cx="5963636" cy="4248472"/>
          </a:xfrm>
          <a:prstGeom prst="rect">
            <a:avLst/>
          </a:prstGeom>
          <a:ln w="19050">
            <a:solidFill>
              <a:schemeClr val="accent1"/>
            </a:solidFill>
            <a:prstDash val="sysDot"/>
          </a:ln>
        </p:spPr>
      </p:pic>
      <p:sp>
        <p:nvSpPr>
          <p:cNvPr id="16" name="ZoneTexte 7"/>
          <p:cNvSpPr txBox="1"/>
          <p:nvPr/>
        </p:nvSpPr>
        <p:spPr>
          <a:xfrm>
            <a:off x="1979712" y="1475492"/>
            <a:ext cx="792088" cy="369332"/>
          </a:xfrm>
          <a:prstGeom prst="rect">
            <a:avLst/>
          </a:prstGeom>
          <a:noFill/>
        </p:spPr>
        <p:txBody>
          <a:bodyPr wrap="square" rtlCol="0">
            <a:spAutoFit/>
          </a:bodyPr>
          <a:lstStyle/>
          <a:p>
            <a:r>
              <a:rPr lang="fr-BE" dirty="0" smtClean="0"/>
              <a:t>H2 IN</a:t>
            </a:r>
            <a:endParaRPr lang="fr-BE" dirty="0"/>
          </a:p>
        </p:txBody>
      </p:sp>
      <p:sp>
        <p:nvSpPr>
          <p:cNvPr id="17" name="ZoneTexte 18"/>
          <p:cNvSpPr txBox="1"/>
          <p:nvPr/>
        </p:nvSpPr>
        <p:spPr>
          <a:xfrm>
            <a:off x="6372200" y="4797152"/>
            <a:ext cx="1008112" cy="369332"/>
          </a:xfrm>
          <a:prstGeom prst="rect">
            <a:avLst/>
          </a:prstGeom>
          <a:noFill/>
        </p:spPr>
        <p:txBody>
          <a:bodyPr wrap="square" rtlCol="0">
            <a:spAutoFit/>
          </a:bodyPr>
          <a:lstStyle/>
          <a:p>
            <a:r>
              <a:rPr lang="fr-BE" dirty="0" smtClean="0"/>
              <a:t>H2 OUT</a:t>
            </a:r>
            <a:endParaRPr lang="fr-BE" dirty="0"/>
          </a:p>
        </p:txBody>
      </p:sp>
    </p:spTree>
    <p:extLst>
      <p:ext uri="{BB962C8B-B14F-4D97-AF65-F5344CB8AC3E}">
        <p14:creationId xmlns:p14="http://schemas.microsoft.com/office/powerpoint/2010/main" val="2088422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Imag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95736" y="1196752"/>
            <a:ext cx="4680520" cy="4327878"/>
          </a:xfrm>
          <a:prstGeom prst="rect">
            <a:avLst/>
          </a:prstGeom>
          <a:ln w="19050">
            <a:solidFill>
              <a:schemeClr val="accent1"/>
            </a:solidFill>
            <a:prstDash val="sysDot"/>
          </a:ln>
        </p:spPr>
      </p:pic>
    </p:spTree>
    <p:extLst>
      <p:ext uri="{BB962C8B-B14F-4D97-AF65-F5344CB8AC3E}">
        <p14:creationId xmlns:p14="http://schemas.microsoft.com/office/powerpoint/2010/main" val="3101579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Image 13"/>
          <p:cNvPicPr>
            <a:picLocks noChangeAspect="1"/>
          </p:cNvPicPr>
          <p:nvPr/>
        </p:nvPicPr>
        <p:blipFill rotWithShape="1">
          <a:blip r:embed="rId10" cstate="print">
            <a:extLst>
              <a:ext uri="{28A0092B-C50C-407E-A947-70E740481C1C}">
                <a14:useLocalDpi xmlns:a14="http://schemas.microsoft.com/office/drawing/2010/main" val="0"/>
              </a:ext>
            </a:extLst>
          </a:blip>
          <a:srcRect t="-27403" b="-37347"/>
          <a:stretch/>
        </p:blipFill>
        <p:spPr>
          <a:xfrm>
            <a:off x="1763688" y="950976"/>
            <a:ext cx="5377074" cy="4507992"/>
          </a:xfrm>
          <a:prstGeom prst="rect">
            <a:avLst/>
          </a:prstGeom>
          <a:ln w="19050">
            <a:solidFill>
              <a:schemeClr val="accent1"/>
            </a:solidFill>
            <a:prstDash val="sysDot"/>
          </a:ln>
        </p:spPr>
      </p:pic>
      <p:sp>
        <p:nvSpPr>
          <p:cNvPr id="16" name="ZoneTexte 4"/>
          <p:cNvSpPr txBox="1"/>
          <p:nvPr/>
        </p:nvSpPr>
        <p:spPr>
          <a:xfrm>
            <a:off x="5909264" y="1530969"/>
            <a:ext cx="792088" cy="369332"/>
          </a:xfrm>
          <a:prstGeom prst="rect">
            <a:avLst/>
          </a:prstGeom>
          <a:noFill/>
        </p:spPr>
        <p:txBody>
          <a:bodyPr wrap="square" rtlCol="0">
            <a:spAutoFit/>
          </a:bodyPr>
          <a:lstStyle/>
          <a:p>
            <a:r>
              <a:rPr lang="fr-BE" dirty="0" smtClean="0"/>
              <a:t>H2 IN</a:t>
            </a:r>
            <a:endParaRPr lang="fr-BE" dirty="0"/>
          </a:p>
        </p:txBody>
      </p:sp>
      <p:sp>
        <p:nvSpPr>
          <p:cNvPr id="17" name="ZoneTexte 5"/>
          <p:cNvSpPr txBox="1"/>
          <p:nvPr/>
        </p:nvSpPr>
        <p:spPr>
          <a:xfrm>
            <a:off x="1799120" y="1259616"/>
            <a:ext cx="648072" cy="369332"/>
          </a:xfrm>
          <a:prstGeom prst="rect">
            <a:avLst/>
          </a:prstGeom>
          <a:noFill/>
        </p:spPr>
        <p:txBody>
          <a:bodyPr wrap="square" rtlCol="0">
            <a:spAutoFit/>
          </a:bodyPr>
          <a:lstStyle/>
          <a:p>
            <a:r>
              <a:rPr lang="fr-BE" dirty="0" smtClean="0"/>
              <a:t>OUT</a:t>
            </a:r>
            <a:endParaRPr lang="fr-BE" dirty="0"/>
          </a:p>
        </p:txBody>
      </p:sp>
      <p:sp>
        <p:nvSpPr>
          <p:cNvPr id="18" name="ZoneTexte 6"/>
          <p:cNvSpPr txBox="1"/>
          <p:nvPr/>
        </p:nvSpPr>
        <p:spPr>
          <a:xfrm rot="5400000">
            <a:off x="1507014" y="2092206"/>
            <a:ext cx="1152128" cy="369332"/>
          </a:xfrm>
          <a:prstGeom prst="rect">
            <a:avLst/>
          </a:prstGeom>
          <a:noFill/>
        </p:spPr>
        <p:txBody>
          <a:bodyPr wrap="square" rtlCol="0">
            <a:spAutoFit/>
          </a:bodyPr>
          <a:lstStyle/>
          <a:p>
            <a:r>
              <a:rPr lang="fr-BE" dirty="0" smtClean="0"/>
              <a:t>+          -</a:t>
            </a:r>
            <a:endParaRPr lang="fr-BE" dirty="0"/>
          </a:p>
        </p:txBody>
      </p:sp>
    </p:spTree>
    <p:extLst>
      <p:ext uri="{BB962C8B-B14F-4D97-AF65-F5344CB8AC3E}">
        <p14:creationId xmlns:p14="http://schemas.microsoft.com/office/powerpoint/2010/main" val="1673308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Image 7"/>
          <p:cNvPicPr>
            <a:picLocks noChangeAspect="1"/>
          </p:cNvPicPr>
          <p:nvPr/>
        </p:nvPicPr>
        <p:blipFill rotWithShape="1">
          <a:blip r:embed="rId10" cstate="print">
            <a:extLst>
              <a:ext uri="{28A0092B-C50C-407E-A947-70E740481C1C}">
                <a14:useLocalDpi xmlns:a14="http://schemas.microsoft.com/office/drawing/2010/main" val="0"/>
              </a:ext>
            </a:extLst>
          </a:blip>
          <a:srcRect l="-1869" t="-6499" r="-2735" b="-7791"/>
          <a:stretch/>
        </p:blipFill>
        <p:spPr>
          <a:xfrm>
            <a:off x="1799120" y="987552"/>
            <a:ext cx="5552656" cy="4361688"/>
          </a:xfrm>
          <a:prstGeom prst="rect">
            <a:avLst/>
          </a:prstGeom>
          <a:ln w="19050">
            <a:solidFill>
              <a:schemeClr val="accent1"/>
            </a:solidFill>
            <a:prstDash val="sysDot"/>
          </a:ln>
        </p:spPr>
      </p:pic>
      <p:sp>
        <p:nvSpPr>
          <p:cNvPr id="16" name="ZoneTexte 5"/>
          <p:cNvSpPr txBox="1"/>
          <p:nvPr/>
        </p:nvSpPr>
        <p:spPr>
          <a:xfrm>
            <a:off x="1799120" y="1259616"/>
            <a:ext cx="648072" cy="369332"/>
          </a:xfrm>
          <a:prstGeom prst="rect">
            <a:avLst/>
          </a:prstGeom>
          <a:noFill/>
        </p:spPr>
        <p:txBody>
          <a:bodyPr wrap="square" rtlCol="0">
            <a:spAutoFit/>
          </a:bodyPr>
          <a:lstStyle/>
          <a:p>
            <a:r>
              <a:rPr lang="fr-BE" dirty="0" smtClean="0"/>
              <a:t>OUT</a:t>
            </a:r>
            <a:endParaRPr lang="fr-BE" dirty="0"/>
          </a:p>
        </p:txBody>
      </p:sp>
      <p:sp>
        <p:nvSpPr>
          <p:cNvPr id="17" name="ZoneTexte 6"/>
          <p:cNvSpPr txBox="1"/>
          <p:nvPr/>
        </p:nvSpPr>
        <p:spPr>
          <a:xfrm rot="5400000">
            <a:off x="1507014" y="2015262"/>
            <a:ext cx="1152128" cy="461665"/>
          </a:xfrm>
          <a:prstGeom prst="rect">
            <a:avLst/>
          </a:prstGeom>
          <a:noFill/>
        </p:spPr>
        <p:txBody>
          <a:bodyPr wrap="square" rtlCol="0">
            <a:spAutoFit/>
          </a:bodyPr>
          <a:lstStyle/>
          <a:p>
            <a:r>
              <a:rPr lang="fr-BE" sz="2400" dirty="0" smtClean="0"/>
              <a:t>+        -</a:t>
            </a:r>
            <a:endParaRPr lang="fr-BE" sz="2400" dirty="0"/>
          </a:p>
        </p:txBody>
      </p:sp>
    </p:spTree>
    <p:extLst>
      <p:ext uri="{BB962C8B-B14F-4D97-AF65-F5344CB8AC3E}">
        <p14:creationId xmlns:p14="http://schemas.microsoft.com/office/powerpoint/2010/main" val="4208015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re 1"/>
          <p:cNvSpPr txBox="1">
            <a:spLocks/>
          </p:cNvSpPr>
          <p:nvPr/>
        </p:nvSpPr>
        <p:spPr>
          <a:xfrm>
            <a:off x="1459523" y="2343278"/>
            <a:ext cx="7772400" cy="14700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mtClean="0"/>
              <a:t>Components of a FCV powertrain</a:t>
            </a:r>
            <a:endParaRPr lang="en-GB" dirty="0"/>
          </a:p>
        </p:txBody>
      </p:sp>
      <p:sp>
        <p:nvSpPr>
          <p:cNvPr id="16" name="Sous-titre 2"/>
          <p:cNvSpPr txBox="1">
            <a:spLocks/>
          </p:cNvSpPr>
          <p:nvPr/>
        </p:nvSpPr>
        <p:spPr>
          <a:xfrm>
            <a:off x="2145323" y="4533383"/>
            <a:ext cx="6400800" cy="7669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mtClean="0"/>
              <a:t>Example based on the Toyota Mirai</a:t>
            </a:r>
            <a:endParaRPr lang="en-GB" dirty="0"/>
          </a:p>
        </p:txBody>
      </p:sp>
      <p:sp>
        <p:nvSpPr>
          <p:cNvPr id="17" name="ZoneTexte 3"/>
          <p:cNvSpPr txBox="1"/>
          <p:nvPr/>
        </p:nvSpPr>
        <p:spPr>
          <a:xfrm>
            <a:off x="1673315" y="556100"/>
            <a:ext cx="7560840" cy="1384995"/>
          </a:xfrm>
          <a:prstGeom prst="rect">
            <a:avLst/>
          </a:prstGeom>
          <a:noFill/>
        </p:spPr>
        <p:txBody>
          <a:bodyPr wrap="square" rtlCol="0">
            <a:spAutoFit/>
          </a:bodyPr>
          <a:lstStyle/>
          <a:p>
            <a:pPr algn="ctr"/>
            <a:r>
              <a:rPr lang="en-GB" sz="2800" dirty="0" smtClean="0"/>
              <a:t>Practical exercise:</a:t>
            </a:r>
          </a:p>
          <a:p>
            <a:pPr algn="ctr"/>
            <a:r>
              <a:rPr lang="en-GB" sz="2800" dirty="0" smtClean="0"/>
              <a:t>locating and connecting the components</a:t>
            </a:r>
          </a:p>
          <a:p>
            <a:pPr algn="ctr"/>
            <a:r>
              <a:rPr lang="en-GB" sz="2800" dirty="0" smtClean="0"/>
              <a:t>of a fuel cell vehicle powertrain</a:t>
            </a:r>
            <a:endParaRPr lang="en-GB" sz="2800" dirty="0"/>
          </a:p>
        </p:txBody>
      </p:sp>
    </p:spTree>
    <p:extLst>
      <p:ext uri="{BB962C8B-B14F-4D97-AF65-F5344CB8AC3E}">
        <p14:creationId xmlns:p14="http://schemas.microsoft.com/office/powerpoint/2010/main" val="2906593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Image 12"/>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1835696" y="1151348"/>
            <a:ext cx="5253896" cy="4272949"/>
          </a:xfrm>
          <a:prstGeom prst="rect">
            <a:avLst/>
          </a:prstGeom>
          <a:ln w="19050">
            <a:solidFill>
              <a:schemeClr val="tx2"/>
            </a:solidFill>
            <a:prstDash val="sysDot"/>
          </a:ln>
        </p:spPr>
      </p:pic>
      <p:sp>
        <p:nvSpPr>
          <p:cNvPr id="16" name="ZoneTexte 29"/>
          <p:cNvSpPr txBox="1"/>
          <p:nvPr/>
        </p:nvSpPr>
        <p:spPr>
          <a:xfrm>
            <a:off x="6631656" y="2010326"/>
            <a:ext cx="388616" cy="338554"/>
          </a:xfrm>
          <a:prstGeom prst="rect">
            <a:avLst/>
          </a:prstGeom>
          <a:noFill/>
        </p:spPr>
        <p:txBody>
          <a:bodyPr wrap="square" rtlCol="0">
            <a:spAutoFit/>
          </a:bodyPr>
          <a:lstStyle/>
          <a:p>
            <a:r>
              <a:rPr lang="fr-BE" sz="1600" dirty="0" smtClean="0"/>
              <a:t>IN</a:t>
            </a:r>
            <a:endParaRPr lang="fr-BE" sz="1600" dirty="0"/>
          </a:p>
        </p:txBody>
      </p:sp>
      <p:sp>
        <p:nvSpPr>
          <p:cNvPr id="17" name="Ellipse 1"/>
          <p:cNvSpPr/>
          <p:nvPr/>
        </p:nvSpPr>
        <p:spPr>
          <a:xfrm>
            <a:off x="4355976" y="2217428"/>
            <a:ext cx="441192" cy="318206"/>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8" name="ZoneTexte 30"/>
          <p:cNvSpPr txBox="1"/>
          <p:nvPr/>
        </p:nvSpPr>
        <p:spPr>
          <a:xfrm>
            <a:off x="6809428" y="1556792"/>
            <a:ext cx="498876" cy="640176"/>
          </a:xfrm>
          <a:prstGeom prst="rect">
            <a:avLst/>
          </a:prstGeom>
          <a:noFill/>
        </p:spPr>
        <p:txBody>
          <a:bodyPr wrap="square" rtlCol="0">
            <a:spAutoFit/>
          </a:bodyPr>
          <a:lstStyle/>
          <a:p>
            <a:r>
              <a:rPr lang="fr-BE" sz="2000" dirty="0"/>
              <a:t>+</a:t>
            </a:r>
          </a:p>
        </p:txBody>
      </p:sp>
      <p:sp>
        <p:nvSpPr>
          <p:cNvPr id="19" name="ZoneTexte 31"/>
          <p:cNvSpPr txBox="1"/>
          <p:nvPr/>
        </p:nvSpPr>
        <p:spPr>
          <a:xfrm>
            <a:off x="6804248" y="2277336"/>
            <a:ext cx="360040" cy="935640"/>
          </a:xfrm>
          <a:prstGeom prst="rect">
            <a:avLst/>
          </a:prstGeom>
          <a:noFill/>
        </p:spPr>
        <p:txBody>
          <a:bodyPr wrap="square" rtlCol="0">
            <a:spAutoFit/>
          </a:bodyPr>
          <a:lstStyle/>
          <a:p>
            <a:r>
              <a:rPr lang="fr-BE" sz="3200" dirty="0" smtClean="0"/>
              <a:t>-</a:t>
            </a:r>
            <a:endParaRPr lang="fr-BE" sz="3200" dirty="0"/>
          </a:p>
        </p:txBody>
      </p:sp>
      <p:sp>
        <p:nvSpPr>
          <p:cNvPr id="20" name="ZoneTexte 32"/>
          <p:cNvSpPr txBox="1"/>
          <p:nvPr/>
        </p:nvSpPr>
        <p:spPr>
          <a:xfrm>
            <a:off x="6804248" y="3140968"/>
            <a:ext cx="498876" cy="640176"/>
          </a:xfrm>
          <a:prstGeom prst="rect">
            <a:avLst/>
          </a:prstGeom>
          <a:noFill/>
        </p:spPr>
        <p:txBody>
          <a:bodyPr wrap="square" rtlCol="0">
            <a:spAutoFit/>
          </a:bodyPr>
          <a:lstStyle/>
          <a:p>
            <a:r>
              <a:rPr lang="fr-BE" sz="2000" dirty="0"/>
              <a:t>+</a:t>
            </a:r>
          </a:p>
        </p:txBody>
      </p:sp>
      <p:sp>
        <p:nvSpPr>
          <p:cNvPr id="21" name="ZoneTexte 33"/>
          <p:cNvSpPr txBox="1"/>
          <p:nvPr/>
        </p:nvSpPr>
        <p:spPr>
          <a:xfrm>
            <a:off x="6804248" y="3861512"/>
            <a:ext cx="360040" cy="935640"/>
          </a:xfrm>
          <a:prstGeom prst="rect">
            <a:avLst/>
          </a:prstGeom>
          <a:noFill/>
        </p:spPr>
        <p:txBody>
          <a:bodyPr wrap="square" rtlCol="0">
            <a:spAutoFit/>
          </a:bodyPr>
          <a:lstStyle/>
          <a:p>
            <a:r>
              <a:rPr lang="fr-BE" sz="3200" dirty="0" smtClean="0"/>
              <a:t>-</a:t>
            </a:r>
            <a:endParaRPr lang="fr-BE" sz="3200" dirty="0"/>
          </a:p>
        </p:txBody>
      </p:sp>
      <p:sp>
        <p:nvSpPr>
          <p:cNvPr id="22" name="ZoneTexte 3"/>
          <p:cNvSpPr txBox="1"/>
          <p:nvPr/>
        </p:nvSpPr>
        <p:spPr>
          <a:xfrm rot="16200000">
            <a:off x="1282397" y="3154439"/>
            <a:ext cx="1619948" cy="369332"/>
          </a:xfrm>
          <a:prstGeom prst="rect">
            <a:avLst/>
          </a:prstGeom>
          <a:noFill/>
        </p:spPr>
        <p:txBody>
          <a:bodyPr wrap="square" rtlCol="0">
            <a:spAutoFit/>
          </a:bodyPr>
          <a:lstStyle/>
          <a:p>
            <a:r>
              <a:rPr lang="fr-BE" dirty="0" smtClean="0"/>
              <a:t>U        V       W</a:t>
            </a:r>
            <a:endParaRPr lang="fr-BE" dirty="0"/>
          </a:p>
        </p:txBody>
      </p:sp>
      <p:sp>
        <p:nvSpPr>
          <p:cNvPr id="23" name="ZoneTexte 36"/>
          <p:cNvSpPr txBox="1"/>
          <p:nvPr/>
        </p:nvSpPr>
        <p:spPr>
          <a:xfrm>
            <a:off x="6631656" y="3594502"/>
            <a:ext cx="388616" cy="338554"/>
          </a:xfrm>
          <a:prstGeom prst="rect">
            <a:avLst/>
          </a:prstGeom>
          <a:noFill/>
        </p:spPr>
        <p:txBody>
          <a:bodyPr wrap="square" rtlCol="0">
            <a:spAutoFit/>
          </a:bodyPr>
          <a:lstStyle/>
          <a:p>
            <a:r>
              <a:rPr lang="fr-BE" sz="1600" dirty="0" smtClean="0"/>
              <a:t>IN</a:t>
            </a:r>
            <a:endParaRPr lang="fr-BE" sz="1600" dirty="0"/>
          </a:p>
        </p:txBody>
      </p:sp>
      <p:sp>
        <p:nvSpPr>
          <p:cNvPr id="24" name="ZoneTexte 2"/>
          <p:cNvSpPr txBox="1"/>
          <p:nvPr/>
        </p:nvSpPr>
        <p:spPr>
          <a:xfrm>
            <a:off x="1907704" y="4283804"/>
            <a:ext cx="720080" cy="338554"/>
          </a:xfrm>
          <a:prstGeom prst="rect">
            <a:avLst/>
          </a:prstGeom>
          <a:noFill/>
        </p:spPr>
        <p:txBody>
          <a:bodyPr wrap="square" rtlCol="0">
            <a:spAutoFit/>
          </a:bodyPr>
          <a:lstStyle/>
          <a:p>
            <a:r>
              <a:rPr lang="fr-BE" sz="1600" dirty="0" smtClean="0"/>
              <a:t>OUT</a:t>
            </a:r>
            <a:endParaRPr lang="fr-BE" sz="1600" dirty="0"/>
          </a:p>
        </p:txBody>
      </p:sp>
    </p:spTree>
    <p:extLst>
      <p:ext uri="{BB962C8B-B14F-4D97-AF65-F5344CB8AC3E}">
        <p14:creationId xmlns:p14="http://schemas.microsoft.com/office/powerpoint/2010/main" val="1845924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2" descr="Image associée">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01241" y="967094"/>
            <a:ext cx="5270988" cy="4392488"/>
          </a:xfrm>
          <a:prstGeom prst="rect">
            <a:avLst/>
          </a:prstGeom>
          <a:noFill/>
          <a:ln w="19050">
            <a:solidFill>
              <a:schemeClr val="accent1"/>
            </a:solidFill>
            <a:prstDash val="sysDot"/>
          </a:ln>
          <a:extLst>
            <a:ext uri="{909E8E84-426E-40DD-AFC4-6F175D3DCCD1}">
              <a14:hiddenFill xmlns:a14="http://schemas.microsoft.com/office/drawing/2010/main">
                <a:solidFill>
                  <a:srgbClr val="FFFFFF"/>
                </a:solidFill>
              </a14:hiddenFill>
            </a:ext>
          </a:extLst>
        </p:spPr>
      </p:pic>
      <p:sp>
        <p:nvSpPr>
          <p:cNvPr id="16" name="ZoneTexte 35"/>
          <p:cNvSpPr txBox="1"/>
          <p:nvPr/>
        </p:nvSpPr>
        <p:spPr>
          <a:xfrm rot="16200000">
            <a:off x="5980802" y="1876182"/>
            <a:ext cx="2016223" cy="369332"/>
          </a:xfrm>
          <a:prstGeom prst="rect">
            <a:avLst/>
          </a:prstGeom>
          <a:noFill/>
        </p:spPr>
        <p:txBody>
          <a:bodyPr wrap="square" rtlCol="0">
            <a:spAutoFit/>
          </a:bodyPr>
          <a:lstStyle/>
          <a:p>
            <a:r>
              <a:rPr lang="fr-BE" dirty="0" smtClean="0"/>
              <a:t>IN        W       V      U</a:t>
            </a:r>
            <a:endParaRPr lang="fr-BE" dirty="0"/>
          </a:p>
        </p:txBody>
      </p:sp>
      <p:sp>
        <p:nvSpPr>
          <p:cNvPr id="17" name="ZoneTexte 1"/>
          <p:cNvSpPr txBox="1"/>
          <p:nvPr/>
        </p:nvSpPr>
        <p:spPr>
          <a:xfrm>
            <a:off x="2123728" y="3154038"/>
            <a:ext cx="648072" cy="369332"/>
          </a:xfrm>
          <a:prstGeom prst="rect">
            <a:avLst/>
          </a:prstGeom>
          <a:noFill/>
        </p:spPr>
        <p:txBody>
          <a:bodyPr wrap="square" rtlCol="0">
            <a:spAutoFit/>
          </a:bodyPr>
          <a:lstStyle/>
          <a:p>
            <a:r>
              <a:rPr lang="fr-BE" dirty="0" smtClean="0"/>
              <a:t>OUT</a:t>
            </a:r>
            <a:endParaRPr lang="fr-BE" dirty="0"/>
          </a:p>
        </p:txBody>
      </p:sp>
    </p:spTree>
    <p:extLst>
      <p:ext uri="{BB962C8B-B14F-4D97-AF65-F5344CB8AC3E}">
        <p14:creationId xmlns:p14="http://schemas.microsoft.com/office/powerpoint/2010/main" val="1752471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1560" y="1772816"/>
            <a:ext cx="7919085" cy="3484032"/>
          </a:xfrm>
          <a:prstGeom prst="rect">
            <a:avLst/>
          </a:prstGeom>
          <a:noFill/>
          <a:ln w="19050">
            <a:solidFill>
              <a:schemeClr val="accent1"/>
            </a:solidFill>
            <a:prstDash val="sysDot"/>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18049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re 1"/>
          <p:cNvSpPr txBox="1">
            <a:spLocks/>
          </p:cNvSpPr>
          <p:nvPr/>
        </p:nvSpPr>
        <p:spPr>
          <a:xfrm>
            <a:off x="1661746" y="2566425"/>
            <a:ext cx="7772400" cy="1398017"/>
          </a:xfrm>
          <a:prstGeom prst="rect">
            <a:avLst/>
          </a:prstGeom>
          <a:ln w="28575">
            <a:solidFill>
              <a:srgbClr val="00ACAF"/>
            </a:solid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600" dirty="0" smtClean="0"/>
              <a:t>Exercise: Print the pages in the “PRINT SECTION” of this document and cut the components following dot lines. Locate the components following the energy flow from the grip nozzle at the filling station to the wheels of the vehicle. Label each component role and connect them to each other in order to build a functional powertrain.</a:t>
            </a:r>
            <a:endParaRPr lang="en-GB" sz="1600" dirty="0"/>
          </a:p>
        </p:txBody>
      </p:sp>
      <p:sp>
        <p:nvSpPr>
          <p:cNvPr id="16" name="Sous-titre 2"/>
          <p:cNvSpPr txBox="1">
            <a:spLocks/>
          </p:cNvSpPr>
          <p:nvPr/>
        </p:nvSpPr>
        <p:spPr>
          <a:xfrm>
            <a:off x="2347546" y="4612514"/>
            <a:ext cx="6400800" cy="7669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mtClean="0"/>
              <a:t>Example based on the Toyota Mirai</a:t>
            </a:r>
            <a:endParaRPr lang="en-GB" dirty="0"/>
          </a:p>
        </p:txBody>
      </p:sp>
      <p:sp>
        <p:nvSpPr>
          <p:cNvPr id="17" name="ZoneTexte 3"/>
          <p:cNvSpPr txBox="1"/>
          <p:nvPr/>
        </p:nvSpPr>
        <p:spPr>
          <a:xfrm>
            <a:off x="1875538" y="635231"/>
            <a:ext cx="7560840" cy="1384995"/>
          </a:xfrm>
          <a:prstGeom prst="rect">
            <a:avLst/>
          </a:prstGeom>
          <a:noFill/>
        </p:spPr>
        <p:txBody>
          <a:bodyPr wrap="square" rtlCol="0">
            <a:spAutoFit/>
          </a:bodyPr>
          <a:lstStyle/>
          <a:p>
            <a:pPr algn="ctr"/>
            <a:r>
              <a:rPr lang="en-GB" sz="2800" dirty="0" smtClean="0"/>
              <a:t>Practical exercise:</a:t>
            </a:r>
          </a:p>
          <a:p>
            <a:pPr algn="ctr"/>
            <a:r>
              <a:rPr lang="en-GB" sz="2800" dirty="0" smtClean="0"/>
              <a:t>locating and connecting the components</a:t>
            </a:r>
          </a:p>
          <a:p>
            <a:pPr algn="ctr"/>
            <a:r>
              <a:rPr lang="en-GB" sz="2800" dirty="0" smtClean="0"/>
              <a:t>of a hydrogen fuel cell vehicle powertrain</a:t>
            </a:r>
            <a:endParaRPr lang="en-GB" sz="2800" dirty="0"/>
          </a:p>
        </p:txBody>
      </p:sp>
    </p:spTree>
    <p:extLst>
      <p:ext uri="{BB962C8B-B14F-4D97-AF65-F5344CB8AC3E}">
        <p14:creationId xmlns:p14="http://schemas.microsoft.com/office/powerpoint/2010/main" val="533876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5"/>
          <p:cNvSpPr txBox="1"/>
          <p:nvPr/>
        </p:nvSpPr>
        <p:spPr>
          <a:xfrm>
            <a:off x="1007604" y="652046"/>
            <a:ext cx="4536504" cy="5410712"/>
          </a:xfrm>
          <a:prstGeom prst="rect">
            <a:avLst/>
          </a:prstGeom>
          <a:noFill/>
        </p:spPr>
        <p:txBody>
          <a:bodyPr wrap="square" rtlCol="0">
            <a:spAutoFit/>
          </a:bodyPr>
          <a:lstStyle/>
          <a:p>
            <a:pPr marL="342900" lvl="0" indent="-342900">
              <a:lnSpc>
                <a:spcPct val="120000"/>
              </a:lnSpc>
              <a:buFont typeface="+mj-lt"/>
              <a:buAutoNum type="arabicPeriod"/>
            </a:pPr>
            <a:r>
              <a:rPr lang="en-GB" dirty="0"/>
              <a:t>Chassis frame</a:t>
            </a:r>
            <a:endParaRPr lang="fr-BE" dirty="0"/>
          </a:p>
          <a:p>
            <a:pPr marL="342900" lvl="0" indent="-342900">
              <a:lnSpc>
                <a:spcPct val="120000"/>
              </a:lnSpc>
              <a:buFont typeface="+mj-lt"/>
              <a:buAutoNum type="arabicPeriod"/>
            </a:pPr>
            <a:r>
              <a:rPr lang="en-GB" dirty="0"/>
              <a:t>Filling plug</a:t>
            </a:r>
            <a:endParaRPr lang="fr-BE" dirty="0"/>
          </a:p>
          <a:p>
            <a:pPr marL="342900" lvl="0" indent="-342900">
              <a:lnSpc>
                <a:spcPct val="120000"/>
              </a:lnSpc>
              <a:buFont typeface="+mj-lt"/>
              <a:buAutoNum type="arabicPeriod"/>
            </a:pPr>
            <a:r>
              <a:rPr lang="en-GB" dirty="0" smtClean="0"/>
              <a:t>Hydrogen tank(s</a:t>
            </a:r>
            <a:r>
              <a:rPr lang="en-GB" dirty="0"/>
              <a:t>)</a:t>
            </a:r>
            <a:endParaRPr lang="fr-BE" dirty="0"/>
          </a:p>
          <a:p>
            <a:pPr marL="342900" lvl="0" indent="-342900">
              <a:lnSpc>
                <a:spcPct val="120000"/>
              </a:lnSpc>
              <a:buFont typeface="+mj-lt"/>
              <a:buAutoNum type="arabicPeriod"/>
            </a:pPr>
            <a:r>
              <a:rPr lang="en-GB" dirty="0"/>
              <a:t>Pressure regulator</a:t>
            </a:r>
            <a:endParaRPr lang="fr-BE" dirty="0"/>
          </a:p>
          <a:p>
            <a:pPr marL="342900" lvl="0" indent="-342900">
              <a:lnSpc>
                <a:spcPct val="120000"/>
              </a:lnSpc>
              <a:buFont typeface="+mj-lt"/>
              <a:buAutoNum type="arabicPeriod"/>
            </a:pPr>
            <a:r>
              <a:rPr lang="en-GB" dirty="0"/>
              <a:t>Fuel cell </a:t>
            </a:r>
            <a:endParaRPr lang="en-GB" dirty="0" smtClean="0"/>
          </a:p>
          <a:p>
            <a:pPr marL="342900" lvl="0" indent="-342900">
              <a:lnSpc>
                <a:spcPct val="120000"/>
              </a:lnSpc>
              <a:buFont typeface="+mj-lt"/>
              <a:buAutoNum type="arabicPeriod"/>
            </a:pPr>
            <a:r>
              <a:rPr lang="en-GB" dirty="0" smtClean="0"/>
              <a:t>Fuel Cell </a:t>
            </a:r>
            <a:r>
              <a:rPr lang="en-GB" dirty="0"/>
              <a:t>auxiliaries (sub-exercise)</a:t>
            </a:r>
            <a:endParaRPr lang="fr-BE" dirty="0"/>
          </a:p>
          <a:p>
            <a:pPr marL="800100" lvl="1" indent="-342900">
              <a:lnSpc>
                <a:spcPct val="120000"/>
              </a:lnSpc>
              <a:buFont typeface="+mj-lt"/>
              <a:buAutoNum type="alphaLcParenR"/>
            </a:pPr>
            <a:r>
              <a:rPr lang="en-GB" dirty="0" smtClean="0"/>
              <a:t>Radiator &amp; cooling circuit</a:t>
            </a:r>
            <a:endParaRPr lang="fr-BE" dirty="0"/>
          </a:p>
          <a:p>
            <a:pPr marL="800100" lvl="1" indent="-342900">
              <a:lnSpc>
                <a:spcPct val="120000"/>
              </a:lnSpc>
              <a:buFont typeface="+mj-lt"/>
              <a:buAutoNum type="alphaLcParenR"/>
            </a:pPr>
            <a:r>
              <a:rPr lang="en-GB" dirty="0"/>
              <a:t>Hydrogen pump &amp; inverter</a:t>
            </a:r>
            <a:endParaRPr lang="fr-BE" dirty="0"/>
          </a:p>
          <a:p>
            <a:pPr marL="800100" lvl="1" indent="-342900">
              <a:lnSpc>
                <a:spcPct val="120000"/>
              </a:lnSpc>
              <a:buFont typeface="+mj-lt"/>
              <a:buAutoNum type="alphaLcParenR"/>
            </a:pPr>
            <a:r>
              <a:rPr lang="en-GB" dirty="0"/>
              <a:t>Air Filter</a:t>
            </a:r>
            <a:endParaRPr lang="fr-BE" dirty="0"/>
          </a:p>
          <a:p>
            <a:pPr marL="800100" lvl="1" indent="-342900">
              <a:lnSpc>
                <a:spcPct val="120000"/>
              </a:lnSpc>
              <a:buFont typeface="+mj-lt"/>
              <a:buAutoNum type="alphaLcParenR"/>
            </a:pPr>
            <a:r>
              <a:rPr lang="en-GB" dirty="0"/>
              <a:t>Air compressor &amp; intercooler</a:t>
            </a:r>
            <a:endParaRPr lang="fr-BE" dirty="0"/>
          </a:p>
          <a:p>
            <a:pPr marL="800100" lvl="1" indent="-342900">
              <a:lnSpc>
                <a:spcPct val="120000"/>
              </a:lnSpc>
              <a:buFont typeface="+mj-lt"/>
              <a:buAutoNum type="alphaLcParenR"/>
            </a:pPr>
            <a:r>
              <a:rPr lang="en-GB" dirty="0"/>
              <a:t>Humidifier</a:t>
            </a:r>
            <a:endParaRPr lang="fr-BE" dirty="0"/>
          </a:p>
          <a:p>
            <a:pPr marL="800100" lvl="1" indent="-342900">
              <a:lnSpc>
                <a:spcPct val="120000"/>
              </a:lnSpc>
              <a:buFont typeface="+mj-lt"/>
              <a:buAutoNum type="alphaLcParenR"/>
            </a:pPr>
            <a:r>
              <a:rPr lang="en-GB" dirty="0"/>
              <a:t>Exhaust</a:t>
            </a:r>
            <a:endParaRPr lang="fr-BE" dirty="0"/>
          </a:p>
          <a:p>
            <a:pPr marL="342900" lvl="0" indent="-342900">
              <a:lnSpc>
                <a:spcPct val="120000"/>
              </a:lnSpc>
              <a:buFont typeface="+mj-lt"/>
              <a:buAutoNum type="arabicPeriod"/>
            </a:pPr>
            <a:r>
              <a:rPr lang="en-GB" dirty="0"/>
              <a:t>High Voltage Battery</a:t>
            </a:r>
            <a:endParaRPr lang="fr-BE" dirty="0"/>
          </a:p>
          <a:p>
            <a:pPr marL="342900" lvl="0" indent="-342900">
              <a:lnSpc>
                <a:spcPct val="120000"/>
              </a:lnSpc>
              <a:buFont typeface="+mj-lt"/>
              <a:buAutoNum type="arabicPeriod"/>
            </a:pPr>
            <a:r>
              <a:rPr lang="en-GB" dirty="0"/>
              <a:t>Traction Inverter</a:t>
            </a:r>
            <a:endParaRPr lang="fr-BE" dirty="0"/>
          </a:p>
          <a:p>
            <a:pPr marL="342900" lvl="0" indent="-342900">
              <a:lnSpc>
                <a:spcPct val="120000"/>
              </a:lnSpc>
              <a:buFont typeface="+mj-lt"/>
              <a:buAutoNum type="arabicPeriod"/>
            </a:pPr>
            <a:r>
              <a:rPr lang="en-GB" dirty="0"/>
              <a:t>Electric motor</a:t>
            </a:r>
            <a:endParaRPr lang="fr-BE" dirty="0"/>
          </a:p>
          <a:p>
            <a:pPr marL="342900" indent="-342900">
              <a:lnSpc>
                <a:spcPct val="120000"/>
              </a:lnSpc>
              <a:buFont typeface="+mj-lt"/>
              <a:buAutoNum type="arabicPeriod"/>
            </a:pPr>
            <a:r>
              <a:rPr lang="en-GB" dirty="0"/>
              <a:t>Transmission &amp; wheels</a:t>
            </a:r>
            <a:endParaRPr lang="fr-BE" dirty="0"/>
          </a:p>
        </p:txBody>
      </p:sp>
      <p:sp>
        <p:nvSpPr>
          <p:cNvPr id="16" name="ZoneTexte 6"/>
          <p:cNvSpPr txBox="1"/>
          <p:nvPr/>
        </p:nvSpPr>
        <p:spPr>
          <a:xfrm>
            <a:off x="3563888" y="147990"/>
            <a:ext cx="2808312" cy="369332"/>
          </a:xfrm>
          <a:prstGeom prst="rect">
            <a:avLst/>
          </a:prstGeom>
          <a:noFill/>
        </p:spPr>
        <p:txBody>
          <a:bodyPr wrap="square" rtlCol="0">
            <a:spAutoFit/>
          </a:bodyPr>
          <a:lstStyle/>
          <a:p>
            <a:r>
              <a:rPr lang="fr-BE" dirty="0" smtClean="0"/>
              <a:t>List of the components</a:t>
            </a:r>
            <a:endParaRPr lang="fr-BE" dirty="0"/>
          </a:p>
        </p:txBody>
      </p:sp>
      <p:pic>
        <p:nvPicPr>
          <p:cNvPr id="17" name="Image 7"/>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760132" y="580038"/>
            <a:ext cx="2825497" cy="5596128"/>
          </a:xfrm>
          <a:prstGeom prst="rect">
            <a:avLst/>
          </a:prstGeom>
        </p:spPr>
      </p:pic>
      <p:sp>
        <p:nvSpPr>
          <p:cNvPr id="18" name="ZoneTexte 1"/>
          <p:cNvSpPr txBox="1"/>
          <p:nvPr/>
        </p:nvSpPr>
        <p:spPr>
          <a:xfrm>
            <a:off x="6012160" y="897468"/>
            <a:ext cx="360040" cy="369332"/>
          </a:xfrm>
          <a:prstGeom prst="rect">
            <a:avLst/>
          </a:prstGeom>
          <a:noFill/>
        </p:spPr>
        <p:txBody>
          <a:bodyPr wrap="square" rtlCol="0">
            <a:spAutoFit/>
          </a:bodyPr>
          <a:lstStyle/>
          <a:p>
            <a:r>
              <a:rPr lang="fr-BE" dirty="0" smtClean="0"/>
              <a:t>1</a:t>
            </a:r>
            <a:endParaRPr lang="fr-BE" dirty="0"/>
          </a:p>
        </p:txBody>
      </p:sp>
      <p:sp>
        <p:nvSpPr>
          <p:cNvPr id="19" name="ZoneTexte 8"/>
          <p:cNvSpPr txBox="1"/>
          <p:nvPr/>
        </p:nvSpPr>
        <p:spPr>
          <a:xfrm>
            <a:off x="6168180" y="4762214"/>
            <a:ext cx="360040" cy="369332"/>
          </a:xfrm>
          <a:prstGeom prst="rect">
            <a:avLst/>
          </a:prstGeom>
          <a:noFill/>
        </p:spPr>
        <p:txBody>
          <a:bodyPr wrap="square" rtlCol="0">
            <a:spAutoFit/>
          </a:bodyPr>
          <a:lstStyle/>
          <a:p>
            <a:r>
              <a:rPr lang="fr-BE" dirty="0"/>
              <a:t>2</a:t>
            </a:r>
          </a:p>
        </p:txBody>
      </p:sp>
      <p:sp>
        <p:nvSpPr>
          <p:cNvPr id="20" name="ZoneTexte 9"/>
          <p:cNvSpPr txBox="1"/>
          <p:nvPr/>
        </p:nvSpPr>
        <p:spPr>
          <a:xfrm>
            <a:off x="7083708" y="3730102"/>
            <a:ext cx="360040" cy="369332"/>
          </a:xfrm>
          <a:prstGeom prst="rect">
            <a:avLst/>
          </a:prstGeom>
          <a:noFill/>
        </p:spPr>
        <p:txBody>
          <a:bodyPr wrap="square" rtlCol="0">
            <a:spAutoFit/>
          </a:bodyPr>
          <a:lstStyle/>
          <a:p>
            <a:r>
              <a:rPr lang="fr-BE" dirty="0"/>
              <a:t>3</a:t>
            </a:r>
          </a:p>
        </p:txBody>
      </p:sp>
      <p:sp>
        <p:nvSpPr>
          <p:cNvPr id="21" name="ZoneTexte 10"/>
          <p:cNvSpPr txBox="1"/>
          <p:nvPr/>
        </p:nvSpPr>
        <p:spPr>
          <a:xfrm>
            <a:off x="6984268" y="4098570"/>
            <a:ext cx="360040" cy="369332"/>
          </a:xfrm>
          <a:prstGeom prst="rect">
            <a:avLst/>
          </a:prstGeom>
          <a:noFill/>
        </p:spPr>
        <p:txBody>
          <a:bodyPr wrap="square" rtlCol="0">
            <a:spAutoFit/>
          </a:bodyPr>
          <a:lstStyle/>
          <a:p>
            <a:r>
              <a:rPr lang="fr-BE" dirty="0"/>
              <a:t>4</a:t>
            </a:r>
          </a:p>
        </p:txBody>
      </p:sp>
      <p:sp>
        <p:nvSpPr>
          <p:cNvPr id="22" name="ZoneTexte 11"/>
          <p:cNvSpPr txBox="1"/>
          <p:nvPr/>
        </p:nvSpPr>
        <p:spPr>
          <a:xfrm>
            <a:off x="6714524" y="2951494"/>
            <a:ext cx="360040" cy="369332"/>
          </a:xfrm>
          <a:prstGeom prst="rect">
            <a:avLst/>
          </a:prstGeom>
          <a:noFill/>
        </p:spPr>
        <p:txBody>
          <a:bodyPr wrap="square" rtlCol="0">
            <a:spAutoFit/>
          </a:bodyPr>
          <a:lstStyle/>
          <a:p>
            <a:r>
              <a:rPr lang="fr-BE" dirty="0"/>
              <a:t>5</a:t>
            </a:r>
          </a:p>
        </p:txBody>
      </p:sp>
      <p:sp>
        <p:nvSpPr>
          <p:cNvPr id="23" name="ZoneTexte 12"/>
          <p:cNvSpPr txBox="1"/>
          <p:nvPr/>
        </p:nvSpPr>
        <p:spPr>
          <a:xfrm>
            <a:off x="7128284" y="4487054"/>
            <a:ext cx="360040" cy="369332"/>
          </a:xfrm>
          <a:prstGeom prst="rect">
            <a:avLst/>
          </a:prstGeom>
          <a:noFill/>
        </p:spPr>
        <p:txBody>
          <a:bodyPr wrap="square" rtlCol="0">
            <a:spAutoFit/>
          </a:bodyPr>
          <a:lstStyle/>
          <a:p>
            <a:r>
              <a:rPr lang="fr-BE" dirty="0"/>
              <a:t>7</a:t>
            </a:r>
          </a:p>
        </p:txBody>
      </p:sp>
      <p:sp>
        <p:nvSpPr>
          <p:cNvPr id="24" name="ZoneTexte 13"/>
          <p:cNvSpPr txBox="1"/>
          <p:nvPr/>
        </p:nvSpPr>
        <p:spPr>
          <a:xfrm>
            <a:off x="6948836" y="1388854"/>
            <a:ext cx="360040" cy="369332"/>
          </a:xfrm>
          <a:prstGeom prst="rect">
            <a:avLst/>
          </a:prstGeom>
          <a:noFill/>
        </p:spPr>
        <p:txBody>
          <a:bodyPr wrap="square" rtlCol="0">
            <a:spAutoFit/>
          </a:bodyPr>
          <a:lstStyle/>
          <a:p>
            <a:r>
              <a:rPr lang="fr-BE" dirty="0"/>
              <a:t>8</a:t>
            </a:r>
          </a:p>
        </p:txBody>
      </p:sp>
      <p:sp>
        <p:nvSpPr>
          <p:cNvPr id="25" name="ZoneTexte 14"/>
          <p:cNvSpPr txBox="1"/>
          <p:nvPr/>
        </p:nvSpPr>
        <p:spPr>
          <a:xfrm>
            <a:off x="7479180" y="1475554"/>
            <a:ext cx="360040" cy="369332"/>
          </a:xfrm>
          <a:prstGeom prst="rect">
            <a:avLst/>
          </a:prstGeom>
          <a:noFill/>
        </p:spPr>
        <p:txBody>
          <a:bodyPr wrap="square" rtlCol="0">
            <a:spAutoFit/>
          </a:bodyPr>
          <a:lstStyle/>
          <a:p>
            <a:r>
              <a:rPr lang="fr-BE" dirty="0"/>
              <a:t>9</a:t>
            </a:r>
          </a:p>
        </p:txBody>
      </p:sp>
      <p:sp>
        <p:nvSpPr>
          <p:cNvPr id="26" name="ZoneTexte 15"/>
          <p:cNvSpPr txBox="1"/>
          <p:nvPr/>
        </p:nvSpPr>
        <p:spPr>
          <a:xfrm>
            <a:off x="7776356" y="1470274"/>
            <a:ext cx="504056" cy="369332"/>
          </a:xfrm>
          <a:prstGeom prst="rect">
            <a:avLst/>
          </a:prstGeom>
          <a:noFill/>
        </p:spPr>
        <p:txBody>
          <a:bodyPr wrap="square" rtlCol="0">
            <a:spAutoFit/>
          </a:bodyPr>
          <a:lstStyle/>
          <a:p>
            <a:r>
              <a:rPr lang="fr-BE" dirty="0" smtClean="0"/>
              <a:t>10</a:t>
            </a:r>
            <a:endParaRPr lang="fr-BE" dirty="0"/>
          </a:p>
        </p:txBody>
      </p:sp>
      <p:sp>
        <p:nvSpPr>
          <p:cNvPr id="27" name="ZoneTexte 16"/>
          <p:cNvSpPr txBox="1"/>
          <p:nvPr/>
        </p:nvSpPr>
        <p:spPr>
          <a:xfrm>
            <a:off x="6048164" y="1471566"/>
            <a:ext cx="504056" cy="369332"/>
          </a:xfrm>
          <a:prstGeom prst="rect">
            <a:avLst/>
          </a:prstGeom>
          <a:noFill/>
        </p:spPr>
        <p:txBody>
          <a:bodyPr wrap="square" rtlCol="0">
            <a:spAutoFit/>
          </a:bodyPr>
          <a:lstStyle/>
          <a:p>
            <a:r>
              <a:rPr lang="fr-BE" dirty="0" smtClean="0"/>
              <a:t>10</a:t>
            </a:r>
            <a:endParaRPr lang="fr-BE" dirty="0"/>
          </a:p>
        </p:txBody>
      </p:sp>
      <p:sp>
        <p:nvSpPr>
          <p:cNvPr id="28" name="ZoneTexte 17"/>
          <p:cNvSpPr txBox="1"/>
          <p:nvPr/>
        </p:nvSpPr>
        <p:spPr>
          <a:xfrm>
            <a:off x="6768244" y="894210"/>
            <a:ext cx="828092" cy="369332"/>
          </a:xfrm>
          <a:prstGeom prst="rect">
            <a:avLst/>
          </a:prstGeom>
          <a:noFill/>
        </p:spPr>
        <p:txBody>
          <a:bodyPr wrap="square" rtlCol="0">
            <a:spAutoFit/>
          </a:bodyPr>
          <a:lstStyle/>
          <a:p>
            <a:r>
              <a:rPr lang="fr-BE" dirty="0" smtClean="0"/>
              <a:t>6a,c,d</a:t>
            </a:r>
            <a:endParaRPr lang="fr-BE" dirty="0"/>
          </a:p>
        </p:txBody>
      </p:sp>
      <p:sp>
        <p:nvSpPr>
          <p:cNvPr id="29" name="ZoneTexte 18"/>
          <p:cNvSpPr txBox="1"/>
          <p:nvPr/>
        </p:nvSpPr>
        <p:spPr>
          <a:xfrm>
            <a:off x="7092280" y="2947010"/>
            <a:ext cx="684076" cy="369332"/>
          </a:xfrm>
          <a:prstGeom prst="rect">
            <a:avLst/>
          </a:prstGeom>
          <a:noFill/>
        </p:spPr>
        <p:txBody>
          <a:bodyPr wrap="square" rtlCol="0">
            <a:spAutoFit/>
          </a:bodyPr>
          <a:lstStyle/>
          <a:p>
            <a:r>
              <a:rPr lang="fr-BE" dirty="0" smtClean="0"/>
              <a:t>6b,e</a:t>
            </a:r>
            <a:endParaRPr lang="fr-BE" dirty="0"/>
          </a:p>
        </p:txBody>
      </p:sp>
      <p:sp>
        <p:nvSpPr>
          <p:cNvPr id="30" name="ZoneTexte 19"/>
          <p:cNvSpPr txBox="1"/>
          <p:nvPr/>
        </p:nvSpPr>
        <p:spPr>
          <a:xfrm>
            <a:off x="6480212" y="5683314"/>
            <a:ext cx="414332" cy="369332"/>
          </a:xfrm>
          <a:prstGeom prst="rect">
            <a:avLst/>
          </a:prstGeom>
          <a:noFill/>
        </p:spPr>
        <p:txBody>
          <a:bodyPr wrap="square" rtlCol="0">
            <a:spAutoFit/>
          </a:bodyPr>
          <a:lstStyle/>
          <a:p>
            <a:r>
              <a:rPr lang="fr-BE" dirty="0" smtClean="0"/>
              <a:t>6f</a:t>
            </a:r>
            <a:endParaRPr lang="fr-BE" dirty="0"/>
          </a:p>
        </p:txBody>
      </p:sp>
    </p:spTree>
    <p:extLst>
      <p:ext uri="{BB962C8B-B14F-4D97-AF65-F5344CB8AC3E}">
        <p14:creationId xmlns:p14="http://schemas.microsoft.com/office/powerpoint/2010/main" val="1456843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2"/>
          <p:cNvSpPr txBox="1"/>
          <p:nvPr/>
        </p:nvSpPr>
        <p:spPr>
          <a:xfrm>
            <a:off x="4223139" y="-20094"/>
            <a:ext cx="1656184" cy="369332"/>
          </a:xfrm>
          <a:prstGeom prst="rect">
            <a:avLst/>
          </a:prstGeom>
          <a:noFill/>
        </p:spPr>
        <p:txBody>
          <a:bodyPr wrap="square" rtlCol="0">
            <a:spAutoFit/>
          </a:bodyPr>
          <a:lstStyle/>
          <a:p>
            <a:r>
              <a:rPr lang="en-GB" dirty="0" smtClean="0"/>
              <a:t>2. Filling plug</a:t>
            </a:r>
            <a:endParaRPr lang="en-GB" dirty="0"/>
          </a:p>
        </p:txBody>
      </p:sp>
      <p:sp>
        <p:nvSpPr>
          <p:cNvPr id="16" name="ZoneTexte 3"/>
          <p:cNvSpPr txBox="1"/>
          <p:nvPr/>
        </p:nvSpPr>
        <p:spPr>
          <a:xfrm>
            <a:off x="1126795" y="5140833"/>
            <a:ext cx="7848872" cy="923330"/>
          </a:xfrm>
          <a:prstGeom prst="rect">
            <a:avLst/>
          </a:prstGeom>
          <a:noFill/>
        </p:spPr>
        <p:txBody>
          <a:bodyPr wrap="square" rtlCol="0">
            <a:spAutoFit/>
          </a:bodyPr>
          <a:lstStyle/>
          <a:p>
            <a:pPr marL="285750" indent="-285750" algn="just">
              <a:buFont typeface="Arial" panose="020B0604020202020204" pitchFamily="34" charset="0"/>
              <a:buChar char="•"/>
            </a:pPr>
            <a:r>
              <a:rPr lang="en-GB" dirty="0" smtClean="0"/>
              <a:t>This plug is located on the bodywork, near the trunk and not far from the tanks. It is connected to the pressure tanks and will be connected to the filling station pistol grip each time the driver needs to refill the tank.</a:t>
            </a:r>
            <a:endParaRPr lang="en-GB" dirty="0"/>
          </a:p>
        </p:txBody>
      </p:sp>
      <p:pic>
        <p:nvPicPr>
          <p:cNvPr id="17" name="Image 1"/>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051231" y="1756457"/>
            <a:ext cx="1915134" cy="1584176"/>
          </a:xfrm>
          <a:prstGeom prst="rect">
            <a:avLst/>
          </a:prstGeom>
        </p:spPr>
      </p:pic>
      <p:sp>
        <p:nvSpPr>
          <p:cNvPr id="18" name="Rectangle 17"/>
          <p:cNvSpPr/>
          <p:nvPr/>
        </p:nvSpPr>
        <p:spPr>
          <a:xfrm>
            <a:off x="910771" y="392913"/>
            <a:ext cx="8064896" cy="4536504"/>
          </a:xfrm>
          <a:prstGeom prst="rect">
            <a:avLst/>
          </a:prstGeom>
          <a:noFill/>
          <a:ln w="38100">
            <a:solidFill>
              <a:srgbClr val="00AC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9" name="Connecteur droit 8"/>
          <p:cNvCxnSpPr/>
          <p:nvPr/>
        </p:nvCxnSpPr>
        <p:spPr>
          <a:xfrm>
            <a:off x="3431051" y="392913"/>
            <a:ext cx="0" cy="4536504"/>
          </a:xfrm>
          <a:prstGeom prst="line">
            <a:avLst/>
          </a:prstGeom>
          <a:ln w="38100">
            <a:solidFill>
              <a:srgbClr val="00ACAF"/>
            </a:solidFill>
          </a:ln>
        </p:spPr>
        <p:style>
          <a:lnRef idx="1">
            <a:schemeClr val="accent1"/>
          </a:lnRef>
          <a:fillRef idx="0">
            <a:schemeClr val="accent1"/>
          </a:fillRef>
          <a:effectRef idx="0">
            <a:schemeClr val="accent1"/>
          </a:effectRef>
          <a:fontRef idx="minor">
            <a:schemeClr val="tx1"/>
          </a:fontRef>
        </p:style>
      </p:cxnSp>
      <p:pic>
        <p:nvPicPr>
          <p:cNvPr id="2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25722" y="500925"/>
            <a:ext cx="2090450"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ZoneTexte 9"/>
          <p:cNvSpPr txBox="1"/>
          <p:nvPr/>
        </p:nvSpPr>
        <p:spPr>
          <a:xfrm>
            <a:off x="8083633" y="4909554"/>
            <a:ext cx="1037194" cy="276999"/>
          </a:xfrm>
          <a:prstGeom prst="rect">
            <a:avLst/>
          </a:prstGeom>
          <a:noFill/>
        </p:spPr>
        <p:txBody>
          <a:bodyPr wrap="square" rtlCol="0">
            <a:spAutoFit/>
          </a:bodyPr>
          <a:lstStyle/>
          <a:p>
            <a:r>
              <a:rPr lang="fr-BE" sz="1200" dirty="0" smtClean="0"/>
              <a:t>Source: WEH</a:t>
            </a:r>
            <a:endParaRPr lang="fr-BE" sz="1200" dirty="0"/>
          </a:p>
        </p:txBody>
      </p:sp>
      <p:pic>
        <p:nvPicPr>
          <p:cNvPr id="22" name="Image 10"/>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1125720" y="2764569"/>
            <a:ext cx="2090451" cy="2039096"/>
          </a:xfrm>
          <a:prstGeom prst="rect">
            <a:avLst/>
          </a:prstGeom>
        </p:spPr>
      </p:pic>
    </p:spTree>
    <p:extLst>
      <p:ext uri="{BB962C8B-B14F-4D97-AF65-F5344CB8AC3E}">
        <p14:creationId xmlns:p14="http://schemas.microsoft.com/office/powerpoint/2010/main" val="1616553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2"/>
          <p:cNvSpPr txBox="1"/>
          <p:nvPr/>
        </p:nvSpPr>
        <p:spPr>
          <a:xfrm>
            <a:off x="3302142" y="-40841"/>
            <a:ext cx="2952328" cy="369332"/>
          </a:xfrm>
          <a:prstGeom prst="rect">
            <a:avLst/>
          </a:prstGeom>
          <a:noFill/>
        </p:spPr>
        <p:txBody>
          <a:bodyPr wrap="square" rtlCol="0">
            <a:spAutoFit/>
          </a:bodyPr>
          <a:lstStyle/>
          <a:p>
            <a:r>
              <a:rPr lang="en-GB" dirty="0" smtClean="0"/>
              <a:t>3. Hydrogen pressure tanks</a:t>
            </a:r>
            <a:endParaRPr lang="en-GB" dirty="0"/>
          </a:p>
        </p:txBody>
      </p:sp>
      <p:sp>
        <p:nvSpPr>
          <p:cNvPr id="16" name="ZoneTexte 3"/>
          <p:cNvSpPr txBox="1"/>
          <p:nvPr/>
        </p:nvSpPr>
        <p:spPr>
          <a:xfrm>
            <a:off x="853870" y="5088079"/>
            <a:ext cx="7848872" cy="923330"/>
          </a:xfrm>
          <a:prstGeom prst="rect">
            <a:avLst/>
          </a:prstGeom>
          <a:noFill/>
        </p:spPr>
        <p:txBody>
          <a:bodyPr wrap="square" rtlCol="0">
            <a:spAutoFit/>
          </a:bodyPr>
          <a:lstStyle/>
          <a:p>
            <a:pPr marL="285750" indent="-285750" algn="just">
              <a:buFont typeface="Arial" panose="020B0604020202020204" pitchFamily="34" charset="0"/>
              <a:buChar char="•"/>
            </a:pPr>
            <a:r>
              <a:rPr lang="en-GB" dirty="0" smtClean="0"/>
              <a:t>These tanks are used to store 5 kg of hydrogen gas under a pressure of 700 bars. They are manufactured with 3 layers which are made of plastic (liner), carbon fibre composites (intermediate) and glass fibre (exterior)</a:t>
            </a:r>
            <a:endParaRPr lang="en-GB" dirty="0"/>
          </a:p>
        </p:txBody>
      </p:sp>
      <p:sp>
        <p:nvSpPr>
          <p:cNvPr id="17" name="Rectangle 16"/>
          <p:cNvSpPr/>
          <p:nvPr/>
        </p:nvSpPr>
        <p:spPr>
          <a:xfrm>
            <a:off x="637846" y="340159"/>
            <a:ext cx="8064896" cy="4536504"/>
          </a:xfrm>
          <a:prstGeom prst="rect">
            <a:avLst/>
          </a:prstGeom>
          <a:noFill/>
          <a:ln w="38100">
            <a:solidFill>
              <a:srgbClr val="00AC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8" name="Connecteur droit 6"/>
          <p:cNvCxnSpPr/>
          <p:nvPr/>
        </p:nvCxnSpPr>
        <p:spPr>
          <a:xfrm>
            <a:off x="3158126" y="340159"/>
            <a:ext cx="0" cy="4536504"/>
          </a:xfrm>
          <a:prstGeom prst="line">
            <a:avLst/>
          </a:prstGeom>
          <a:ln w="38100">
            <a:solidFill>
              <a:srgbClr val="00ACAF"/>
            </a:solidFill>
          </a:ln>
        </p:spPr>
        <p:style>
          <a:lnRef idx="1">
            <a:schemeClr val="accent1"/>
          </a:lnRef>
          <a:fillRef idx="0">
            <a:schemeClr val="accent1"/>
          </a:fillRef>
          <a:effectRef idx="0">
            <a:schemeClr val="accent1"/>
          </a:effectRef>
          <a:fontRef idx="minor">
            <a:schemeClr val="tx1"/>
          </a:fontRef>
        </p:style>
      </p:cxnSp>
      <p:pic>
        <p:nvPicPr>
          <p:cNvPr id="19" name="Image 1"/>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736140" y="616727"/>
            <a:ext cx="2325619" cy="1584176"/>
          </a:xfrm>
          <a:prstGeom prst="rect">
            <a:avLst/>
          </a:prstGeom>
        </p:spPr>
      </p:pic>
      <p:grpSp>
        <p:nvGrpSpPr>
          <p:cNvPr id="20" name="Groupe 4"/>
          <p:cNvGrpSpPr/>
          <p:nvPr/>
        </p:nvGrpSpPr>
        <p:grpSpPr>
          <a:xfrm>
            <a:off x="3374150" y="839607"/>
            <a:ext cx="5100567" cy="3600400"/>
            <a:chOff x="3275856" y="1340768"/>
            <a:chExt cx="5100567" cy="3600400"/>
          </a:xfrm>
        </p:grpSpPr>
        <p:pic>
          <p:nvPicPr>
            <p:cNvPr id="21"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75856" y="1340768"/>
              <a:ext cx="5100567"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a:xfrm>
              <a:off x="5076056" y="1916832"/>
              <a:ext cx="1296144" cy="2448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pic>
        <p:nvPicPr>
          <p:cNvPr id="23"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00497" y="2495791"/>
            <a:ext cx="2382637" cy="2019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7593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5703747" y="830814"/>
            <a:ext cx="1407008"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ZoneTexte 2"/>
          <p:cNvSpPr txBox="1"/>
          <p:nvPr/>
        </p:nvSpPr>
        <p:spPr>
          <a:xfrm>
            <a:off x="3968754" y="-45716"/>
            <a:ext cx="2232248" cy="369332"/>
          </a:xfrm>
          <a:prstGeom prst="rect">
            <a:avLst/>
          </a:prstGeom>
          <a:noFill/>
        </p:spPr>
        <p:txBody>
          <a:bodyPr wrap="square" rtlCol="0">
            <a:spAutoFit/>
          </a:bodyPr>
          <a:lstStyle/>
          <a:p>
            <a:r>
              <a:rPr lang="en-GB" dirty="0" smtClean="0"/>
              <a:t>4. Pressure regulator</a:t>
            </a:r>
            <a:endParaRPr lang="en-GB" dirty="0"/>
          </a:p>
        </p:txBody>
      </p:sp>
      <p:sp>
        <p:nvSpPr>
          <p:cNvPr id="17" name="ZoneTexte 3"/>
          <p:cNvSpPr txBox="1"/>
          <p:nvPr/>
        </p:nvSpPr>
        <p:spPr>
          <a:xfrm>
            <a:off x="1494130" y="5079286"/>
            <a:ext cx="7848872" cy="923330"/>
          </a:xfrm>
          <a:prstGeom prst="rect">
            <a:avLst/>
          </a:prstGeom>
          <a:noFill/>
        </p:spPr>
        <p:txBody>
          <a:bodyPr wrap="square" rtlCol="0">
            <a:spAutoFit/>
          </a:bodyPr>
          <a:lstStyle/>
          <a:p>
            <a:pPr marL="285750" indent="-285750" algn="just">
              <a:buFont typeface="Arial" panose="020B0604020202020204" pitchFamily="34" charset="0"/>
              <a:buChar char="•"/>
            </a:pPr>
            <a:r>
              <a:rPr lang="en-GB" dirty="0" smtClean="0"/>
              <a:t>This mechanical device is used to reduce the pressure from the tank pressure to an intermediate one, generally 10-15 bars. FC injectors are then reducing the pressure to approximately 1 bar corresponding to the FC H2 intake pressure.</a:t>
            </a:r>
            <a:endParaRPr lang="en-GB" dirty="0"/>
          </a:p>
        </p:txBody>
      </p:sp>
      <p:pic>
        <p:nvPicPr>
          <p:cNvPr id="18" name="Imag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80466" y="2815690"/>
            <a:ext cx="2098016" cy="1939946"/>
          </a:xfrm>
          <a:prstGeom prst="rect">
            <a:avLst/>
          </a:prstGeom>
        </p:spPr>
      </p:pic>
      <p:pic>
        <p:nvPicPr>
          <p:cNvPr id="19"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10154" y="470774"/>
            <a:ext cx="1546864" cy="2051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 name="Connecteur droit avec flèche 5"/>
          <p:cNvCxnSpPr/>
          <p:nvPr/>
        </p:nvCxnSpPr>
        <p:spPr>
          <a:xfrm flipV="1">
            <a:off x="2673690" y="2270974"/>
            <a:ext cx="0" cy="43204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7"/>
          <p:cNvCxnSpPr/>
          <p:nvPr/>
        </p:nvCxnSpPr>
        <p:spPr>
          <a:xfrm flipH="1">
            <a:off x="1480466" y="1426913"/>
            <a:ext cx="792088" cy="14754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278106" y="331366"/>
            <a:ext cx="8064896" cy="4536504"/>
          </a:xfrm>
          <a:prstGeom prst="rect">
            <a:avLst/>
          </a:prstGeom>
          <a:noFill/>
          <a:ln w="38100">
            <a:solidFill>
              <a:srgbClr val="00AC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23" name="Connecteur droit 9"/>
          <p:cNvCxnSpPr/>
          <p:nvPr/>
        </p:nvCxnSpPr>
        <p:spPr>
          <a:xfrm>
            <a:off x="3798386" y="331366"/>
            <a:ext cx="0" cy="4536504"/>
          </a:xfrm>
          <a:prstGeom prst="line">
            <a:avLst/>
          </a:prstGeom>
          <a:ln w="38100">
            <a:solidFill>
              <a:srgbClr val="00ACAF"/>
            </a:solidFill>
          </a:ln>
        </p:spPr>
        <p:style>
          <a:lnRef idx="1">
            <a:schemeClr val="accent1"/>
          </a:lnRef>
          <a:fillRef idx="0">
            <a:schemeClr val="accent1"/>
          </a:fillRef>
          <a:effectRef idx="0">
            <a:schemeClr val="accent1"/>
          </a:effectRef>
          <a:fontRef idx="minor">
            <a:schemeClr val="tx1"/>
          </a:fontRef>
        </p:style>
      </p:cxnSp>
      <p:sp>
        <p:nvSpPr>
          <p:cNvPr id="24" name="ZoneTexte 6"/>
          <p:cNvSpPr txBox="1"/>
          <p:nvPr/>
        </p:nvSpPr>
        <p:spPr>
          <a:xfrm>
            <a:off x="2646674" y="2430368"/>
            <a:ext cx="432048" cy="369332"/>
          </a:xfrm>
          <a:prstGeom prst="rect">
            <a:avLst/>
          </a:prstGeom>
          <a:noFill/>
        </p:spPr>
        <p:txBody>
          <a:bodyPr wrap="square" rtlCol="0">
            <a:spAutoFit/>
          </a:bodyPr>
          <a:lstStyle/>
          <a:p>
            <a:r>
              <a:rPr lang="fr-BE" dirty="0" smtClean="0"/>
              <a:t>in</a:t>
            </a:r>
            <a:endParaRPr lang="fr-BE" dirty="0"/>
          </a:p>
        </p:txBody>
      </p:sp>
      <p:sp>
        <p:nvSpPr>
          <p:cNvPr id="25" name="ZoneTexte 13"/>
          <p:cNvSpPr txBox="1"/>
          <p:nvPr/>
        </p:nvSpPr>
        <p:spPr>
          <a:xfrm>
            <a:off x="1278106" y="1540606"/>
            <a:ext cx="639688" cy="369332"/>
          </a:xfrm>
          <a:prstGeom prst="rect">
            <a:avLst/>
          </a:prstGeom>
          <a:noFill/>
        </p:spPr>
        <p:txBody>
          <a:bodyPr wrap="square" rtlCol="0">
            <a:spAutoFit/>
          </a:bodyPr>
          <a:lstStyle/>
          <a:p>
            <a:r>
              <a:rPr lang="fr-BE" dirty="0" smtClean="0"/>
              <a:t>out</a:t>
            </a:r>
            <a:endParaRPr lang="fr-BE" dirty="0"/>
          </a:p>
        </p:txBody>
      </p:sp>
      <p:sp>
        <p:nvSpPr>
          <p:cNvPr id="26" name="ZoneTexte 14"/>
          <p:cNvSpPr txBox="1"/>
          <p:nvPr/>
        </p:nvSpPr>
        <p:spPr>
          <a:xfrm>
            <a:off x="5310554" y="3053770"/>
            <a:ext cx="432048" cy="369332"/>
          </a:xfrm>
          <a:prstGeom prst="rect">
            <a:avLst/>
          </a:prstGeom>
          <a:noFill/>
        </p:spPr>
        <p:txBody>
          <a:bodyPr wrap="square" rtlCol="0">
            <a:spAutoFit/>
          </a:bodyPr>
          <a:lstStyle/>
          <a:p>
            <a:r>
              <a:rPr lang="fr-BE" dirty="0" smtClean="0"/>
              <a:t>in</a:t>
            </a:r>
            <a:endParaRPr lang="fr-BE" dirty="0"/>
          </a:p>
        </p:txBody>
      </p:sp>
      <p:sp>
        <p:nvSpPr>
          <p:cNvPr id="27" name="ZoneTexte 15"/>
          <p:cNvSpPr txBox="1"/>
          <p:nvPr/>
        </p:nvSpPr>
        <p:spPr>
          <a:xfrm>
            <a:off x="7182762" y="2837746"/>
            <a:ext cx="432048" cy="369332"/>
          </a:xfrm>
          <a:prstGeom prst="rect">
            <a:avLst/>
          </a:prstGeom>
          <a:noFill/>
        </p:spPr>
        <p:txBody>
          <a:bodyPr wrap="square" rtlCol="0">
            <a:spAutoFit/>
          </a:bodyPr>
          <a:lstStyle/>
          <a:p>
            <a:r>
              <a:rPr lang="fr-BE" dirty="0" smtClean="0"/>
              <a:t>in</a:t>
            </a:r>
            <a:endParaRPr lang="fr-BE" dirty="0"/>
          </a:p>
        </p:txBody>
      </p:sp>
      <p:sp>
        <p:nvSpPr>
          <p:cNvPr id="28" name="ZoneTexte 16"/>
          <p:cNvSpPr txBox="1"/>
          <p:nvPr/>
        </p:nvSpPr>
        <p:spPr>
          <a:xfrm>
            <a:off x="5166538" y="3557826"/>
            <a:ext cx="639688" cy="369332"/>
          </a:xfrm>
          <a:prstGeom prst="rect">
            <a:avLst/>
          </a:prstGeom>
          <a:noFill/>
        </p:spPr>
        <p:txBody>
          <a:bodyPr wrap="square" rtlCol="0">
            <a:spAutoFit/>
          </a:bodyPr>
          <a:lstStyle/>
          <a:p>
            <a:r>
              <a:rPr lang="fr-BE" dirty="0" smtClean="0"/>
              <a:t>out</a:t>
            </a:r>
            <a:endParaRPr lang="fr-BE" dirty="0"/>
          </a:p>
        </p:txBody>
      </p:sp>
    </p:spTree>
    <p:extLst>
      <p:ext uri="{BB962C8B-B14F-4D97-AF65-F5344CB8AC3E}">
        <p14:creationId xmlns:p14="http://schemas.microsoft.com/office/powerpoint/2010/main" val="1201888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2"/>
          <p:cNvSpPr txBox="1"/>
          <p:nvPr/>
        </p:nvSpPr>
        <p:spPr>
          <a:xfrm>
            <a:off x="3968754" y="-55121"/>
            <a:ext cx="2232248" cy="369332"/>
          </a:xfrm>
          <a:prstGeom prst="rect">
            <a:avLst/>
          </a:prstGeom>
          <a:noFill/>
        </p:spPr>
        <p:txBody>
          <a:bodyPr wrap="square" rtlCol="0">
            <a:spAutoFit/>
          </a:bodyPr>
          <a:lstStyle/>
          <a:p>
            <a:r>
              <a:rPr lang="en-GB" dirty="0" smtClean="0"/>
              <a:t>5. Fuel cell stack</a:t>
            </a:r>
            <a:endParaRPr lang="en-GB" dirty="0"/>
          </a:p>
        </p:txBody>
      </p:sp>
      <p:sp>
        <p:nvSpPr>
          <p:cNvPr id="16" name="ZoneTexte 3"/>
          <p:cNvSpPr txBox="1"/>
          <p:nvPr/>
        </p:nvSpPr>
        <p:spPr>
          <a:xfrm>
            <a:off x="1096907" y="5105663"/>
            <a:ext cx="7848872" cy="923330"/>
          </a:xfrm>
          <a:prstGeom prst="rect">
            <a:avLst/>
          </a:prstGeom>
          <a:noFill/>
        </p:spPr>
        <p:txBody>
          <a:bodyPr wrap="square" rtlCol="0">
            <a:spAutoFit/>
          </a:bodyPr>
          <a:lstStyle/>
          <a:p>
            <a:pPr marL="285750" indent="-285750" algn="just">
              <a:buFont typeface="Arial" panose="020B0604020202020204" pitchFamily="34" charset="0"/>
              <a:buChar char="•"/>
            </a:pPr>
            <a:r>
              <a:rPr lang="en-GB" dirty="0" smtClean="0"/>
              <a:t>This fuel cell is used to produce electricity which will power the vehicle. An average power is around 100 kW. The fuel cell is sometimes associated to a booster circuit for an increase of the voltage.</a:t>
            </a:r>
            <a:endParaRPr lang="en-GB" dirty="0"/>
          </a:p>
        </p:txBody>
      </p:sp>
      <p:pic>
        <p:nvPicPr>
          <p:cNvPr id="17" name="Image 4"/>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863779" y="857191"/>
            <a:ext cx="2364667" cy="1203340"/>
          </a:xfrm>
          <a:prstGeom prst="rect">
            <a:avLst/>
          </a:prstGeom>
        </p:spPr>
      </p:pic>
      <p:sp>
        <p:nvSpPr>
          <p:cNvPr id="18" name="Rectangle 17"/>
          <p:cNvSpPr/>
          <p:nvPr/>
        </p:nvSpPr>
        <p:spPr>
          <a:xfrm>
            <a:off x="880883" y="357743"/>
            <a:ext cx="8064896" cy="4536504"/>
          </a:xfrm>
          <a:prstGeom prst="rect">
            <a:avLst/>
          </a:prstGeom>
          <a:noFill/>
          <a:ln w="38100">
            <a:solidFill>
              <a:srgbClr val="00AC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9" name="Connecteur droit 6"/>
          <p:cNvCxnSpPr/>
          <p:nvPr/>
        </p:nvCxnSpPr>
        <p:spPr>
          <a:xfrm>
            <a:off x="3401163" y="357743"/>
            <a:ext cx="0" cy="4536504"/>
          </a:xfrm>
          <a:prstGeom prst="line">
            <a:avLst/>
          </a:prstGeom>
          <a:ln w="38100">
            <a:solidFill>
              <a:srgbClr val="00ACAF"/>
            </a:solidFill>
          </a:ln>
        </p:spPr>
        <p:style>
          <a:lnRef idx="1">
            <a:schemeClr val="accent1"/>
          </a:lnRef>
          <a:fillRef idx="0">
            <a:schemeClr val="accent1"/>
          </a:fillRef>
          <a:effectRef idx="0">
            <a:schemeClr val="accent1"/>
          </a:effectRef>
          <a:fontRef idx="minor">
            <a:schemeClr val="tx1"/>
          </a:fontRef>
        </p:style>
      </p:cxnSp>
      <p:pic>
        <p:nvPicPr>
          <p:cNvPr id="2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67435" y="713174"/>
            <a:ext cx="4343400" cy="395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Image 1"/>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1056683" y="2513375"/>
            <a:ext cx="2278704" cy="1995686"/>
          </a:xfrm>
          <a:prstGeom prst="rect">
            <a:avLst/>
          </a:prstGeom>
        </p:spPr>
      </p:pic>
    </p:spTree>
    <p:extLst>
      <p:ext uri="{BB962C8B-B14F-4D97-AF65-F5344CB8AC3E}">
        <p14:creationId xmlns:p14="http://schemas.microsoft.com/office/powerpoint/2010/main" val="3636547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2"/>
          <p:cNvSpPr txBox="1"/>
          <p:nvPr/>
        </p:nvSpPr>
        <p:spPr>
          <a:xfrm>
            <a:off x="3467055" y="-73834"/>
            <a:ext cx="2952328" cy="369332"/>
          </a:xfrm>
          <a:prstGeom prst="rect">
            <a:avLst/>
          </a:prstGeom>
          <a:noFill/>
        </p:spPr>
        <p:txBody>
          <a:bodyPr wrap="square" rtlCol="0">
            <a:spAutoFit/>
          </a:bodyPr>
          <a:lstStyle/>
          <a:p>
            <a:r>
              <a:rPr lang="en-GB" dirty="0"/>
              <a:t>7</a:t>
            </a:r>
            <a:r>
              <a:rPr lang="en-GB" dirty="0" smtClean="0"/>
              <a:t>. High Voltage Battery</a:t>
            </a:r>
            <a:endParaRPr lang="en-GB" dirty="0"/>
          </a:p>
        </p:txBody>
      </p:sp>
      <p:sp>
        <p:nvSpPr>
          <p:cNvPr id="16" name="ZoneTexte 3"/>
          <p:cNvSpPr txBox="1"/>
          <p:nvPr/>
        </p:nvSpPr>
        <p:spPr>
          <a:xfrm>
            <a:off x="971600" y="5105663"/>
            <a:ext cx="7848872" cy="923330"/>
          </a:xfrm>
          <a:prstGeom prst="rect">
            <a:avLst/>
          </a:prstGeom>
          <a:noFill/>
        </p:spPr>
        <p:txBody>
          <a:bodyPr wrap="square" rtlCol="0">
            <a:spAutoFit/>
          </a:bodyPr>
          <a:lstStyle/>
          <a:p>
            <a:pPr marL="285750" indent="-285750" algn="just">
              <a:buFont typeface="Arial" panose="020B0604020202020204" pitchFamily="34" charset="0"/>
              <a:buChar char="•"/>
            </a:pPr>
            <a:r>
              <a:rPr lang="en-GB" dirty="0" smtClean="0"/>
              <a:t>This battery is used as a peak power system. Energy can be used immediately during the acceleration of fuel cell auxiliaries. It is also used to store energy recovered during braking</a:t>
            </a:r>
            <a:endParaRPr lang="en-GB" dirty="0"/>
          </a:p>
        </p:txBody>
      </p:sp>
      <p:pic>
        <p:nvPicPr>
          <p:cNvPr id="17" name="Image 4"/>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3923928" y="1113827"/>
            <a:ext cx="4206670" cy="3024336"/>
          </a:xfrm>
          <a:prstGeom prst="rect">
            <a:avLst/>
          </a:prstGeom>
        </p:spPr>
      </p:pic>
      <p:sp>
        <p:nvSpPr>
          <p:cNvPr id="18" name="Rectangle 17"/>
          <p:cNvSpPr/>
          <p:nvPr/>
        </p:nvSpPr>
        <p:spPr>
          <a:xfrm>
            <a:off x="755576" y="357743"/>
            <a:ext cx="8064896" cy="4536504"/>
          </a:xfrm>
          <a:prstGeom prst="rect">
            <a:avLst/>
          </a:prstGeom>
          <a:noFill/>
          <a:ln w="38100">
            <a:solidFill>
              <a:srgbClr val="00AC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9" name="Connecteur droit 6"/>
          <p:cNvCxnSpPr/>
          <p:nvPr/>
        </p:nvCxnSpPr>
        <p:spPr>
          <a:xfrm>
            <a:off x="3275856" y="357743"/>
            <a:ext cx="0" cy="4536504"/>
          </a:xfrm>
          <a:prstGeom prst="line">
            <a:avLst/>
          </a:prstGeom>
          <a:ln w="38100">
            <a:solidFill>
              <a:srgbClr val="00ACAF"/>
            </a:solidFill>
          </a:ln>
        </p:spPr>
        <p:style>
          <a:lnRef idx="1">
            <a:schemeClr val="accent1"/>
          </a:lnRef>
          <a:fillRef idx="0">
            <a:schemeClr val="accent1"/>
          </a:fillRef>
          <a:effectRef idx="0">
            <a:schemeClr val="accent1"/>
          </a:effectRef>
          <a:fontRef idx="minor">
            <a:schemeClr val="tx1"/>
          </a:fontRef>
        </p:style>
      </p:cxnSp>
      <p:pic>
        <p:nvPicPr>
          <p:cNvPr id="20" name="Picture 39" descr="lithium-ion battery discharge mechanism"/>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94807" y="569159"/>
            <a:ext cx="2207345" cy="1880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7" descr="lithium-ion battery charge mechanism"/>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55016" y="2798472"/>
            <a:ext cx="2296009" cy="194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06366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619</Words>
  <Application>Microsoft Office PowerPoint</Application>
  <PresentationFormat>Widescreen</PresentationFormat>
  <Paragraphs>96</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Laura Currid</cp:lastModifiedBy>
  <cp:revision>11</cp:revision>
  <dcterms:created xsi:type="dcterms:W3CDTF">2019-06-26T09:21:34Z</dcterms:created>
  <dcterms:modified xsi:type="dcterms:W3CDTF">2019-10-18T14:34:45Z</dcterms:modified>
</cp:coreProperties>
</file>