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7" r:id="rId2"/>
    <p:sldId id="256" r:id="rId3"/>
    <p:sldId id="273" r:id="rId4"/>
    <p:sldId id="272" r:id="rId5"/>
    <p:sldId id="271" r:id="rId6"/>
    <p:sldId id="270" r:id="rId7"/>
    <p:sldId id="269" r:id="rId8"/>
    <p:sldId id="268" r:id="rId9"/>
    <p:sldId id="267" r:id="rId10"/>
    <p:sldId id="266" r:id="rId11"/>
    <p:sldId id="265" r:id="rId12"/>
    <p:sldId id="264" r:id="rId13"/>
    <p:sldId id="263" r:id="rId14"/>
    <p:sldId id="262" r:id="rId15"/>
    <p:sldId id="261" r:id="rId16"/>
    <p:sldId id="260" r:id="rId17"/>
    <p:sldId id="259"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ACA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429"/>
    <p:restoredTop sz="94646"/>
  </p:normalViewPr>
  <p:slideViewPr>
    <p:cSldViewPr snapToGrid="0" snapToObjects="1">
      <p:cViewPr varScale="1">
        <p:scale>
          <a:sx n="92" d="100"/>
          <a:sy n="92" d="100"/>
        </p:scale>
        <p:origin x="712" y="79"/>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605102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03555522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44E4D4A-C7B4-0A4F-B336-7568CF39A4C2}"/>
              </a:ext>
            </a:extLst>
          </p:cNvPr>
          <p:cNvPicPr>
            <a:picLocks noChangeAspect="1"/>
          </p:cNvPicPr>
          <p:nvPr userDrawn="1"/>
        </p:nvPicPr>
        <p:blipFill>
          <a:blip r:embed="rId4"/>
          <a:stretch>
            <a:fillRect/>
          </a:stretch>
        </p:blipFill>
        <p:spPr>
          <a:xfrm>
            <a:off x="0" y="0"/>
            <a:ext cx="12192000" cy="6858000"/>
          </a:xfrm>
          <a:prstGeom prst="rect">
            <a:avLst/>
          </a:prstGeom>
        </p:spPr>
      </p:pic>
      <p:sp>
        <p:nvSpPr>
          <p:cNvPr id="10" name="TextBox 9">
            <a:extLst>
              <a:ext uri="{FF2B5EF4-FFF2-40B4-BE49-F238E27FC236}">
                <a16:creationId xmlns:a16="http://schemas.microsoft.com/office/drawing/2014/main" id="{BF826369-A491-FF49-B2BE-064E0024F40D}"/>
              </a:ext>
            </a:extLst>
          </p:cNvPr>
          <p:cNvSpPr txBox="1"/>
          <p:nvPr userDrawn="1"/>
        </p:nvSpPr>
        <p:spPr>
          <a:xfrm>
            <a:off x="743706" y="6250219"/>
            <a:ext cx="1960165" cy="338554"/>
          </a:xfrm>
          <a:prstGeom prst="rect">
            <a:avLst/>
          </a:prstGeom>
          <a:noFill/>
        </p:spPr>
        <p:txBody>
          <a:bodyPr wrap="square" rtlCol="0">
            <a:spAutoFit/>
          </a:bodyPr>
          <a:lstStyle/>
          <a:p>
            <a:r>
              <a:rPr lang="en-US" sz="1600" dirty="0">
                <a:solidFill>
                  <a:srgbClr val="00ACAF"/>
                </a:solidFill>
                <a:latin typeface="Arial" panose="020B0604020202020204" pitchFamily="34" charset="0"/>
                <a:cs typeface="Arial" panose="020B0604020202020204" pitchFamily="34" charset="0"/>
              </a:rPr>
              <a:t>Content created by</a:t>
            </a:r>
          </a:p>
        </p:txBody>
      </p:sp>
    </p:spTree>
    <p:extLst>
      <p:ext uri="{BB962C8B-B14F-4D97-AF65-F5344CB8AC3E}">
        <p14:creationId xmlns:p14="http://schemas.microsoft.com/office/powerpoint/2010/main" val="356556377"/>
      </p:ext>
    </p:extLst>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jpeg"/><Relationship Id="rId10" Type="http://schemas.openxmlformats.org/officeDocument/2006/relationships/image" Target="../media/image10.png"/><Relationship Id="rId4" Type="http://schemas.openxmlformats.org/officeDocument/2006/relationships/image" Target="../media/image4.jpg"/><Relationship Id="rId9" Type="http://schemas.openxmlformats.org/officeDocument/2006/relationships/image" Target="../media/image9.jpg"/></Relationships>
</file>

<file path=ppt/slides/_rels/slide10.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25.png"/><Relationship Id="rId7" Type="http://schemas.openxmlformats.org/officeDocument/2006/relationships/image" Target="../media/image7.png"/><Relationship Id="rId2"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image" Target="../media/image5.jpeg"/><Relationship Id="rId11" Type="http://schemas.openxmlformats.org/officeDocument/2006/relationships/image" Target="../media/image10.png"/><Relationship Id="rId5" Type="http://schemas.openxmlformats.org/officeDocument/2006/relationships/image" Target="../media/image4.jpg"/><Relationship Id="rId10" Type="http://schemas.openxmlformats.org/officeDocument/2006/relationships/image" Target="../media/image9.jpg"/><Relationship Id="rId4" Type="http://schemas.openxmlformats.org/officeDocument/2006/relationships/image" Target="../media/image6.png"/><Relationship Id="rId9" Type="http://schemas.openxmlformats.org/officeDocument/2006/relationships/image" Target="../media/image8.png"/></Relationships>
</file>

<file path=ppt/slides/_rels/slide11.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jpg"/><Relationship Id="rId7"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7.png"/><Relationship Id="rId4" Type="http://schemas.openxmlformats.org/officeDocument/2006/relationships/image" Target="../media/image5.jpeg"/><Relationship Id="rId9" Type="http://schemas.openxmlformats.org/officeDocument/2006/relationships/image" Target="../media/image10.png"/></Relationships>
</file>

<file path=ppt/slides/_rels/slide12.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jpg"/><Relationship Id="rId7"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7.png"/><Relationship Id="rId10" Type="http://schemas.openxmlformats.org/officeDocument/2006/relationships/image" Target="../media/image26.png"/><Relationship Id="rId4" Type="http://schemas.openxmlformats.org/officeDocument/2006/relationships/image" Target="../media/image5.jpeg"/><Relationship Id="rId9" Type="http://schemas.openxmlformats.org/officeDocument/2006/relationships/image" Target="../media/image10.png"/></Relationships>
</file>

<file path=ppt/slides/_rels/slide13.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jpg"/><Relationship Id="rId7"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7.png"/><Relationship Id="rId10" Type="http://schemas.openxmlformats.org/officeDocument/2006/relationships/image" Target="../media/image18.png"/><Relationship Id="rId4" Type="http://schemas.openxmlformats.org/officeDocument/2006/relationships/image" Target="../media/image5.jpeg"/><Relationship Id="rId9" Type="http://schemas.openxmlformats.org/officeDocument/2006/relationships/image" Target="../media/image10.png"/></Relationships>
</file>

<file path=ppt/slides/_rels/slide14.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jpg"/><Relationship Id="rId7"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7.png"/><Relationship Id="rId10" Type="http://schemas.openxmlformats.org/officeDocument/2006/relationships/image" Target="../media/image27.jpeg"/><Relationship Id="rId4" Type="http://schemas.openxmlformats.org/officeDocument/2006/relationships/image" Target="../media/image5.jpeg"/><Relationship Id="rId9" Type="http://schemas.openxmlformats.org/officeDocument/2006/relationships/image" Target="../media/image10.png"/></Relationships>
</file>

<file path=ppt/slides/_rels/slide15.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jpg"/><Relationship Id="rId7"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7.png"/><Relationship Id="rId10" Type="http://schemas.openxmlformats.org/officeDocument/2006/relationships/image" Target="../media/image13.png"/><Relationship Id="rId4" Type="http://schemas.openxmlformats.org/officeDocument/2006/relationships/image" Target="../media/image5.jpeg"/><Relationship Id="rId9" Type="http://schemas.openxmlformats.org/officeDocument/2006/relationships/image" Target="../media/image10.png"/></Relationships>
</file>

<file path=ppt/slides/_rels/slide16.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jpg"/><Relationship Id="rId7"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3.png"/><Relationship Id="rId11" Type="http://schemas.openxmlformats.org/officeDocument/2006/relationships/image" Target="../media/image16.png"/><Relationship Id="rId5" Type="http://schemas.openxmlformats.org/officeDocument/2006/relationships/image" Target="../media/image7.png"/><Relationship Id="rId10" Type="http://schemas.openxmlformats.org/officeDocument/2006/relationships/image" Target="../media/image28.jpeg"/><Relationship Id="rId4" Type="http://schemas.openxmlformats.org/officeDocument/2006/relationships/image" Target="../media/image5.jpeg"/><Relationship Id="rId9" Type="http://schemas.openxmlformats.org/officeDocument/2006/relationships/image" Target="../media/image10.png"/></Relationships>
</file>

<file path=ppt/slides/_rels/slide17.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jpg"/><Relationship Id="rId7"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7.png"/><Relationship Id="rId10" Type="http://schemas.openxmlformats.org/officeDocument/2006/relationships/image" Target="../media/image25.png"/><Relationship Id="rId4" Type="http://schemas.openxmlformats.org/officeDocument/2006/relationships/image" Target="../media/image5.jpeg"/><Relationship Id="rId9" Type="http://schemas.openxmlformats.org/officeDocument/2006/relationships/image" Target="../media/image10.png"/></Relationships>
</file>

<file path=ppt/slides/_rels/slide2.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jpg"/><Relationship Id="rId7"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7.png"/><Relationship Id="rId4" Type="http://schemas.openxmlformats.org/officeDocument/2006/relationships/image" Target="../media/image5.jpeg"/><Relationship Id="rId9" Type="http://schemas.openxmlformats.org/officeDocument/2006/relationships/image" Target="../media/image10.png"/></Relationships>
</file>

<file path=ppt/slides/_rels/slide3.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jpg"/><Relationship Id="rId7"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7.png"/><Relationship Id="rId4" Type="http://schemas.openxmlformats.org/officeDocument/2006/relationships/image" Target="../media/image5.jpeg"/><Relationship Id="rId9" Type="http://schemas.openxmlformats.org/officeDocument/2006/relationships/image" Target="../media/image10.png"/></Relationships>
</file>

<file path=ppt/slides/_rels/slide4.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jpg"/><Relationship Id="rId7"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7.png"/><Relationship Id="rId10" Type="http://schemas.openxmlformats.org/officeDocument/2006/relationships/image" Target="../media/image11.png"/><Relationship Id="rId4" Type="http://schemas.openxmlformats.org/officeDocument/2006/relationships/image" Target="../media/image5.jpeg"/><Relationship Id="rId9" Type="http://schemas.openxmlformats.org/officeDocument/2006/relationships/image" Target="../media/image10.png"/></Relationships>
</file>

<file path=ppt/slides/_rels/slide5.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jpg"/><Relationship Id="rId7"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3.pn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5.jpeg"/><Relationship Id="rId9" Type="http://schemas.openxmlformats.org/officeDocument/2006/relationships/image" Target="../media/image10.png"/></Relationships>
</file>

<file path=ppt/slides/_rels/slide6.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jpg"/><Relationship Id="rId7" Type="http://schemas.openxmlformats.org/officeDocument/2006/relationships/image" Target="../media/image8.png"/><Relationship Id="rId12" Type="http://schemas.openxmlformats.org/officeDocument/2006/relationships/image" Target="../media/image16.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3.png"/><Relationship Id="rId11" Type="http://schemas.openxmlformats.org/officeDocument/2006/relationships/image" Target="../media/image15.png"/><Relationship Id="rId5" Type="http://schemas.openxmlformats.org/officeDocument/2006/relationships/image" Target="../media/image7.png"/><Relationship Id="rId10" Type="http://schemas.openxmlformats.org/officeDocument/2006/relationships/image" Target="../media/image14.png"/><Relationship Id="rId4" Type="http://schemas.openxmlformats.org/officeDocument/2006/relationships/image" Target="../media/image5.jpeg"/><Relationship Id="rId9" Type="http://schemas.openxmlformats.org/officeDocument/2006/relationships/image" Target="../media/image10.png"/></Relationships>
</file>

<file path=ppt/slides/_rels/slide7.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jpg"/><Relationship Id="rId7"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3.png"/><Relationship Id="rId11" Type="http://schemas.openxmlformats.org/officeDocument/2006/relationships/image" Target="../media/image18.png"/><Relationship Id="rId5" Type="http://schemas.openxmlformats.org/officeDocument/2006/relationships/image" Target="../media/image7.png"/><Relationship Id="rId10" Type="http://schemas.openxmlformats.org/officeDocument/2006/relationships/image" Target="../media/image17.jpeg"/><Relationship Id="rId4" Type="http://schemas.openxmlformats.org/officeDocument/2006/relationships/image" Target="../media/image5.jpeg"/><Relationship Id="rId9" Type="http://schemas.openxmlformats.org/officeDocument/2006/relationships/image" Target="../media/image10.png"/></Relationships>
</file>

<file path=ppt/slides/_rels/slide8.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jpg"/><Relationship Id="rId7"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3.png"/><Relationship Id="rId11" Type="http://schemas.openxmlformats.org/officeDocument/2006/relationships/image" Target="../media/image20.jpeg"/><Relationship Id="rId5" Type="http://schemas.openxmlformats.org/officeDocument/2006/relationships/image" Target="../media/image7.png"/><Relationship Id="rId10" Type="http://schemas.openxmlformats.org/officeDocument/2006/relationships/image" Target="../media/image19.jpeg"/><Relationship Id="rId4" Type="http://schemas.openxmlformats.org/officeDocument/2006/relationships/image" Target="../media/image5.jpeg"/><Relationship Id="rId9" Type="http://schemas.openxmlformats.org/officeDocument/2006/relationships/image" Target="../media/image10.png"/></Relationships>
</file>

<file path=ppt/slides/_rels/slide9.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jpg"/><Relationship Id="rId7" Type="http://schemas.openxmlformats.org/officeDocument/2006/relationships/image" Target="../media/image8.png"/><Relationship Id="rId12" Type="http://schemas.openxmlformats.org/officeDocument/2006/relationships/image" Target="../media/image23.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3.png"/><Relationship Id="rId11" Type="http://schemas.openxmlformats.org/officeDocument/2006/relationships/image" Target="../media/image22.JPG"/><Relationship Id="rId5" Type="http://schemas.openxmlformats.org/officeDocument/2006/relationships/image" Target="../media/image7.png"/><Relationship Id="rId10" Type="http://schemas.openxmlformats.org/officeDocument/2006/relationships/image" Target="../media/image21.jpg"/><Relationship Id="rId4" Type="http://schemas.openxmlformats.org/officeDocument/2006/relationships/image" Target="../media/image5.jpeg"/><Relationship Id="rId9"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a:extLst>
              <a:ext uri="{FF2B5EF4-FFF2-40B4-BE49-F238E27FC236}">
                <a16:creationId xmlns:a16="http://schemas.microsoft.com/office/drawing/2014/main" id="{71BAC356-1C44-F44B-B830-43C409DA0D87}"/>
              </a:ext>
            </a:extLst>
          </p:cNvPr>
          <p:cNvSpPr txBox="1">
            <a:spLocks/>
          </p:cNvSpPr>
          <p:nvPr/>
        </p:nvSpPr>
        <p:spPr>
          <a:xfrm>
            <a:off x="2600634" y="6260486"/>
            <a:ext cx="4114800" cy="365125"/>
          </a:xfrm>
          <a:prstGeom prst="rect">
            <a:avLst/>
          </a:prstGeom>
        </p:spPr>
        <p:txBody>
          <a:bodyPr/>
          <a:lstStyle>
            <a:defPPr>
              <a:defRPr lang="en-US"/>
            </a:defPPr>
            <a:lvl1pPr marL="0" algn="l" defTabSz="914400" rtl="0" eaLnBrk="1" latinLnBrk="0" hangingPunct="1">
              <a:defRPr sz="1600" kern="1200">
                <a:solidFill>
                  <a:srgbClr val="00ACAF"/>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&lt;Partner logo&gt;</a:t>
            </a:r>
          </a:p>
        </p:txBody>
      </p:sp>
      <p:pic>
        <p:nvPicPr>
          <p:cNvPr id="6" name="Picture 5">
            <a:extLst>
              <a:ext uri="{FF2B5EF4-FFF2-40B4-BE49-F238E27FC236}">
                <a16:creationId xmlns:a16="http://schemas.microsoft.com/office/drawing/2014/main" id="{154EB3AC-D2CD-9040-93EF-FB25EB2C1CBE}"/>
              </a:ext>
            </a:extLst>
          </p:cNvPr>
          <p:cNvPicPr>
            <a:picLocks noChangeAspect="1"/>
          </p:cNvPicPr>
          <p:nvPr/>
        </p:nvPicPr>
        <p:blipFill>
          <a:blip r:embed="rId2"/>
          <a:stretch>
            <a:fillRect/>
          </a:stretch>
        </p:blipFill>
        <p:spPr>
          <a:xfrm>
            <a:off x="0" y="0"/>
            <a:ext cx="12192000" cy="6858000"/>
          </a:xfrm>
          <a:prstGeom prst="rect">
            <a:avLst/>
          </a:prstGeom>
        </p:spPr>
      </p:pic>
      <p:sp>
        <p:nvSpPr>
          <p:cNvPr id="7" name="Title 1">
            <a:extLst>
              <a:ext uri="{FF2B5EF4-FFF2-40B4-BE49-F238E27FC236}">
                <a16:creationId xmlns:a16="http://schemas.microsoft.com/office/drawing/2014/main" id="{B74E6FDB-7A33-184B-BFA9-D72881DB13F0}"/>
              </a:ext>
            </a:extLst>
          </p:cNvPr>
          <p:cNvSpPr txBox="1">
            <a:spLocks/>
          </p:cNvSpPr>
          <p:nvPr/>
        </p:nvSpPr>
        <p:spPr>
          <a:xfrm>
            <a:off x="779208" y="1980148"/>
            <a:ext cx="6064044" cy="755752"/>
          </a:xfrm>
          <a:prstGeom prst="rect">
            <a:avLst/>
          </a:prstGeom>
        </p:spPr>
        <p:txBody>
          <a:bodyPr/>
          <a:lstStyle>
            <a:lvl1pPr algn="l" defTabSz="914400" rtl="0" eaLnBrk="1" latinLnBrk="0" hangingPunct="1">
              <a:lnSpc>
                <a:spcPct val="90000"/>
              </a:lnSpc>
              <a:spcBef>
                <a:spcPct val="0"/>
              </a:spcBef>
              <a:buNone/>
              <a:defRPr sz="3600" kern="1200">
                <a:solidFill>
                  <a:srgbClr val="00ACAF"/>
                </a:solidFill>
                <a:latin typeface="Arial" panose="020B0604020202020204" pitchFamily="34" charset="0"/>
                <a:ea typeface="+mj-ea"/>
                <a:cs typeface="Arial" panose="020B0604020202020204" pitchFamily="34" charset="0"/>
              </a:defRPr>
            </a:lvl1pPr>
          </a:lstStyle>
          <a:p>
            <a:r>
              <a:rPr lang="en-US" b="1" dirty="0" smtClean="0"/>
              <a:t>Technologies</a:t>
            </a:r>
            <a:endParaRPr lang="en-US" b="1" dirty="0"/>
          </a:p>
        </p:txBody>
      </p:sp>
      <p:sp>
        <p:nvSpPr>
          <p:cNvPr id="8" name="Content Placeholder 2">
            <a:extLst>
              <a:ext uri="{FF2B5EF4-FFF2-40B4-BE49-F238E27FC236}">
                <a16:creationId xmlns:a16="http://schemas.microsoft.com/office/drawing/2014/main" id="{B553EABC-DF2E-8044-9EB9-8629F76FF197}"/>
              </a:ext>
            </a:extLst>
          </p:cNvPr>
          <p:cNvSpPr txBox="1">
            <a:spLocks/>
          </p:cNvSpPr>
          <p:nvPr/>
        </p:nvSpPr>
        <p:spPr>
          <a:xfrm>
            <a:off x="838199" y="2879027"/>
            <a:ext cx="7927732" cy="182877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accent3">
                    <a:lumMod val="50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accent3">
                    <a:lumMod val="50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accent3">
                    <a:lumMod val="50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accent3">
                    <a:lumMod val="50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accent3">
                    <a:lumMod val="50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2400" dirty="0"/>
          </a:p>
          <a:p>
            <a:pPr marL="0" indent="0">
              <a:buNone/>
            </a:pPr>
            <a:endParaRPr lang="en-US" sz="2400" dirty="0"/>
          </a:p>
          <a:p>
            <a:pPr marL="0" indent="0">
              <a:buNone/>
            </a:pPr>
            <a:r>
              <a:rPr lang="en-US" sz="2400" dirty="0" smtClean="0"/>
              <a:t>Student </a:t>
            </a:r>
            <a:r>
              <a:rPr lang="en-US" sz="2400" dirty="0" err="1" smtClean="0"/>
              <a:t>Powerpoint</a:t>
            </a:r>
            <a:r>
              <a:rPr lang="en-US" sz="2400" dirty="0" smtClean="0"/>
              <a:t> 3</a:t>
            </a:r>
          </a:p>
          <a:p>
            <a:pPr marL="0" indent="0">
              <a:buNone/>
            </a:pPr>
            <a:r>
              <a:rPr lang="en-US" sz="1800" dirty="0" smtClean="0"/>
              <a:t>Locating and connecting the components of a fuel cell vehicle powertrain</a:t>
            </a:r>
            <a:endParaRPr lang="en-US" sz="1800" dirty="0"/>
          </a:p>
        </p:txBody>
      </p:sp>
      <p:sp>
        <p:nvSpPr>
          <p:cNvPr id="9" name="TextBox 8">
            <a:extLst>
              <a:ext uri="{FF2B5EF4-FFF2-40B4-BE49-F238E27FC236}">
                <a16:creationId xmlns:a16="http://schemas.microsoft.com/office/drawing/2014/main" id="{5C85300E-B0BF-4E44-9488-125A96BBBF49}"/>
              </a:ext>
            </a:extLst>
          </p:cNvPr>
          <p:cNvSpPr txBox="1"/>
          <p:nvPr/>
        </p:nvSpPr>
        <p:spPr>
          <a:xfrm>
            <a:off x="743706" y="6250219"/>
            <a:ext cx="1960165" cy="338554"/>
          </a:xfrm>
          <a:prstGeom prst="rect">
            <a:avLst/>
          </a:prstGeom>
          <a:noFill/>
        </p:spPr>
        <p:txBody>
          <a:bodyPr wrap="square" rtlCol="0">
            <a:spAutoFit/>
          </a:bodyPr>
          <a:lstStyle/>
          <a:p>
            <a:r>
              <a:rPr lang="en-US" sz="1600" dirty="0">
                <a:solidFill>
                  <a:srgbClr val="00ACAF"/>
                </a:solidFill>
                <a:latin typeface="Arial" panose="020B0604020202020204" pitchFamily="34" charset="0"/>
                <a:cs typeface="Arial" panose="020B0604020202020204" pitchFamily="34" charset="0"/>
              </a:rPr>
              <a:t>Content created by</a:t>
            </a:r>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p:spPr>
      </p:pic>
      <p:pic>
        <p:nvPicPr>
          <p:cNvPr id="13" name="Pictur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p:spPr>
      </p:pic>
      <p:pic>
        <p:nvPicPr>
          <p:cNvPr id="14" name="Picture 1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p:spPr>
      </p:pic>
      <p:pic>
        <p:nvPicPr>
          <p:cNvPr id="15" name="Picture 1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p:spPr>
      </p:pic>
      <p:pic>
        <p:nvPicPr>
          <p:cNvPr id="16" name="Picture 1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p:spPr>
      </p:pic>
      <p:pic>
        <p:nvPicPr>
          <p:cNvPr id="17" name="Picture 16"/>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p:spPr>
      </p:pic>
      <p:pic>
        <p:nvPicPr>
          <p:cNvPr id="18" name="Picture 17"/>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p:spPr>
      </p:pic>
      <p:sp>
        <p:nvSpPr>
          <p:cNvPr id="19" name="TextBox 1"/>
          <p:cNvSpPr txBox="1"/>
          <p:nvPr/>
        </p:nvSpPr>
        <p:spPr>
          <a:xfrm>
            <a:off x="10516684" y="6438916"/>
            <a:ext cx="1620570" cy="21544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800" dirty="0" smtClean="0"/>
              <a:t>Last updated 18</a:t>
            </a:r>
            <a:r>
              <a:rPr lang="en-GB" sz="800" baseline="30000" dirty="0" smtClean="0"/>
              <a:t>th</a:t>
            </a:r>
            <a:r>
              <a:rPr lang="en-GB" sz="800" dirty="0" smtClean="0"/>
              <a:t> October 2019</a:t>
            </a:r>
            <a:endParaRPr lang="en-GB" sz="800" dirty="0"/>
          </a:p>
        </p:txBody>
      </p:sp>
    </p:spTree>
    <p:extLst>
      <p:ext uri="{BB962C8B-B14F-4D97-AF65-F5344CB8AC3E}">
        <p14:creationId xmlns:p14="http://schemas.microsoft.com/office/powerpoint/2010/main" val="19156540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2"/>
          <p:cNvSpPr txBox="1"/>
          <p:nvPr/>
        </p:nvSpPr>
        <p:spPr>
          <a:xfrm>
            <a:off x="2693675" y="91402"/>
            <a:ext cx="3694161" cy="369332"/>
          </a:xfrm>
          <a:prstGeom prst="rect">
            <a:avLst/>
          </a:prstGeom>
          <a:noFill/>
        </p:spPr>
        <p:txBody>
          <a:bodyPr wrap="square" rtlCol="0">
            <a:spAutoFit/>
          </a:bodyPr>
          <a:lstStyle/>
          <a:p>
            <a:r>
              <a:rPr lang="en-GB" dirty="0" smtClean="0"/>
              <a:t>Sub-exercise: the fuel cell auxiliaries</a:t>
            </a:r>
            <a:endParaRPr lang="en-GB" dirty="0"/>
          </a:p>
        </p:txBody>
      </p:sp>
      <p:sp>
        <p:nvSpPr>
          <p:cNvPr id="3" name="ZoneTexte 15"/>
          <p:cNvSpPr txBox="1"/>
          <p:nvPr/>
        </p:nvSpPr>
        <p:spPr>
          <a:xfrm>
            <a:off x="677451" y="5404574"/>
            <a:ext cx="7848872" cy="646331"/>
          </a:xfrm>
          <a:prstGeom prst="rect">
            <a:avLst/>
          </a:prstGeom>
          <a:noFill/>
        </p:spPr>
        <p:txBody>
          <a:bodyPr wrap="square" rtlCol="0">
            <a:spAutoFit/>
          </a:bodyPr>
          <a:lstStyle/>
          <a:p>
            <a:pPr marL="285750" indent="-285750" algn="just">
              <a:buFont typeface="Arial" panose="020B0604020202020204" pitchFamily="34" charset="0"/>
              <a:buChar char="•"/>
            </a:pPr>
            <a:r>
              <a:rPr lang="en-GB" dirty="0" smtClean="0"/>
              <a:t>The exhaust of the fuel cell is used to eliminate water produced in the air side of the fuel cell.</a:t>
            </a:r>
            <a:endParaRPr lang="en-GB" dirty="0"/>
          </a:p>
        </p:txBody>
      </p:sp>
      <p:sp>
        <p:nvSpPr>
          <p:cNvPr id="4" name="Rectangle 3"/>
          <p:cNvSpPr/>
          <p:nvPr/>
        </p:nvSpPr>
        <p:spPr>
          <a:xfrm>
            <a:off x="461427" y="656654"/>
            <a:ext cx="8064896" cy="4536504"/>
          </a:xfrm>
          <a:prstGeom prst="rect">
            <a:avLst/>
          </a:prstGeom>
          <a:noFill/>
          <a:ln w="38100">
            <a:solidFill>
              <a:srgbClr val="00ACA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cxnSp>
        <p:nvCxnSpPr>
          <p:cNvPr id="5" name="Connecteur droit 4"/>
          <p:cNvCxnSpPr/>
          <p:nvPr/>
        </p:nvCxnSpPr>
        <p:spPr>
          <a:xfrm>
            <a:off x="2981707" y="656654"/>
            <a:ext cx="0" cy="4536504"/>
          </a:xfrm>
          <a:prstGeom prst="line">
            <a:avLst/>
          </a:prstGeom>
          <a:ln w="38100">
            <a:solidFill>
              <a:srgbClr val="00ACAF"/>
            </a:solidFill>
          </a:ln>
        </p:spPr>
        <p:style>
          <a:lnRef idx="1">
            <a:schemeClr val="accent1"/>
          </a:lnRef>
          <a:fillRef idx="0">
            <a:schemeClr val="accent1"/>
          </a:fillRef>
          <a:effectRef idx="0">
            <a:schemeClr val="accent1"/>
          </a:effectRef>
          <a:fontRef idx="minor">
            <a:schemeClr val="tx1"/>
          </a:fontRef>
        </p:style>
      </p:cxn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8267" y="2037713"/>
            <a:ext cx="2327642" cy="14866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7" name="Groupe 6"/>
          <p:cNvGrpSpPr/>
          <p:nvPr/>
        </p:nvGrpSpPr>
        <p:grpSpPr>
          <a:xfrm>
            <a:off x="3818347" y="2366557"/>
            <a:ext cx="4203920" cy="1220074"/>
            <a:chOff x="3320408" y="2504321"/>
            <a:chExt cx="5091688" cy="1586116"/>
          </a:xfrm>
        </p:grpSpPr>
        <p:pic>
          <p:nvPicPr>
            <p:cNvPr id="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20408" y="2504321"/>
              <a:ext cx="5091688" cy="14421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Ellipse 1"/>
            <p:cNvSpPr/>
            <p:nvPr/>
          </p:nvSpPr>
          <p:spPr>
            <a:xfrm>
              <a:off x="5905840" y="3164968"/>
              <a:ext cx="432048" cy="50405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0" name="Ellipse 5"/>
            <p:cNvSpPr/>
            <p:nvPr/>
          </p:nvSpPr>
          <p:spPr>
            <a:xfrm>
              <a:off x="5433716" y="3358353"/>
              <a:ext cx="717816" cy="732084"/>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grpSp>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p:spPr>
      </p:pic>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p:spPr>
      </p:pic>
      <p:pic>
        <p:nvPicPr>
          <p:cNvPr id="13" name="Picture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p:spPr>
      </p:pic>
      <p:pic>
        <p:nvPicPr>
          <p:cNvPr id="14" name="Picture 1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p:spPr>
      </p:pic>
      <p:pic>
        <p:nvPicPr>
          <p:cNvPr id="15" name="Picture 1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p:spPr>
      </p:pic>
      <p:pic>
        <p:nvPicPr>
          <p:cNvPr id="16" name="Picture 15"/>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p:spPr>
      </p:pic>
      <p:pic>
        <p:nvPicPr>
          <p:cNvPr id="17" name="Picture 16"/>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p:spPr>
      </p:pic>
      <p:pic>
        <p:nvPicPr>
          <p:cNvPr id="18" name="Picture 17"/>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p:spPr>
      </p:pic>
    </p:spTree>
    <p:extLst>
      <p:ext uri="{BB962C8B-B14F-4D97-AF65-F5344CB8AC3E}">
        <p14:creationId xmlns:p14="http://schemas.microsoft.com/office/powerpoint/2010/main" val="27733354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p:spPr>
      </p:pic>
      <p:sp>
        <p:nvSpPr>
          <p:cNvPr id="15" name="Titre 1"/>
          <p:cNvSpPr txBox="1">
            <a:spLocks/>
          </p:cNvSpPr>
          <p:nvPr/>
        </p:nvSpPr>
        <p:spPr>
          <a:xfrm>
            <a:off x="1371600" y="2443332"/>
            <a:ext cx="7772400" cy="1398017"/>
          </a:xfrm>
          <a:prstGeom prst="rect">
            <a:avLst/>
          </a:prstGeom>
          <a:ln w="28575">
            <a:solidFill>
              <a:srgbClr val="00ACAF"/>
            </a:solidFill>
          </a:ln>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6600" smtClean="0"/>
              <a:t>PRINT SECTION</a:t>
            </a:r>
            <a:endParaRPr lang="en-GB" sz="6600" dirty="0"/>
          </a:p>
        </p:txBody>
      </p:sp>
      <p:sp>
        <p:nvSpPr>
          <p:cNvPr id="16" name="Sous-titre 2"/>
          <p:cNvSpPr txBox="1">
            <a:spLocks/>
          </p:cNvSpPr>
          <p:nvPr/>
        </p:nvSpPr>
        <p:spPr>
          <a:xfrm>
            <a:off x="2057400" y="4489421"/>
            <a:ext cx="6400800" cy="76693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smtClean="0"/>
              <a:t>Example based on the Toyota Mirai</a:t>
            </a:r>
            <a:endParaRPr lang="en-GB" dirty="0"/>
          </a:p>
        </p:txBody>
      </p:sp>
      <p:sp>
        <p:nvSpPr>
          <p:cNvPr id="17" name="ZoneTexte 3"/>
          <p:cNvSpPr txBox="1"/>
          <p:nvPr/>
        </p:nvSpPr>
        <p:spPr>
          <a:xfrm>
            <a:off x="1585392" y="512138"/>
            <a:ext cx="7560840" cy="1384995"/>
          </a:xfrm>
          <a:prstGeom prst="rect">
            <a:avLst/>
          </a:prstGeom>
          <a:noFill/>
        </p:spPr>
        <p:txBody>
          <a:bodyPr wrap="square" rtlCol="0">
            <a:spAutoFit/>
          </a:bodyPr>
          <a:lstStyle/>
          <a:p>
            <a:pPr algn="ctr"/>
            <a:r>
              <a:rPr lang="en-GB" sz="2800" dirty="0" smtClean="0"/>
              <a:t>Practical exercise:</a:t>
            </a:r>
          </a:p>
          <a:p>
            <a:pPr algn="ctr"/>
            <a:r>
              <a:rPr lang="en-GB" sz="2800" dirty="0" smtClean="0"/>
              <a:t>locating and connecting the components</a:t>
            </a:r>
          </a:p>
          <a:p>
            <a:pPr algn="ctr"/>
            <a:r>
              <a:rPr lang="en-GB" sz="2800" dirty="0" smtClean="0"/>
              <a:t>of a hydrogen fuel cell vehicle powertrain</a:t>
            </a:r>
            <a:endParaRPr lang="en-GB" sz="2800" dirty="0"/>
          </a:p>
        </p:txBody>
      </p:sp>
    </p:spTree>
    <p:extLst>
      <p:ext uri="{BB962C8B-B14F-4D97-AF65-F5344CB8AC3E}">
        <p14:creationId xmlns:p14="http://schemas.microsoft.com/office/powerpoint/2010/main" val="5491443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p:spPr>
      </p:pic>
      <p:pic>
        <p:nvPicPr>
          <p:cNvPr id="15" name="Image 7"/>
          <p:cNvPicPr>
            <a:picLocks noChangeAspect="1"/>
          </p:cNvPicPr>
          <p:nvPr/>
        </p:nvPicPr>
        <p:blipFill rotWithShape="1">
          <a:blip r:embed="rId10" cstate="print">
            <a:extLst>
              <a:ext uri="{28A0092B-C50C-407E-A947-70E740481C1C}">
                <a14:useLocalDpi xmlns:a14="http://schemas.microsoft.com/office/drawing/2010/main" val="0"/>
              </a:ext>
            </a:extLst>
          </a:blip>
          <a:srcRect/>
          <a:stretch/>
        </p:blipFill>
        <p:spPr>
          <a:xfrm>
            <a:off x="1547664" y="1412776"/>
            <a:ext cx="6172498" cy="3959542"/>
          </a:xfrm>
          <a:prstGeom prst="rect">
            <a:avLst/>
          </a:prstGeom>
          <a:ln w="19050">
            <a:solidFill>
              <a:schemeClr val="tx2"/>
            </a:solidFill>
            <a:prstDash val="sysDot"/>
          </a:ln>
        </p:spPr>
      </p:pic>
      <p:sp>
        <p:nvSpPr>
          <p:cNvPr id="16" name="ZoneTexte 2"/>
          <p:cNvSpPr txBox="1"/>
          <p:nvPr/>
        </p:nvSpPr>
        <p:spPr>
          <a:xfrm>
            <a:off x="5940152" y="1484784"/>
            <a:ext cx="936104" cy="369332"/>
          </a:xfrm>
          <a:prstGeom prst="rect">
            <a:avLst/>
          </a:prstGeom>
          <a:noFill/>
        </p:spPr>
        <p:txBody>
          <a:bodyPr wrap="square" rtlCol="0">
            <a:spAutoFit/>
          </a:bodyPr>
          <a:lstStyle/>
          <a:p>
            <a:r>
              <a:rPr lang="fr-BE" dirty="0" smtClean="0"/>
              <a:t>INTAKE</a:t>
            </a:r>
            <a:endParaRPr lang="fr-BE" dirty="0"/>
          </a:p>
        </p:txBody>
      </p:sp>
      <p:sp>
        <p:nvSpPr>
          <p:cNvPr id="17" name="ZoneTexte 14"/>
          <p:cNvSpPr txBox="1"/>
          <p:nvPr/>
        </p:nvSpPr>
        <p:spPr>
          <a:xfrm>
            <a:off x="7164288" y="2420888"/>
            <a:ext cx="720080" cy="369332"/>
          </a:xfrm>
          <a:prstGeom prst="rect">
            <a:avLst/>
          </a:prstGeom>
          <a:noFill/>
        </p:spPr>
        <p:txBody>
          <a:bodyPr wrap="square" rtlCol="0">
            <a:spAutoFit/>
          </a:bodyPr>
          <a:lstStyle/>
          <a:p>
            <a:r>
              <a:rPr lang="fr-BE" dirty="0" smtClean="0"/>
              <a:t>OUT</a:t>
            </a:r>
            <a:endParaRPr lang="fr-BE" dirty="0"/>
          </a:p>
        </p:txBody>
      </p:sp>
    </p:spTree>
    <p:extLst>
      <p:ext uri="{BB962C8B-B14F-4D97-AF65-F5344CB8AC3E}">
        <p14:creationId xmlns:p14="http://schemas.microsoft.com/office/powerpoint/2010/main" val="37330993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p:spPr>
      </p:pic>
      <p:pic>
        <p:nvPicPr>
          <p:cNvPr id="15" name="Picture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195736" y="1279376"/>
            <a:ext cx="4922520" cy="3733800"/>
          </a:xfrm>
          <a:prstGeom prst="rect">
            <a:avLst/>
          </a:prstGeom>
          <a:noFill/>
          <a:ln w="19050">
            <a:solidFill>
              <a:schemeClr val="tx1"/>
            </a:solidFill>
            <a:prstDash val="sysDot"/>
            <a:miter lim="800000"/>
            <a:headEnd/>
            <a:tailEnd/>
          </a:ln>
          <a:extLst>
            <a:ext uri="{909E8E84-426E-40DD-AFC4-6F175D3DCCD1}">
              <a14:hiddenFill xmlns:a14="http://schemas.microsoft.com/office/drawing/2010/main">
                <a:solidFill>
                  <a:schemeClr val="accent1"/>
                </a:solidFill>
              </a14:hiddenFill>
            </a:ext>
          </a:extLst>
        </p:spPr>
      </p:pic>
      <p:sp>
        <p:nvSpPr>
          <p:cNvPr id="16" name="ZoneTexte 2"/>
          <p:cNvSpPr txBox="1"/>
          <p:nvPr/>
        </p:nvSpPr>
        <p:spPr>
          <a:xfrm>
            <a:off x="2186592" y="2946430"/>
            <a:ext cx="369184" cy="338554"/>
          </a:xfrm>
          <a:prstGeom prst="rect">
            <a:avLst/>
          </a:prstGeom>
          <a:solidFill>
            <a:schemeClr val="bg1"/>
          </a:solidFill>
        </p:spPr>
        <p:txBody>
          <a:bodyPr wrap="square" rtlCol="0">
            <a:spAutoFit/>
          </a:bodyPr>
          <a:lstStyle/>
          <a:p>
            <a:r>
              <a:rPr lang="fr-BE" sz="1600" dirty="0" smtClean="0"/>
              <a:t>IN</a:t>
            </a:r>
            <a:endParaRPr lang="fr-BE" sz="1600" dirty="0"/>
          </a:p>
        </p:txBody>
      </p:sp>
      <p:sp>
        <p:nvSpPr>
          <p:cNvPr id="17" name="ZoneTexte 39"/>
          <p:cNvSpPr txBox="1"/>
          <p:nvPr/>
        </p:nvSpPr>
        <p:spPr>
          <a:xfrm>
            <a:off x="6516216" y="2933654"/>
            <a:ext cx="611184" cy="338554"/>
          </a:xfrm>
          <a:prstGeom prst="rect">
            <a:avLst/>
          </a:prstGeom>
          <a:solidFill>
            <a:schemeClr val="bg1"/>
          </a:solidFill>
        </p:spPr>
        <p:txBody>
          <a:bodyPr wrap="square" rtlCol="0">
            <a:spAutoFit/>
          </a:bodyPr>
          <a:lstStyle/>
          <a:p>
            <a:r>
              <a:rPr lang="fr-BE" sz="1600" dirty="0" smtClean="0"/>
              <a:t>OUT</a:t>
            </a:r>
            <a:endParaRPr lang="fr-BE" sz="1600" dirty="0"/>
          </a:p>
        </p:txBody>
      </p:sp>
    </p:spTree>
    <p:extLst>
      <p:ext uri="{BB962C8B-B14F-4D97-AF65-F5344CB8AC3E}">
        <p14:creationId xmlns:p14="http://schemas.microsoft.com/office/powerpoint/2010/main" val="17270108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p:spPr>
      </p:pic>
      <p:pic>
        <p:nvPicPr>
          <p:cNvPr id="15" name="Image 9"/>
          <p:cNvPicPr>
            <a:picLocks noChangeAspect="1"/>
          </p:cNvPicPr>
          <p:nvPr/>
        </p:nvPicPr>
        <p:blipFill rotWithShape="1">
          <a:blip r:embed="rId10" cstate="print">
            <a:extLst>
              <a:ext uri="{28A0092B-C50C-407E-A947-70E740481C1C}">
                <a14:useLocalDpi xmlns:a14="http://schemas.microsoft.com/office/drawing/2010/main" val="0"/>
              </a:ext>
            </a:extLst>
          </a:blip>
          <a:srcRect t="12472" b="15977"/>
          <a:stretch/>
        </p:blipFill>
        <p:spPr>
          <a:xfrm>
            <a:off x="1331640" y="1442050"/>
            <a:ext cx="6496395" cy="3854196"/>
          </a:xfrm>
          <a:prstGeom prst="rect">
            <a:avLst/>
          </a:prstGeom>
          <a:ln w="19050">
            <a:solidFill>
              <a:schemeClr val="tx2"/>
            </a:solidFill>
            <a:prstDash val="sysDot"/>
          </a:ln>
        </p:spPr>
      </p:pic>
      <p:sp>
        <p:nvSpPr>
          <p:cNvPr id="16" name="ZoneTexte 38"/>
          <p:cNvSpPr txBox="1"/>
          <p:nvPr/>
        </p:nvSpPr>
        <p:spPr>
          <a:xfrm>
            <a:off x="7236296" y="1772816"/>
            <a:ext cx="720080" cy="369332"/>
          </a:xfrm>
          <a:prstGeom prst="rect">
            <a:avLst/>
          </a:prstGeom>
          <a:noFill/>
        </p:spPr>
        <p:txBody>
          <a:bodyPr wrap="square" rtlCol="0">
            <a:spAutoFit/>
          </a:bodyPr>
          <a:lstStyle/>
          <a:p>
            <a:r>
              <a:rPr lang="fr-BE" dirty="0" smtClean="0"/>
              <a:t>OUT</a:t>
            </a:r>
            <a:endParaRPr lang="fr-BE" dirty="0"/>
          </a:p>
        </p:txBody>
      </p:sp>
      <p:sp>
        <p:nvSpPr>
          <p:cNvPr id="17" name="ZoneTexte 41"/>
          <p:cNvSpPr txBox="1"/>
          <p:nvPr/>
        </p:nvSpPr>
        <p:spPr>
          <a:xfrm>
            <a:off x="1349904" y="4806420"/>
            <a:ext cx="468052" cy="369332"/>
          </a:xfrm>
          <a:prstGeom prst="rect">
            <a:avLst/>
          </a:prstGeom>
          <a:noFill/>
        </p:spPr>
        <p:txBody>
          <a:bodyPr wrap="square" rtlCol="0">
            <a:spAutoFit/>
          </a:bodyPr>
          <a:lstStyle/>
          <a:p>
            <a:r>
              <a:rPr lang="fr-BE" dirty="0" smtClean="0"/>
              <a:t>IN</a:t>
            </a:r>
            <a:endParaRPr lang="fr-BE" dirty="0"/>
          </a:p>
        </p:txBody>
      </p:sp>
    </p:spTree>
    <p:extLst>
      <p:ext uri="{BB962C8B-B14F-4D97-AF65-F5344CB8AC3E}">
        <p14:creationId xmlns:p14="http://schemas.microsoft.com/office/powerpoint/2010/main" val="19657851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p:spPr>
      </p:pic>
      <p:pic>
        <p:nvPicPr>
          <p:cNvPr id="23" name="Picture 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051720" y="1055952"/>
            <a:ext cx="4794047" cy="4389272"/>
          </a:xfrm>
          <a:prstGeom prst="rect">
            <a:avLst/>
          </a:prstGeom>
          <a:noFill/>
          <a:ln w="19050">
            <a:solidFill>
              <a:schemeClr val="tx2"/>
            </a:solidFill>
            <a:prstDash val="sysDot"/>
            <a:miter lim="800000"/>
            <a:headEnd/>
            <a:tailEnd/>
          </a:ln>
          <a:extLst>
            <a:ext uri="{909E8E84-426E-40DD-AFC4-6F175D3DCCD1}">
              <a14:hiddenFill xmlns:a14="http://schemas.microsoft.com/office/drawing/2010/main">
                <a:solidFill>
                  <a:schemeClr val="accent1"/>
                </a:solidFill>
              </a14:hiddenFill>
            </a:ext>
          </a:extLst>
        </p:spPr>
      </p:pic>
      <p:sp>
        <p:nvSpPr>
          <p:cNvPr id="24" name="ZoneTexte 1"/>
          <p:cNvSpPr txBox="1"/>
          <p:nvPr/>
        </p:nvSpPr>
        <p:spPr>
          <a:xfrm>
            <a:off x="5796136" y="4325034"/>
            <a:ext cx="1360977" cy="400110"/>
          </a:xfrm>
          <a:prstGeom prst="rect">
            <a:avLst/>
          </a:prstGeom>
          <a:noFill/>
        </p:spPr>
        <p:txBody>
          <a:bodyPr wrap="square" rtlCol="0">
            <a:spAutoFit/>
          </a:bodyPr>
          <a:lstStyle/>
          <a:p>
            <a:r>
              <a:rPr lang="fr-BE" sz="2000" dirty="0" smtClean="0"/>
              <a:t>FCC out</a:t>
            </a:r>
            <a:endParaRPr lang="fr-BE" sz="2000" dirty="0"/>
          </a:p>
        </p:txBody>
      </p:sp>
    </p:spTree>
    <p:extLst>
      <p:ext uri="{BB962C8B-B14F-4D97-AF65-F5344CB8AC3E}">
        <p14:creationId xmlns:p14="http://schemas.microsoft.com/office/powerpoint/2010/main" val="3139062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p:spPr>
      </p:pic>
      <p:pic>
        <p:nvPicPr>
          <p:cNvPr id="15" name="Image 13"/>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043608" y="1700808"/>
            <a:ext cx="3927763" cy="3782290"/>
          </a:xfrm>
          <a:prstGeom prst="rect">
            <a:avLst/>
          </a:prstGeom>
          <a:ln w="19050">
            <a:solidFill>
              <a:schemeClr val="tx2"/>
            </a:solidFill>
            <a:prstDash val="sysDot"/>
          </a:ln>
        </p:spPr>
      </p:pic>
      <p:pic>
        <p:nvPicPr>
          <p:cNvPr id="16" name="Picture 4"/>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940152" y="743352"/>
            <a:ext cx="2548128" cy="2346960"/>
          </a:xfrm>
          <a:prstGeom prst="rect">
            <a:avLst/>
          </a:prstGeom>
          <a:noFill/>
          <a:ln w="19050">
            <a:solidFill>
              <a:schemeClr val="tx2"/>
            </a:solidFill>
            <a:prstDash val="sysDot"/>
            <a:miter lim="800000"/>
            <a:headEnd/>
            <a:tailEnd/>
          </a:ln>
          <a:extLst>
            <a:ext uri="{909E8E84-426E-40DD-AFC4-6F175D3DCCD1}">
              <a14:hiddenFill xmlns:a14="http://schemas.microsoft.com/office/drawing/2010/main">
                <a:solidFill>
                  <a:schemeClr val="accent1"/>
                </a:solidFill>
              </a14:hiddenFill>
            </a:ext>
          </a:extLst>
        </p:spPr>
      </p:pic>
      <p:sp>
        <p:nvSpPr>
          <p:cNvPr id="17" name="ZoneTexte 2"/>
          <p:cNvSpPr txBox="1"/>
          <p:nvPr/>
        </p:nvSpPr>
        <p:spPr>
          <a:xfrm>
            <a:off x="4560471" y="1916832"/>
            <a:ext cx="360040" cy="307777"/>
          </a:xfrm>
          <a:prstGeom prst="rect">
            <a:avLst/>
          </a:prstGeom>
          <a:noFill/>
        </p:spPr>
        <p:txBody>
          <a:bodyPr wrap="square" rtlCol="0">
            <a:spAutoFit/>
          </a:bodyPr>
          <a:lstStyle/>
          <a:p>
            <a:r>
              <a:rPr lang="fr-BE" sz="1400" dirty="0" smtClean="0"/>
              <a:t>IN</a:t>
            </a:r>
            <a:endParaRPr lang="fr-BE" sz="1400" dirty="0"/>
          </a:p>
        </p:txBody>
      </p:sp>
      <p:sp>
        <p:nvSpPr>
          <p:cNvPr id="18" name="ZoneTexte 15"/>
          <p:cNvSpPr txBox="1"/>
          <p:nvPr/>
        </p:nvSpPr>
        <p:spPr>
          <a:xfrm>
            <a:off x="4437128" y="4437112"/>
            <a:ext cx="576064" cy="307777"/>
          </a:xfrm>
          <a:prstGeom prst="rect">
            <a:avLst/>
          </a:prstGeom>
          <a:noFill/>
        </p:spPr>
        <p:txBody>
          <a:bodyPr wrap="square" rtlCol="0">
            <a:spAutoFit/>
          </a:bodyPr>
          <a:lstStyle/>
          <a:p>
            <a:r>
              <a:rPr lang="fr-BE" sz="1400" dirty="0" smtClean="0"/>
              <a:t>OUT</a:t>
            </a:r>
            <a:endParaRPr lang="fr-BE" sz="1400" dirty="0"/>
          </a:p>
        </p:txBody>
      </p:sp>
    </p:spTree>
    <p:extLst>
      <p:ext uri="{BB962C8B-B14F-4D97-AF65-F5344CB8AC3E}">
        <p14:creationId xmlns:p14="http://schemas.microsoft.com/office/powerpoint/2010/main" val="2403994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p:spPr>
      </p:pic>
      <p:pic>
        <p:nvPicPr>
          <p:cNvPr id="15" name="Picture 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71600" y="2591943"/>
            <a:ext cx="7130220" cy="1629145"/>
          </a:xfrm>
          <a:prstGeom prst="rect">
            <a:avLst/>
          </a:prstGeom>
          <a:noFill/>
          <a:ln w="19050">
            <a:solidFill>
              <a:schemeClr val="tx2"/>
            </a:solidFill>
            <a:prstDash val="sysDot"/>
            <a:miter lim="800000"/>
            <a:headEnd/>
            <a:tailEnd/>
          </a:ln>
          <a:extLst>
            <a:ext uri="{909E8E84-426E-40DD-AFC4-6F175D3DCCD1}">
              <a14:hiddenFill xmlns:a14="http://schemas.microsoft.com/office/drawing/2010/main">
                <a:solidFill>
                  <a:schemeClr val="accent1"/>
                </a:solidFill>
              </a14:hiddenFill>
            </a:ext>
          </a:extLst>
        </p:spPr>
      </p:pic>
      <p:sp>
        <p:nvSpPr>
          <p:cNvPr id="16" name="ZoneTexte 16"/>
          <p:cNvSpPr txBox="1"/>
          <p:nvPr/>
        </p:nvSpPr>
        <p:spPr>
          <a:xfrm>
            <a:off x="971600" y="2807967"/>
            <a:ext cx="360040" cy="307777"/>
          </a:xfrm>
          <a:prstGeom prst="rect">
            <a:avLst/>
          </a:prstGeom>
          <a:noFill/>
        </p:spPr>
        <p:txBody>
          <a:bodyPr wrap="square" rtlCol="0">
            <a:spAutoFit/>
          </a:bodyPr>
          <a:lstStyle/>
          <a:p>
            <a:r>
              <a:rPr lang="fr-BE" sz="1400" dirty="0" smtClean="0"/>
              <a:t>IN</a:t>
            </a:r>
            <a:endParaRPr lang="fr-BE" sz="1400" dirty="0"/>
          </a:p>
        </p:txBody>
      </p:sp>
      <p:sp>
        <p:nvSpPr>
          <p:cNvPr id="17" name="ZoneTexte 17"/>
          <p:cNvSpPr txBox="1"/>
          <p:nvPr/>
        </p:nvSpPr>
        <p:spPr>
          <a:xfrm>
            <a:off x="7596336" y="3600055"/>
            <a:ext cx="576064" cy="307777"/>
          </a:xfrm>
          <a:prstGeom prst="rect">
            <a:avLst/>
          </a:prstGeom>
          <a:noFill/>
        </p:spPr>
        <p:txBody>
          <a:bodyPr wrap="square" rtlCol="0">
            <a:spAutoFit/>
          </a:bodyPr>
          <a:lstStyle/>
          <a:p>
            <a:r>
              <a:rPr lang="fr-BE" sz="1400" dirty="0" smtClean="0"/>
              <a:t>OUT</a:t>
            </a:r>
            <a:endParaRPr lang="fr-BE" sz="1400" dirty="0"/>
          </a:p>
        </p:txBody>
      </p:sp>
    </p:spTree>
    <p:extLst>
      <p:ext uri="{BB962C8B-B14F-4D97-AF65-F5344CB8AC3E}">
        <p14:creationId xmlns:p14="http://schemas.microsoft.com/office/powerpoint/2010/main" val="11457947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p:spPr>
      </p:pic>
      <p:sp>
        <p:nvSpPr>
          <p:cNvPr id="15" name="Titre 1"/>
          <p:cNvSpPr txBox="1">
            <a:spLocks/>
          </p:cNvSpPr>
          <p:nvPr/>
        </p:nvSpPr>
        <p:spPr>
          <a:xfrm>
            <a:off x="1521069" y="2308109"/>
            <a:ext cx="7772400" cy="147002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mtClean="0"/>
              <a:t>Components of a FCV powertrain</a:t>
            </a:r>
            <a:endParaRPr lang="en-GB" dirty="0"/>
          </a:p>
        </p:txBody>
      </p:sp>
      <p:sp>
        <p:nvSpPr>
          <p:cNvPr id="16" name="Sous-titre 2"/>
          <p:cNvSpPr txBox="1">
            <a:spLocks/>
          </p:cNvSpPr>
          <p:nvPr/>
        </p:nvSpPr>
        <p:spPr>
          <a:xfrm>
            <a:off x="2206869" y="4498214"/>
            <a:ext cx="6400800" cy="76693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smtClean="0"/>
              <a:t>Example based on the Toyota Mirai</a:t>
            </a:r>
            <a:endParaRPr lang="en-GB" dirty="0"/>
          </a:p>
        </p:txBody>
      </p:sp>
      <p:sp>
        <p:nvSpPr>
          <p:cNvPr id="17" name="ZoneTexte 3"/>
          <p:cNvSpPr txBox="1"/>
          <p:nvPr/>
        </p:nvSpPr>
        <p:spPr>
          <a:xfrm>
            <a:off x="1734861" y="520931"/>
            <a:ext cx="7560840" cy="1384995"/>
          </a:xfrm>
          <a:prstGeom prst="rect">
            <a:avLst/>
          </a:prstGeom>
          <a:noFill/>
        </p:spPr>
        <p:txBody>
          <a:bodyPr wrap="square" rtlCol="0">
            <a:spAutoFit/>
          </a:bodyPr>
          <a:lstStyle/>
          <a:p>
            <a:pPr algn="ctr"/>
            <a:r>
              <a:rPr lang="en-GB" sz="2800" dirty="0" smtClean="0"/>
              <a:t>Practical exercise:</a:t>
            </a:r>
          </a:p>
          <a:p>
            <a:pPr algn="ctr"/>
            <a:r>
              <a:rPr lang="en-GB" sz="2800" dirty="0" smtClean="0"/>
              <a:t>locating and connecting the components</a:t>
            </a:r>
          </a:p>
          <a:p>
            <a:pPr algn="ctr"/>
            <a:r>
              <a:rPr lang="en-GB" sz="2800" dirty="0" smtClean="0"/>
              <a:t>of a fuel cell vehicle powertrain</a:t>
            </a:r>
            <a:endParaRPr lang="en-GB" sz="2800" dirty="0"/>
          </a:p>
        </p:txBody>
      </p:sp>
    </p:spTree>
    <p:extLst>
      <p:ext uri="{BB962C8B-B14F-4D97-AF65-F5344CB8AC3E}">
        <p14:creationId xmlns:p14="http://schemas.microsoft.com/office/powerpoint/2010/main" val="29065937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p:spPr>
      </p:pic>
      <p:sp>
        <p:nvSpPr>
          <p:cNvPr id="15" name="Titre 1"/>
          <p:cNvSpPr txBox="1">
            <a:spLocks/>
          </p:cNvSpPr>
          <p:nvPr/>
        </p:nvSpPr>
        <p:spPr>
          <a:xfrm>
            <a:off x="1547446" y="2390578"/>
            <a:ext cx="7772400" cy="1398017"/>
          </a:xfrm>
          <a:prstGeom prst="rect">
            <a:avLst/>
          </a:prstGeom>
          <a:ln w="28575">
            <a:solidFill>
              <a:srgbClr val="00ACAF"/>
            </a:solidFill>
          </a:ln>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GB" sz="1600" dirty="0" smtClean="0"/>
          </a:p>
          <a:p>
            <a:pPr algn="ctr"/>
            <a:r>
              <a:rPr lang="en-GB" sz="1600" dirty="0" smtClean="0"/>
              <a:t>Exercise: Print the pictures of the auxiliaries and locate them before and after the fuel cell in order to assume good functioning. Start from the air intake flow until leaving the system by the exhaust. Explain briefly </a:t>
            </a:r>
            <a:r>
              <a:rPr lang="en-US" sz="1600" dirty="0" smtClean="0"/>
              <a:t>the positioning order of the different elements.</a:t>
            </a:r>
            <a:endParaRPr lang="en-GB" sz="1600" dirty="0"/>
          </a:p>
        </p:txBody>
      </p:sp>
      <p:sp>
        <p:nvSpPr>
          <p:cNvPr id="16" name="Sous-titre 2"/>
          <p:cNvSpPr txBox="1">
            <a:spLocks/>
          </p:cNvSpPr>
          <p:nvPr/>
        </p:nvSpPr>
        <p:spPr>
          <a:xfrm>
            <a:off x="2233246" y="4436667"/>
            <a:ext cx="6400800" cy="76693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smtClean="0"/>
              <a:t>Example based on the Toyota Mirai</a:t>
            </a:r>
            <a:endParaRPr lang="en-GB" dirty="0"/>
          </a:p>
        </p:txBody>
      </p:sp>
      <p:sp>
        <p:nvSpPr>
          <p:cNvPr id="17" name="ZoneTexte 3"/>
          <p:cNvSpPr txBox="1"/>
          <p:nvPr/>
        </p:nvSpPr>
        <p:spPr>
          <a:xfrm>
            <a:off x="1761238" y="459384"/>
            <a:ext cx="7560840" cy="1384995"/>
          </a:xfrm>
          <a:prstGeom prst="rect">
            <a:avLst/>
          </a:prstGeom>
          <a:noFill/>
        </p:spPr>
        <p:txBody>
          <a:bodyPr wrap="square" rtlCol="0">
            <a:spAutoFit/>
          </a:bodyPr>
          <a:lstStyle/>
          <a:p>
            <a:pPr algn="ctr"/>
            <a:r>
              <a:rPr lang="en-GB" sz="2800" dirty="0" smtClean="0"/>
              <a:t>Practical sub-exercise:</a:t>
            </a:r>
          </a:p>
          <a:p>
            <a:pPr algn="ctr"/>
            <a:r>
              <a:rPr lang="en-GB" sz="2800" dirty="0" smtClean="0"/>
              <a:t>connecting the auxiliaries</a:t>
            </a:r>
          </a:p>
          <a:p>
            <a:pPr algn="ctr"/>
            <a:r>
              <a:rPr lang="en-GB" sz="2800" dirty="0" smtClean="0"/>
              <a:t>of a PEM fuel cell system for vehicles</a:t>
            </a:r>
            <a:endParaRPr lang="en-GB" sz="2800" dirty="0"/>
          </a:p>
        </p:txBody>
      </p:sp>
    </p:spTree>
    <p:extLst>
      <p:ext uri="{BB962C8B-B14F-4D97-AF65-F5344CB8AC3E}">
        <p14:creationId xmlns:p14="http://schemas.microsoft.com/office/powerpoint/2010/main" val="13737620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p:spPr>
      </p:pic>
      <p:sp>
        <p:nvSpPr>
          <p:cNvPr id="15" name="ZoneTexte 2"/>
          <p:cNvSpPr txBox="1"/>
          <p:nvPr/>
        </p:nvSpPr>
        <p:spPr>
          <a:xfrm>
            <a:off x="2956438" y="41924"/>
            <a:ext cx="3694161" cy="369332"/>
          </a:xfrm>
          <a:prstGeom prst="rect">
            <a:avLst/>
          </a:prstGeom>
          <a:noFill/>
        </p:spPr>
        <p:txBody>
          <a:bodyPr wrap="square" rtlCol="0">
            <a:spAutoFit/>
          </a:bodyPr>
          <a:lstStyle/>
          <a:p>
            <a:r>
              <a:rPr lang="en-GB" dirty="0" smtClean="0"/>
              <a:t>Sub-exercise: the fuel cell auxiliaries</a:t>
            </a:r>
            <a:endParaRPr lang="en-GB" dirty="0"/>
          </a:p>
        </p:txBody>
      </p:sp>
      <p:sp>
        <p:nvSpPr>
          <p:cNvPr id="16" name="ZoneTexte 15"/>
          <p:cNvSpPr txBox="1"/>
          <p:nvPr/>
        </p:nvSpPr>
        <p:spPr>
          <a:xfrm>
            <a:off x="1239153" y="4651711"/>
            <a:ext cx="7776864" cy="923330"/>
          </a:xfrm>
          <a:prstGeom prst="rect">
            <a:avLst/>
          </a:prstGeom>
          <a:noFill/>
        </p:spPr>
        <p:txBody>
          <a:bodyPr wrap="square" rtlCol="0">
            <a:spAutoFit/>
          </a:bodyPr>
          <a:lstStyle/>
          <a:p>
            <a:pPr marL="285750" indent="-285750" algn="just">
              <a:buFont typeface="Arial" panose="020B0604020202020204" pitchFamily="34" charset="0"/>
              <a:buChar char="•"/>
            </a:pPr>
            <a:r>
              <a:rPr lang="en-GB" dirty="0" smtClean="0"/>
              <a:t>The fuel cell needs auxiliaries to work properly. It must be supplied with hydrogen and with moist filtered air, it must be cooled and the water produced must be eliminated by the exhaust.</a:t>
            </a:r>
            <a:endParaRPr lang="en-GB" dirty="0"/>
          </a:p>
        </p:txBody>
      </p:sp>
      <p:pic>
        <p:nvPicPr>
          <p:cNvPr id="17" name="Image 3"/>
          <p:cNvPicPr>
            <a:picLocks noChangeAspect="1"/>
          </p:cNvPicPr>
          <p:nvPr/>
        </p:nvPicPr>
        <p:blipFill rotWithShape="1">
          <a:blip r:embed="rId10" cstate="print">
            <a:extLst>
              <a:ext uri="{28A0092B-C50C-407E-A947-70E740481C1C}">
                <a14:useLocalDpi xmlns:a14="http://schemas.microsoft.com/office/drawing/2010/main" val="0"/>
              </a:ext>
            </a:extLst>
          </a:blip>
          <a:srcRect/>
          <a:stretch/>
        </p:blipFill>
        <p:spPr>
          <a:xfrm>
            <a:off x="1804804" y="525239"/>
            <a:ext cx="5997427" cy="3849624"/>
          </a:xfrm>
          <a:prstGeom prst="rect">
            <a:avLst/>
          </a:prstGeom>
        </p:spPr>
      </p:pic>
    </p:spTree>
    <p:extLst>
      <p:ext uri="{BB962C8B-B14F-4D97-AF65-F5344CB8AC3E}">
        <p14:creationId xmlns:p14="http://schemas.microsoft.com/office/powerpoint/2010/main" val="40023194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p:spPr>
      </p:pic>
      <p:sp>
        <p:nvSpPr>
          <p:cNvPr id="15" name="ZoneTexte 2"/>
          <p:cNvSpPr txBox="1"/>
          <p:nvPr/>
        </p:nvSpPr>
        <p:spPr>
          <a:xfrm>
            <a:off x="2951248" y="55687"/>
            <a:ext cx="3694161" cy="369332"/>
          </a:xfrm>
          <a:prstGeom prst="rect">
            <a:avLst/>
          </a:prstGeom>
          <a:noFill/>
        </p:spPr>
        <p:txBody>
          <a:bodyPr wrap="square" rtlCol="0">
            <a:spAutoFit/>
          </a:bodyPr>
          <a:lstStyle/>
          <a:p>
            <a:r>
              <a:rPr lang="en-GB" dirty="0" smtClean="0"/>
              <a:t>Sub-exercise: the fuel cell auxiliaries</a:t>
            </a:r>
            <a:endParaRPr lang="en-GB" dirty="0"/>
          </a:p>
        </p:txBody>
      </p:sp>
      <p:sp>
        <p:nvSpPr>
          <p:cNvPr id="16" name="ZoneTexte 15"/>
          <p:cNvSpPr txBox="1"/>
          <p:nvPr/>
        </p:nvSpPr>
        <p:spPr>
          <a:xfrm>
            <a:off x="873892" y="5040370"/>
            <a:ext cx="7848872" cy="923330"/>
          </a:xfrm>
          <a:prstGeom prst="rect">
            <a:avLst/>
          </a:prstGeom>
          <a:noFill/>
        </p:spPr>
        <p:txBody>
          <a:bodyPr wrap="square" rtlCol="0">
            <a:spAutoFit/>
          </a:bodyPr>
          <a:lstStyle/>
          <a:p>
            <a:pPr marL="285750" indent="-285750" algn="just">
              <a:buFont typeface="Arial" panose="020B0604020202020204" pitchFamily="34" charset="0"/>
              <a:buChar char="•"/>
            </a:pPr>
            <a:r>
              <a:rPr lang="en-GB" dirty="0" smtClean="0"/>
              <a:t>The radiator &amp; cooling circuit is used to cool the fuel cell during operation. A fluid captures the heat produced by the fuel cell and circulates in pipes until exchanging heat with ambient air in the radiator.</a:t>
            </a:r>
            <a:endParaRPr lang="en-GB" dirty="0"/>
          </a:p>
        </p:txBody>
      </p:sp>
      <p:sp>
        <p:nvSpPr>
          <p:cNvPr id="17" name="Rectangle 16"/>
          <p:cNvSpPr/>
          <p:nvPr/>
        </p:nvSpPr>
        <p:spPr>
          <a:xfrm>
            <a:off x="719000" y="466063"/>
            <a:ext cx="8064896" cy="4536504"/>
          </a:xfrm>
          <a:prstGeom prst="rect">
            <a:avLst/>
          </a:prstGeom>
          <a:noFill/>
          <a:ln w="38100">
            <a:solidFill>
              <a:srgbClr val="00ACA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cxnSp>
        <p:nvCxnSpPr>
          <p:cNvPr id="18" name="Connecteur droit 5"/>
          <p:cNvCxnSpPr/>
          <p:nvPr/>
        </p:nvCxnSpPr>
        <p:spPr>
          <a:xfrm>
            <a:off x="3239280" y="466063"/>
            <a:ext cx="0" cy="4536504"/>
          </a:xfrm>
          <a:prstGeom prst="line">
            <a:avLst/>
          </a:prstGeom>
          <a:ln w="38100">
            <a:solidFill>
              <a:srgbClr val="00ACAF"/>
            </a:solidFill>
          </a:ln>
        </p:spPr>
        <p:style>
          <a:lnRef idx="1">
            <a:schemeClr val="accent1"/>
          </a:lnRef>
          <a:fillRef idx="0">
            <a:schemeClr val="accent1"/>
          </a:fillRef>
          <a:effectRef idx="0">
            <a:schemeClr val="accent1"/>
          </a:effectRef>
          <a:fontRef idx="minor">
            <a:schemeClr val="tx1"/>
          </a:fontRef>
        </p:style>
      </p:cxnSp>
      <p:pic>
        <p:nvPicPr>
          <p:cNvPr id="19" name="Picture 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45044" y="2078807"/>
            <a:ext cx="2299741" cy="13110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0" name="ZoneTexte 1"/>
          <p:cNvSpPr txBox="1"/>
          <p:nvPr/>
        </p:nvSpPr>
        <p:spPr>
          <a:xfrm>
            <a:off x="845044" y="1624443"/>
            <a:ext cx="2106204" cy="276999"/>
          </a:xfrm>
          <a:prstGeom prst="rect">
            <a:avLst/>
          </a:prstGeom>
          <a:noFill/>
        </p:spPr>
        <p:txBody>
          <a:bodyPr wrap="square" rtlCol="0">
            <a:spAutoFit/>
          </a:bodyPr>
          <a:lstStyle/>
          <a:p>
            <a:r>
              <a:rPr lang="fr-BE" sz="1200" dirty="0" err="1" smtClean="0"/>
              <a:t>Radiator</a:t>
            </a:r>
            <a:r>
              <a:rPr lang="fr-BE" sz="1200" dirty="0" smtClean="0"/>
              <a:t> &amp; </a:t>
            </a:r>
            <a:r>
              <a:rPr lang="fr-BE" sz="1200" dirty="0" err="1" smtClean="0"/>
              <a:t>sub-radiator</a:t>
            </a:r>
            <a:endParaRPr lang="fr-BE" sz="1200" dirty="0"/>
          </a:p>
        </p:txBody>
      </p:sp>
      <p:cxnSp>
        <p:nvCxnSpPr>
          <p:cNvPr id="21" name="Connecteur droit 7"/>
          <p:cNvCxnSpPr/>
          <p:nvPr/>
        </p:nvCxnSpPr>
        <p:spPr>
          <a:xfrm flipV="1">
            <a:off x="898448" y="1910586"/>
            <a:ext cx="0" cy="44308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22" name="Picture 4"/>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175384" y="1236603"/>
            <a:ext cx="3609975" cy="3305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462034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p:spPr>
      </p:pic>
      <p:sp>
        <p:nvSpPr>
          <p:cNvPr id="15" name="ZoneTexte 2"/>
          <p:cNvSpPr txBox="1"/>
          <p:nvPr/>
        </p:nvSpPr>
        <p:spPr>
          <a:xfrm>
            <a:off x="2771800" y="34116"/>
            <a:ext cx="3694161" cy="369332"/>
          </a:xfrm>
          <a:prstGeom prst="rect">
            <a:avLst/>
          </a:prstGeom>
          <a:noFill/>
        </p:spPr>
        <p:txBody>
          <a:bodyPr wrap="square" rtlCol="0">
            <a:spAutoFit/>
          </a:bodyPr>
          <a:lstStyle/>
          <a:p>
            <a:r>
              <a:rPr lang="en-GB" dirty="0" smtClean="0"/>
              <a:t>Sub-exercise: the fuel cell auxiliaries</a:t>
            </a:r>
            <a:endParaRPr lang="en-GB" dirty="0"/>
          </a:p>
        </p:txBody>
      </p:sp>
      <p:sp>
        <p:nvSpPr>
          <p:cNvPr id="16" name="ZoneTexte 15"/>
          <p:cNvSpPr txBox="1"/>
          <p:nvPr/>
        </p:nvSpPr>
        <p:spPr>
          <a:xfrm>
            <a:off x="755576" y="5094275"/>
            <a:ext cx="7848872" cy="923330"/>
          </a:xfrm>
          <a:prstGeom prst="rect">
            <a:avLst/>
          </a:prstGeom>
          <a:noFill/>
        </p:spPr>
        <p:txBody>
          <a:bodyPr wrap="square" rtlCol="0">
            <a:spAutoFit/>
          </a:bodyPr>
          <a:lstStyle/>
          <a:p>
            <a:pPr marL="285750" indent="-285750" algn="just">
              <a:buFont typeface="Arial" panose="020B0604020202020204" pitchFamily="34" charset="0"/>
              <a:buChar char="•"/>
            </a:pPr>
            <a:r>
              <a:rPr lang="en-GB" dirty="0" smtClean="0"/>
              <a:t>The hydrogen pump is often integrated in the fuel cell casing. It is used to assume a sufficient flow of hydrogen in all cells. It is necessary because intake pressure is low, around 1 bar.</a:t>
            </a:r>
            <a:endParaRPr lang="en-GB" dirty="0"/>
          </a:p>
        </p:txBody>
      </p:sp>
      <p:sp>
        <p:nvSpPr>
          <p:cNvPr id="17" name="Rectangle 16"/>
          <p:cNvSpPr/>
          <p:nvPr/>
        </p:nvSpPr>
        <p:spPr>
          <a:xfrm>
            <a:off x="796066" y="471898"/>
            <a:ext cx="8064896" cy="4536504"/>
          </a:xfrm>
          <a:prstGeom prst="rect">
            <a:avLst/>
          </a:prstGeom>
          <a:noFill/>
          <a:ln w="38100">
            <a:solidFill>
              <a:srgbClr val="00ACA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cxnSp>
        <p:nvCxnSpPr>
          <p:cNvPr id="18" name="Connecteur droit 4"/>
          <p:cNvCxnSpPr/>
          <p:nvPr/>
        </p:nvCxnSpPr>
        <p:spPr>
          <a:xfrm>
            <a:off x="3332394" y="471898"/>
            <a:ext cx="0" cy="4536504"/>
          </a:xfrm>
          <a:prstGeom prst="line">
            <a:avLst/>
          </a:prstGeom>
          <a:ln w="38100">
            <a:solidFill>
              <a:srgbClr val="00ACAF"/>
            </a:solidFill>
          </a:ln>
        </p:spPr>
        <p:style>
          <a:lnRef idx="1">
            <a:schemeClr val="accent1"/>
          </a:lnRef>
          <a:fillRef idx="0">
            <a:schemeClr val="accent1"/>
          </a:fillRef>
          <a:effectRef idx="0">
            <a:schemeClr val="accent1"/>
          </a:effectRef>
          <a:fontRef idx="minor">
            <a:schemeClr val="tx1"/>
          </a:fontRef>
        </p:style>
      </p:cxnSp>
      <p:pic>
        <p:nvPicPr>
          <p:cNvPr id="19" name="Picture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72522" y="742334"/>
            <a:ext cx="2183417" cy="18108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 name="Picture 3"/>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850752" y="1086445"/>
            <a:ext cx="3971925" cy="3562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1" name="Picture 4"/>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235577" y="2950267"/>
            <a:ext cx="1803472" cy="16610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678877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p:spPr>
      </p:pic>
      <p:sp>
        <p:nvSpPr>
          <p:cNvPr id="15" name="ZoneTexte 2"/>
          <p:cNvSpPr txBox="1"/>
          <p:nvPr/>
        </p:nvSpPr>
        <p:spPr>
          <a:xfrm>
            <a:off x="2987824" y="21091"/>
            <a:ext cx="3694161" cy="369332"/>
          </a:xfrm>
          <a:prstGeom prst="rect">
            <a:avLst/>
          </a:prstGeom>
          <a:noFill/>
        </p:spPr>
        <p:txBody>
          <a:bodyPr wrap="square" rtlCol="0">
            <a:spAutoFit/>
          </a:bodyPr>
          <a:lstStyle/>
          <a:p>
            <a:r>
              <a:rPr lang="en-GB" dirty="0" smtClean="0"/>
              <a:t>Sub-exercise: the fuel cell auxiliaries</a:t>
            </a:r>
            <a:endParaRPr lang="en-GB" dirty="0"/>
          </a:p>
        </p:txBody>
      </p:sp>
      <p:sp>
        <p:nvSpPr>
          <p:cNvPr id="16" name="ZoneTexte 15"/>
          <p:cNvSpPr txBox="1"/>
          <p:nvPr/>
        </p:nvSpPr>
        <p:spPr>
          <a:xfrm>
            <a:off x="943281" y="5132915"/>
            <a:ext cx="7848872" cy="923330"/>
          </a:xfrm>
          <a:prstGeom prst="rect">
            <a:avLst/>
          </a:prstGeom>
          <a:noFill/>
        </p:spPr>
        <p:txBody>
          <a:bodyPr wrap="square" rtlCol="0">
            <a:spAutoFit/>
          </a:bodyPr>
          <a:lstStyle/>
          <a:p>
            <a:pPr marL="285750" indent="-285750" algn="just">
              <a:buFont typeface="Arial" panose="020B0604020202020204" pitchFamily="34" charset="0"/>
              <a:buChar char="•"/>
            </a:pPr>
            <a:r>
              <a:rPr lang="en-GB" dirty="0" smtClean="0"/>
              <a:t>The air filter is used to avoid dust particles entering the fuel cell and contaminating surfaces. We are using a chemical reaction which needs active surfaces. Any kind of contamination will reduce the fuel cell efficiency.</a:t>
            </a:r>
            <a:endParaRPr lang="en-GB" dirty="0"/>
          </a:p>
        </p:txBody>
      </p:sp>
      <p:pic>
        <p:nvPicPr>
          <p:cNvPr id="17" name="Image 1"/>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635896" y="1900450"/>
            <a:ext cx="4571898" cy="1954001"/>
          </a:xfrm>
          <a:prstGeom prst="rect">
            <a:avLst/>
          </a:prstGeom>
        </p:spPr>
      </p:pic>
      <p:sp>
        <p:nvSpPr>
          <p:cNvPr id="18" name="Rectangle 17"/>
          <p:cNvSpPr/>
          <p:nvPr/>
        </p:nvSpPr>
        <p:spPr>
          <a:xfrm>
            <a:off x="755576" y="586343"/>
            <a:ext cx="8064896" cy="4536504"/>
          </a:xfrm>
          <a:prstGeom prst="rect">
            <a:avLst/>
          </a:prstGeom>
          <a:noFill/>
          <a:ln w="38100">
            <a:solidFill>
              <a:srgbClr val="00ACA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cxnSp>
        <p:nvCxnSpPr>
          <p:cNvPr id="19" name="Connecteur droit 5"/>
          <p:cNvCxnSpPr/>
          <p:nvPr/>
        </p:nvCxnSpPr>
        <p:spPr>
          <a:xfrm>
            <a:off x="3275856" y="586343"/>
            <a:ext cx="0" cy="4536504"/>
          </a:xfrm>
          <a:prstGeom prst="line">
            <a:avLst/>
          </a:prstGeom>
          <a:ln w="38100">
            <a:solidFill>
              <a:srgbClr val="00ACAF"/>
            </a:solidFill>
          </a:ln>
        </p:spPr>
        <p:style>
          <a:lnRef idx="1">
            <a:schemeClr val="accent1"/>
          </a:lnRef>
          <a:fillRef idx="0">
            <a:schemeClr val="accent1"/>
          </a:fillRef>
          <a:effectRef idx="0">
            <a:schemeClr val="accent1"/>
          </a:effectRef>
          <a:fontRef idx="minor">
            <a:schemeClr val="tx1"/>
          </a:fontRef>
        </p:style>
      </p:cxnSp>
      <p:pic>
        <p:nvPicPr>
          <p:cNvPr id="20" name="Picture 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69261" y="1990406"/>
            <a:ext cx="2273194" cy="17242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002192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p:spPr>
      </p:pic>
      <p:sp>
        <p:nvSpPr>
          <p:cNvPr id="15" name="ZoneTexte 2"/>
          <p:cNvSpPr txBox="1"/>
          <p:nvPr/>
        </p:nvSpPr>
        <p:spPr>
          <a:xfrm>
            <a:off x="2951648" y="80148"/>
            <a:ext cx="3694161" cy="369332"/>
          </a:xfrm>
          <a:prstGeom prst="rect">
            <a:avLst/>
          </a:prstGeom>
          <a:noFill/>
        </p:spPr>
        <p:txBody>
          <a:bodyPr wrap="square" rtlCol="0">
            <a:spAutoFit/>
          </a:bodyPr>
          <a:lstStyle/>
          <a:p>
            <a:r>
              <a:rPr lang="en-GB" dirty="0" smtClean="0"/>
              <a:t>Sub-exercise: the fuel cell auxiliaries</a:t>
            </a:r>
            <a:endParaRPr lang="en-GB" dirty="0"/>
          </a:p>
        </p:txBody>
      </p:sp>
      <p:sp>
        <p:nvSpPr>
          <p:cNvPr id="16" name="ZoneTexte 15"/>
          <p:cNvSpPr txBox="1"/>
          <p:nvPr/>
        </p:nvSpPr>
        <p:spPr>
          <a:xfrm>
            <a:off x="706039" y="5084109"/>
            <a:ext cx="8780861" cy="923330"/>
          </a:xfrm>
          <a:prstGeom prst="rect">
            <a:avLst/>
          </a:prstGeom>
          <a:noFill/>
        </p:spPr>
        <p:txBody>
          <a:bodyPr wrap="square" rtlCol="0">
            <a:spAutoFit/>
          </a:bodyPr>
          <a:lstStyle/>
          <a:p>
            <a:pPr marL="285750" indent="-285750" algn="just">
              <a:buFont typeface="Arial" panose="020B0604020202020204" pitchFamily="34" charset="0"/>
              <a:buChar char="•"/>
            </a:pPr>
            <a:r>
              <a:rPr lang="en-GB" dirty="0" smtClean="0"/>
              <a:t>The air compressor is used to assume the flow of air corresponding to the current requested. The more we need current, the more air and hydrogen we must push into the fuel cell.</a:t>
            </a:r>
            <a:endParaRPr lang="en-GB" dirty="0"/>
          </a:p>
        </p:txBody>
      </p:sp>
      <p:sp>
        <p:nvSpPr>
          <p:cNvPr id="17" name="Rectangle 16"/>
          <p:cNvSpPr/>
          <p:nvPr/>
        </p:nvSpPr>
        <p:spPr>
          <a:xfrm>
            <a:off x="706039" y="545860"/>
            <a:ext cx="8064896" cy="4536504"/>
          </a:xfrm>
          <a:prstGeom prst="rect">
            <a:avLst/>
          </a:prstGeom>
          <a:noFill/>
          <a:ln w="38100">
            <a:solidFill>
              <a:srgbClr val="00ACA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cxnSp>
        <p:nvCxnSpPr>
          <p:cNvPr id="18" name="Connecteur droit 4"/>
          <p:cNvCxnSpPr/>
          <p:nvPr/>
        </p:nvCxnSpPr>
        <p:spPr>
          <a:xfrm>
            <a:off x="3239680" y="545860"/>
            <a:ext cx="0" cy="4536504"/>
          </a:xfrm>
          <a:prstGeom prst="line">
            <a:avLst/>
          </a:prstGeom>
          <a:ln w="38100">
            <a:solidFill>
              <a:srgbClr val="00ACAF"/>
            </a:solidFill>
          </a:ln>
        </p:spPr>
        <p:style>
          <a:lnRef idx="1">
            <a:schemeClr val="accent1"/>
          </a:lnRef>
          <a:fillRef idx="0">
            <a:schemeClr val="accent1"/>
          </a:fillRef>
          <a:effectRef idx="0">
            <a:schemeClr val="accent1"/>
          </a:effectRef>
          <a:fontRef idx="minor">
            <a:schemeClr val="tx1"/>
          </a:fontRef>
        </p:style>
      </p:cxnSp>
      <p:pic>
        <p:nvPicPr>
          <p:cNvPr id="19" name="Image 1"/>
          <p:cNvPicPr>
            <a:picLocks noChangeAspect="1"/>
          </p:cNvPicPr>
          <p:nvPr/>
        </p:nvPicPr>
        <p:blipFill rotWithShape="1">
          <a:blip r:embed="rId10" cstate="print">
            <a:extLst>
              <a:ext uri="{28A0092B-C50C-407E-A947-70E740481C1C}">
                <a14:useLocalDpi xmlns:a14="http://schemas.microsoft.com/office/drawing/2010/main" val="0"/>
              </a:ext>
            </a:extLst>
          </a:blip>
          <a:srcRect/>
          <a:stretch/>
        </p:blipFill>
        <p:spPr>
          <a:xfrm>
            <a:off x="4103775" y="1293472"/>
            <a:ext cx="3907405" cy="3240360"/>
          </a:xfrm>
          <a:prstGeom prst="rect">
            <a:avLst/>
          </a:prstGeom>
        </p:spPr>
      </p:pic>
      <p:pic>
        <p:nvPicPr>
          <p:cNvPr id="20" name="Image 6"/>
          <p:cNvPicPr>
            <a:picLocks noChangeAspect="1"/>
          </p:cNvPicPr>
          <p:nvPr/>
        </p:nvPicPr>
        <p:blipFill rotWithShape="1">
          <a:blip r:embed="rId11" cstate="print">
            <a:extLst>
              <a:ext uri="{28A0092B-C50C-407E-A947-70E740481C1C}">
                <a14:useLocalDpi xmlns:a14="http://schemas.microsoft.com/office/drawing/2010/main" val="0"/>
              </a:ext>
            </a:extLst>
          </a:blip>
          <a:srcRect/>
          <a:stretch/>
        </p:blipFill>
        <p:spPr>
          <a:xfrm>
            <a:off x="931992" y="1521226"/>
            <a:ext cx="1890499" cy="2784852"/>
          </a:xfrm>
          <a:prstGeom prst="rect">
            <a:avLst/>
          </a:prstGeom>
        </p:spPr>
      </p:pic>
    </p:spTree>
    <p:extLst>
      <p:ext uri="{BB962C8B-B14F-4D97-AF65-F5344CB8AC3E}">
        <p14:creationId xmlns:p14="http://schemas.microsoft.com/office/powerpoint/2010/main" val="1685836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p:spPr>
      </p:pic>
      <p:sp>
        <p:nvSpPr>
          <p:cNvPr id="15" name="ZoneTexte 2"/>
          <p:cNvSpPr txBox="1"/>
          <p:nvPr/>
        </p:nvSpPr>
        <p:spPr>
          <a:xfrm>
            <a:off x="2671750" y="0"/>
            <a:ext cx="3694161" cy="369332"/>
          </a:xfrm>
          <a:prstGeom prst="rect">
            <a:avLst/>
          </a:prstGeom>
          <a:noFill/>
        </p:spPr>
        <p:txBody>
          <a:bodyPr wrap="square" rtlCol="0">
            <a:spAutoFit/>
          </a:bodyPr>
          <a:lstStyle/>
          <a:p>
            <a:r>
              <a:rPr lang="en-GB" dirty="0" smtClean="0"/>
              <a:t>Sub-exercise: the fuel cell auxiliaries</a:t>
            </a:r>
            <a:endParaRPr lang="en-GB" dirty="0"/>
          </a:p>
        </p:txBody>
      </p:sp>
      <p:sp>
        <p:nvSpPr>
          <p:cNvPr id="16" name="ZoneTexte 15"/>
          <p:cNvSpPr txBox="1"/>
          <p:nvPr/>
        </p:nvSpPr>
        <p:spPr>
          <a:xfrm>
            <a:off x="331490" y="5132128"/>
            <a:ext cx="7848872" cy="923330"/>
          </a:xfrm>
          <a:prstGeom prst="rect">
            <a:avLst/>
          </a:prstGeom>
          <a:noFill/>
        </p:spPr>
        <p:txBody>
          <a:bodyPr wrap="square" rtlCol="0">
            <a:spAutoFit/>
          </a:bodyPr>
          <a:lstStyle/>
          <a:p>
            <a:pPr marL="285750" indent="-285750" algn="just">
              <a:buFont typeface="Arial" panose="020B0604020202020204" pitchFamily="34" charset="0"/>
              <a:buChar char="•"/>
            </a:pPr>
            <a:r>
              <a:rPr lang="en-GB" dirty="0" smtClean="0"/>
              <a:t>The air humidifier is necessary because the fuel cell membrane does not work properly when it is dry. The moisture level must nevertheless be kept under a limit (50%) in order to avoid the flooding of the fuel cell.</a:t>
            </a:r>
            <a:endParaRPr lang="en-GB" dirty="0"/>
          </a:p>
        </p:txBody>
      </p:sp>
      <p:sp>
        <p:nvSpPr>
          <p:cNvPr id="17" name="Rectangle 16"/>
          <p:cNvSpPr/>
          <p:nvPr/>
        </p:nvSpPr>
        <p:spPr>
          <a:xfrm>
            <a:off x="439502" y="565252"/>
            <a:ext cx="8064896" cy="4536504"/>
          </a:xfrm>
          <a:prstGeom prst="rect">
            <a:avLst/>
          </a:prstGeom>
          <a:noFill/>
          <a:ln w="38100">
            <a:solidFill>
              <a:srgbClr val="00ACA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cxnSp>
        <p:nvCxnSpPr>
          <p:cNvPr id="18" name="Connecteur droit 4"/>
          <p:cNvCxnSpPr/>
          <p:nvPr/>
        </p:nvCxnSpPr>
        <p:spPr>
          <a:xfrm>
            <a:off x="2959782" y="565252"/>
            <a:ext cx="0" cy="4536504"/>
          </a:xfrm>
          <a:prstGeom prst="line">
            <a:avLst/>
          </a:prstGeom>
          <a:ln w="38100">
            <a:solidFill>
              <a:srgbClr val="00ACAF"/>
            </a:solidFill>
          </a:ln>
        </p:spPr>
        <p:style>
          <a:lnRef idx="1">
            <a:schemeClr val="accent1"/>
          </a:lnRef>
          <a:fillRef idx="0">
            <a:schemeClr val="accent1"/>
          </a:fillRef>
          <a:effectRef idx="0">
            <a:schemeClr val="accent1"/>
          </a:effectRef>
          <a:fontRef idx="minor">
            <a:schemeClr val="tx1"/>
          </a:fontRef>
        </p:style>
      </p:cxnSp>
      <p:pic>
        <p:nvPicPr>
          <p:cNvPr id="19" name="Image 1"/>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255926" y="1352732"/>
            <a:ext cx="2795368" cy="2684718"/>
          </a:xfrm>
          <a:prstGeom prst="rect">
            <a:avLst/>
          </a:prstGeom>
        </p:spPr>
      </p:pic>
      <p:pic>
        <p:nvPicPr>
          <p:cNvPr id="20" name="Image 5"/>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728678" y="721804"/>
            <a:ext cx="1997752" cy="2184592"/>
          </a:xfrm>
          <a:prstGeom prst="rect">
            <a:avLst/>
          </a:prstGeom>
        </p:spPr>
      </p:pic>
      <p:pic>
        <p:nvPicPr>
          <p:cNvPr id="21" name="Picture 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876996" y="2979548"/>
            <a:ext cx="1747838" cy="21158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2" name="ZoneTexte 6"/>
          <p:cNvSpPr txBox="1"/>
          <p:nvPr/>
        </p:nvSpPr>
        <p:spPr>
          <a:xfrm>
            <a:off x="6938224" y="4773182"/>
            <a:ext cx="1476164" cy="276999"/>
          </a:xfrm>
          <a:prstGeom prst="rect">
            <a:avLst/>
          </a:prstGeom>
          <a:noFill/>
        </p:spPr>
        <p:txBody>
          <a:bodyPr wrap="square" rtlCol="0">
            <a:spAutoFit/>
          </a:bodyPr>
          <a:lstStyle/>
          <a:p>
            <a:r>
              <a:rPr lang="fr-BE" sz="1200" dirty="0" smtClean="0"/>
              <a:t>Source: </a:t>
            </a:r>
            <a:r>
              <a:rPr lang="fr-BE" sz="1200" dirty="0" err="1" smtClean="0"/>
              <a:t>permapure</a:t>
            </a:r>
            <a:endParaRPr lang="fr-BE" sz="1200" dirty="0"/>
          </a:p>
        </p:txBody>
      </p:sp>
    </p:spTree>
    <p:extLst>
      <p:ext uri="{BB962C8B-B14F-4D97-AF65-F5344CB8AC3E}">
        <p14:creationId xmlns:p14="http://schemas.microsoft.com/office/powerpoint/2010/main" val="247632778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144</TotalTime>
  <Words>456</Words>
  <Application>Microsoft Office PowerPoint</Application>
  <PresentationFormat>Widescreen</PresentationFormat>
  <Paragraphs>51</Paragraphs>
  <Slides>17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Laura Currid</cp:lastModifiedBy>
  <cp:revision>11</cp:revision>
  <dcterms:created xsi:type="dcterms:W3CDTF">2019-06-26T09:21:34Z</dcterms:created>
  <dcterms:modified xsi:type="dcterms:W3CDTF">2019-10-18T14:35:00Z</dcterms:modified>
</cp:coreProperties>
</file>