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87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6" r:id="rId12"/>
    <p:sldId id="275" r:id="rId13"/>
    <p:sldId id="274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62" r:id="rId25"/>
    <p:sldId id="259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92" d="100"/>
          <a:sy n="92" d="100"/>
        </p:scale>
        <p:origin x="712" y="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emf"/><Relationship Id="rId5" Type="http://schemas.openxmlformats.org/officeDocument/2006/relationships/image" Target="../media/image7.png"/><Relationship Id="rId10" Type="http://schemas.openxmlformats.org/officeDocument/2006/relationships/image" Target="../media/image23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6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0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17" Type="http://schemas.openxmlformats.org/officeDocument/2006/relationships/image" Target="../media/image33.jpeg"/><Relationship Id="rId2" Type="http://schemas.openxmlformats.org/officeDocument/2006/relationships/image" Target="../media/image6.png"/><Relationship Id="rId16" Type="http://schemas.openxmlformats.org/officeDocument/2006/relationships/hyperlink" Target="https://www.google.be/url?sa=i&amp;rct=j&amp;q=&amp;esrc=s&amp;source=images&amp;cd=&amp;cad=rja&amp;uact=8&amp;ved=0ahUKEwilu-TotOHYAhUHElAKHVqHALUQjRwIBw&amp;url=http://www.fuelcellstore.com/nafion-117&amp;psig=AOvVaw2p-gAC7rCEd6YfYaLXqhFW&amp;ust=151636144567634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7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esure%20fuite%20H2.mp4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0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ved=2ahUKEwilv6_QiZnkAhWFK1AKHQQNBP0QjRx6BAgBEAQ&amp;url=https%3A%2F%2Fstfc.ukri.org%2Fstfc%2Fcache%2Ffile%2FF45B669C-73BF-495B-B843DCDF50E8B5A5.pdf&amp;psig=AOvVaw1hygc7tXeQdwXTk_Ac93b1&amp;ust=156665253329444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9.jpeg"/><Relationship Id="rId5" Type="http://schemas.openxmlformats.org/officeDocument/2006/relationships/image" Target="../media/image7.png"/><Relationship Id="rId10" Type="http://schemas.openxmlformats.org/officeDocument/2006/relationships/image" Target="../media/image3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4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3.jpeg"/><Relationship Id="rId5" Type="http://schemas.openxmlformats.org/officeDocument/2006/relationships/image" Target="../media/image7.png"/><Relationship Id="rId10" Type="http://schemas.openxmlformats.org/officeDocument/2006/relationships/image" Target="../media/image4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7.png"/><Relationship Id="rId10" Type="http://schemas.openxmlformats.org/officeDocument/2006/relationships/image" Target="../media/image4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50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4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8.jpg"/><Relationship Id="rId5" Type="http://schemas.openxmlformats.org/officeDocument/2006/relationships/image" Target="../media/image7.png"/><Relationship Id="rId10" Type="http://schemas.openxmlformats.org/officeDocument/2006/relationships/image" Target="../media/image4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2.jpeg"/><Relationship Id="rId5" Type="http://schemas.openxmlformats.org/officeDocument/2006/relationships/image" Target="../media/image7.png"/><Relationship Id="rId10" Type="http://schemas.openxmlformats.org/officeDocument/2006/relationships/image" Target="../media/image5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4.gif"/><Relationship Id="rId5" Type="http://schemas.openxmlformats.org/officeDocument/2006/relationships/image" Target="../media/image7.png"/><Relationship Id="rId10" Type="http://schemas.openxmlformats.org/officeDocument/2006/relationships/image" Target="../media/image5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5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cad=rja&amp;uact=8&amp;ved=0ahUKEwiSv_u1xobTAhUlDMAKHf_jDogQjRwIBw&amp;url=http://nanocat-project.eu/&amp;bvm=bv.151325232,d.dGo&amp;psig=AFQjCNGXakv_zWR3bFO2j9U3lBA2dLHMZg&amp;ust=149124871646374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wmf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4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www.google.be/url?sa=i&amp;rct=j&amp;q=&amp;esrc=s&amp;source=images&amp;cd=&amp;cad=rja&amp;uact=8&amp;ved=0ahUKEwjerOLvxobTAhUnC8AKHZcLAvcQjRwIBw&amp;url=http://www.homepages.ucl.ac.uk/~ucecoya/pemfc.html&amp;bvm=bv.151325232,d.dGo&amp;psig=AFQjCNGXakv_zWR3bFO2j9U3lBA2dLHMZg&amp;ust=149124871646374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wmf"/><Relationship Id="rId5" Type="http://schemas.openxmlformats.org/officeDocument/2006/relationships/image" Target="../media/image7.png"/><Relationship Id="rId10" Type="http://schemas.openxmlformats.org/officeDocument/2006/relationships/image" Target="../media/image18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e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5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Technologies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Student </a:t>
            </a:r>
            <a:r>
              <a:rPr lang="en-US" sz="2400" dirty="0" err="1"/>
              <a:t>P</a:t>
            </a:r>
            <a:r>
              <a:rPr lang="en-US" sz="2400" dirty="0" err="1" smtClean="0"/>
              <a:t>owerpoint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TextBox 1"/>
          <p:cNvSpPr txBox="1"/>
          <p:nvPr/>
        </p:nvSpPr>
        <p:spPr>
          <a:xfrm>
            <a:off x="10433069" y="6481051"/>
            <a:ext cx="1620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/>
              <a:t>Last updated 18</a:t>
            </a:r>
            <a:r>
              <a:rPr lang="en-GB" sz="800" baseline="30000" dirty="0" smtClean="0"/>
              <a:t>th</a:t>
            </a:r>
            <a:r>
              <a:rPr lang="en-GB" sz="800" dirty="0" smtClean="0"/>
              <a:t> October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Other types of fuel cells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0550" y="3299692"/>
            <a:ext cx="244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  <a:r>
              <a:rPr lang="en-GB" dirty="0" smtClean="0"/>
              <a:t>Direct Methanol DMFC</a:t>
            </a:r>
            <a:r>
              <a:rPr lang="en-GB" dirty="0"/>
              <a:t> </a:t>
            </a:r>
          </a:p>
        </p:txBody>
      </p:sp>
      <p:pic>
        <p:nvPicPr>
          <p:cNvPr id="17" name="Picture 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6287" y="1147050"/>
            <a:ext cx="4197088" cy="200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02298" y="3257404"/>
            <a:ext cx="133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Alkaline </a:t>
            </a:r>
            <a:r>
              <a:rPr lang="en-GB" dirty="0" smtClean="0"/>
              <a:t>AFC</a:t>
            </a:r>
            <a:endParaRPr lang="en-GB" dirty="0"/>
          </a:p>
        </p:txBody>
      </p:sp>
      <p:pic>
        <p:nvPicPr>
          <p:cNvPr id="19" name="Picture 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5020" y="1147050"/>
            <a:ext cx="3719224" cy="190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406355" y="5205076"/>
            <a:ext cx="1872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Solid Oxide SOFC</a:t>
            </a:r>
            <a:r>
              <a:rPr lang="en-GB" dirty="0"/>
              <a:t> </a:t>
            </a:r>
          </a:p>
        </p:txBody>
      </p:sp>
      <p:pic>
        <p:nvPicPr>
          <p:cNvPr id="21" name="Picture 8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0001" y="2953512"/>
            <a:ext cx="4080856" cy="200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5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683568" y="692696"/>
            <a:ext cx="8146564" cy="5170646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fuel cell is like every machine, not perfect. Despite the fact that there are no parts in motion, the materials are real and induce losses. They currently measure a global efficiency of 60%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As a result, we observe a voltage drop when a current is produced. This is represented by the so called polarisation curve.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fuel cell needs auxiliaries to work properly, these are: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Intake air management : filter, compressor, air cooling, humidifier, pressure and flow management valves. It is completed by the exhaust of the fuel cell where only water is produced.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Hydrogen management: tank valves, pressure regulator, injector(s), hydrogen pump and a purge valve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A cooling circuit is mandatory to dissipate the heat produced by the fuel cell, large radiators are generally necessary as 40% of the total power is heat.</a:t>
            </a:r>
          </a:p>
        </p:txBody>
      </p:sp>
    </p:spTree>
    <p:extLst>
      <p:ext uri="{BB962C8B-B14F-4D97-AF65-F5344CB8AC3E}">
        <p14:creationId xmlns:p14="http://schemas.microsoft.com/office/powerpoint/2010/main" val="13634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43808" y="475387"/>
            <a:ext cx="3610744" cy="5053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The polarisation curve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245" y="1275933"/>
            <a:ext cx="5731510" cy="474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8089672" y="2448281"/>
            <a:ext cx="295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decrease of the voltage as a function of the current is an image of the efficiency of the technology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57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32" descr="sigle_campus_alpha_pp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93" y="796315"/>
            <a:ext cx="2724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593306" y="2949114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Image 32" descr="sigle_campus_alpha_pp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93" y="1196268"/>
            <a:ext cx="2724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2807896"/>
            <a:ext cx="3133926" cy="25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18" y="1128260"/>
            <a:ext cx="1492360" cy="1414498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43" y="1128260"/>
            <a:ext cx="2330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24" y="1128260"/>
            <a:ext cx="1721248" cy="124564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48" y="3025414"/>
            <a:ext cx="274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Résultat de recherche d'images pour &quot;Nafion&quot;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05" y="2807896"/>
            <a:ext cx="2585874" cy="25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203643" y="937182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1456105" y="4681598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8318438" y="832891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4360560" y="4240258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8903897" y="1054910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9" name="ZoneTexte 29"/>
          <p:cNvSpPr txBox="1"/>
          <p:nvPr/>
        </p:nvSpPr>
        <p:spPr>
          <a:xfrm>
            <a:off x="7240880" y="4753606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0" name="ZoneTexte 30"/>
          <p:cNvSpPr txBox="1"/>
          <p:nvPr/>
        </p:nvSpPr>
        <p:spPr>
          <a:xfrm>
            <a:off x="965519" y="5689710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779001" y="206267"/>
            <a:ext cx="768143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Materials used in a PEFC: bipolar plates, diffusion layers &amp; electrolyte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32" name="ZoneTexte 1"/>
          <p:cNvSpPr txBox="1"/>
          <p:nvPr/>
        </p:nvSpPr>
        <p:spPr>
          <a:xfrm>
            <a:off x="1696264" y="5185654"/>
            <a:ext cx="1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Bipolar Plate</a:t>
            </a:r>
            <a:endParaRPr lang="en-GB" sz="1600" dirty="0"/>
          </a:p>
        </p:txBody>
      </p:sp>
      <p:sp>
        <p:nvSpPr>
          <p:cNvPr id="33" name="ZoneTexte 33"/>
          <p:cNvSpPr txBox="1"/>
          <p:nvPr/>
        </p:nvSpPr>
        <p:spPr>
          <a:xfrm>
            <a:off x="4648592" y="5567180"/>
            <a:ext cx="207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Gas Diffusion Layer</a:t>
            </a:r>
            <a:endParaRPr lang="en-GB" sz="1600" dirty="0"/>
          </a:p>
        </p:txBody>
      </p:sp>
      <p:sp>
        <p:nvSpPr>
          <p:cNvPr id="34" name="ZoneTexte 34"/>
          <p:cNvSpPr txBox="1"/>
          <p:nvPr/>
        </p:nvSpPr>
        <p:spPr>
          <a:xfrm>
            <a:off x="7528912" y="5113646"/>
            <a:ext cx="207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Electrolyte Membrane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999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360608" y="567585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4" y="799887"/>
            <a:ext cx="6703661" cy="468052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sp>
        <p:nvSpPr>
          <p:cNvPr id="17" name="ZoneTexte 1"/>
          <p:cNvSpPr txBox="1"/>
          <p:nvPr/>
        </p:nvSpPr>
        <p:spPr>
          <a:xfrm>
            <a:off x="7728718" y="2170651"/>
            <a:ext cx="3966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fuel cell stack surrounded by the hydrogen circuit, air circuit, air humidifier, cooling circuit, exhaust pipe and the electrical load.</a:t>
            </a:r>
            <a:endParaRPr lang="en-GB" sz="24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447183" y="574922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pic>
        <p:nvPicPr>
          <p:cNvPr id="16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344" y="1227575"/>
            <a:ext cx="4427984" cy="3320988"/>
          </a:xfrm>
          <a:prstGeom prst="rect">
            <a:avLst/>
          </a:prstGeom>
        </p:spPr>
      </p:pic>
      <p:sp>
        <p:nvSpPr>
          <p:cNvPr id="17" name="ZoneTexte 17"/>
          <p:cNvSpPr txBox="1"/>
          <p:nvPr/>
        </p:nvSpPr>
        <p:spPr>
          <a:xfrm>
            <a:off x="1177928" y="452508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Fuel cell test rig supplied by a pressure tank, B10-200 bars</a:t>
            </a:r>
            <a:endParaRPr lang="en-GB" dirty="0"/>
          </a:p>
        </p:txBody>
      </p:sp>
      <p:sp>
        <p:nvSpPr>
          <p:cNvPr id="18" name="ZoneTexte 18"/>
          <p:cNvSpPr txBox="1"/>
          <p:nvPr/>
        </p:nvSpPr>
        <p:spPr>
          <a:xfrm>
            <a:off x="5912200" y="4525089"/>
            <a:ext cx="253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Fuel cell test rig, details</a:t>
            </a:r>
            <a:endParaRPr lang="en-GB" dirty="0"/>
          </a:p>
        </p:txBody>
      </p:sp>
      <p:sp>
        <p:nvSpPr>
          <p:cNvPr id="19" name="ZoneTexte 19"/>
          <p:cNvSpPr txBox="1"/>
          <p:nvPr/>
        </p:nvSpPr>
        <p:spPr>
          <a:xfrm>
            <a:off x="4922344" y="399548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IN</a:t>
            </a:r>
            <a:endParaRPr lang="en-GB" dirty="0"/>
          </a:p>
        </p:txBody>
      </p:sp>
      <p:sp>
        <p:nvSpPr>
          <p:cNvPr id="20" name="ZoneTexte 20"/>
          <p:cNvSpPr txBox="1"/>
          <p:nvPr/>
        </p:nvSpPr>
        <p:spPr>
          <a:xfrm>
            <a:off x="7010978" y="1105874"/>
            <a:ext cx="93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OUT</a:t>
            </a:r>
            <a:endParaRPr lang="en-GB" dirty="0"/>
          </a:p>
        </p:txBody>
      </p:sp>
      <p:sp>
        <p:nvSpPr>
          <p:cNvPr id="21" name="ZoneTexte 21"/>
          <p:cNvSpPr txBox="1"/>
          <p:nvPr/>
        </p:nvSpPr>
        <p:spPr>
          <a:xfrm>
            <a:off x="4994352" y="8991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 OUT</a:t>
            </a:r>
            <a:endParaRPr lang="en-GB" dirty="0"/>
          </a:p>
        </p:txBody>
      </p:sp>
      <p:sp>
        <p:nvSpPr>
          <p:cNvPr id="22" name="ZoneTexte 22"/>
          <p:cNvSpPr txBox="1"/>
          <p:nvPr/>
        </p:nvSpPr>
        <p:spPr>
          <a:xfrm>
            <a:off x="5653276" y="3203398"/>
            <a:ext cx="1080120" cy="38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PUMP</a:t>
            </a:r>
            <a:endParaRPr lang="en-GB" dirty="0"/>
          </a:p>
        </p:txBody>
      </p:sp>
      <p:sp>
        <p:nvSpPr>
          <p:cNvPr id="23" name="ZoneTexte 23"/>
          <p:cNvSpPr txBox="1"/>
          <p:nvPr/>
        </p:nvSpPr>
        <p:spPr>
          <a:xfrm>
            <a:off x="7226600" y="233930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FAN</a:t>
            </a:r>
            <a:endParaRPr lang="en-GB" dirty="0"/>
          </a:p>
        </p:txBody>
      </p:sp>
      <p:pic>
        <p:nvPicPr>
          <p:cNvPr id="24" name="Picture 2" descr="https://www.sewerin.com/cms/uploads/tx_sewerinproducts/1_abb_snooper4_pumpe_diffusion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41" y="4647078"/>
            <a:ext cx="1102147" cy="110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330056" y="190381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6" name="ZoneTexte 2"/>
          <p:cNvSpPr txBox="1"/>
          <p:nvPr/>
        </p:nvSpPr>
        <p:spPr>
          <a:xfrm>
            <a:off x="5066360" y="56052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detectors</a:t>
            </a:r>
            <a:endParaRPr lang="en-GB" dirty="0"/>
          </a:p>
        </p:txBody>
      </p:sp>
      <p:sp>
        <p:nvSpPr>
          <p:cNvPr id="27" name="ZoneTexte 27"/>
          <p:cNvSpPr txBox="1"/>
          <p:nvPr/>
        </p:nvSpPr>
        <p:spPr>
          <a:xfrm>
            <a:off x="7802664" y="27155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IN</a:t>
            </a:r>
            <a:endParaRPr lang="en-GB" dirty="0"/>
          </a:p>
        </p:txBody>
      </p:sp>
      <p:pic>
        <p:nvPicPr>
          <p:cNvPr id="28" name="Imag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1" y="1227575"/>
            <a:ext cx="4395915" cy="32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908720"/>
            <a:ext cx="8146564" cy="46628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Auxiliaries are very important in terms of technology and safety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Hydrogen tanks are generally filled with hydrogen gas under 350 or 700 bars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Hydrogen tanks are engineered to be filled up to 700 bars.  They are manufactured in composite materials like carbon and </a:t>
            </a:r>
            <a:r>
              <a:rPr lang="en-GB" dirty="0"/>
              <a:t>K</a:t>
            </a:r>
            <a:r>
              <a:rPr lang="en-GB" dirty="0" smtClean="0"/>
              <a:t>evlar fibres.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Hydrogen tanks are equipped with a specific safety multivalve which includes a thermal fuse, manual valve, solenoid valve, pipe torn off restrictor, temperature and pressure sensors and an overpressure disc.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Some specific hydrogen tanks are designed to be filled with liquid hydrogen at minus 253°C or with pressurised cooled gas at very low temperature.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Pipes are designed to support high pressure. They are connected to other components by using screwed connectors. </a:t>
            </a:r>
          </a:p>
        </p:txBody>
      </p:sp>
    </p:spTree>
    <p:extLst>
      <p:ext uri="{BB962C8B-B14F-4D97-AF65-F5344CB8AC3E}">
        <p14:creationId xmlns:p14="http://schemas.microsoft.com/office/powerpoint/2010/main" val="10478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 descr="Figure_4_U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11" y="1644203"/>
            <a:ext cx="3086491" cy="262499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4" y="3673333"/>
            <a:ext cx="1832634" cy="1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"/>
          <p:cNvSpPr txBox="1"/>
          <p:nvPr/>
        </p:nvSpPr>
        <p:spPr>
          <a:xfrm>
            <a:off x="8778875" y="5533930"/>
            <a:ext cx="1608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BMW, Toyota</a:t>
            </a:r>
            <a:endParaRPr lang="en-GB" sz="12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162011" y="394927"/>
            <a:ext cx="81369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1. Hydrogen storage: we consider three types of on board storage for vehicles</a:t>
            </a:r>
            <a:endParaRPr lang="en-GB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602171" y="29951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86584" y="4453128"/>
            <a:ext cx="182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Hydrogen gas storage under pressure</a:t>
            </a:r>
            <a:endParaRPr lang="en-GB" dirty="0"/>
          </a:p>
        </p:txBody>
      </p:sp>
      <p:sp>
        <p:nvSpPr>
          <p:cNvPr id="29" name="ZoneTexte 28"/>
          <p:cNvSpPr txBox="1"/>
          <p:nvPr/>
        </p:nvSpPr>
        <p:spPr>
          <a:xfrm>
            <a:off x="5096305" y="4450013"/>
            <a:ext cx="182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Liquid Hydrogen storage at very low temperature</a:t>
            </a:r>
            <a:endParaRPr lang="en-GB" dirty="0"/>
          </a:p>
        </p:txBody>
      </p:sp>
      <p:sp>
        <p:nvSpPr>
          <p:cNvPr id="30" name="ZoneTexte 29"/>
          <p:cNvSpPr txBox="1"/>
          <p:nvPr/>
        </p:nvSpPr>
        <p:spPr>
          <a:xfrm>
            <a:off x="8675904" y="4386926"/>
            <a:ext cx="230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Cold Hydrogen gas storage at very low temperature</a:t>
            </a:r>
            <a:endParaRPr lang="en-GB" dirty="0"/>
          </a:p>
        </p:txBody>
      </p:sp>
      <p:sp>
        <p:nvSpPr>
          <p:cNvPr id="4" name="AutoShape 2" descr="Résultat de recherche d'images pour &quot;BMW cryo compressed tank&quot;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4506913" y="-754063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69" y="2233270"/>
            <a:ext cx="3400018" cy="18627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5" y="2026700"/>
            <a:ext cx="2815356" cy="20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1464051" y="108444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The hydrogen system, tanks and pipes, is located outside the car volume for safety reasons. Hydrogen has no chance to enter the passenger compartment.</a:t>
            </a:r>
            <a:endParaRPr lang="en-GB" sz="1600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471355" y="636657"/>
            <a:ext cx="446449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2. Hydrogen pipes: we consider safety first</a:t>
            </a:r>
            <a:endParaRPr lang="en-GB" dirty="0"/>
          </a:p>
        </p:txBody>
      </p:sp>
      <p:pic>
        <p:nvPicPr>
          <p:cNvPr id="20" name="Picture 4" descr="Résultat d’images pour atten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9" y="1105281"/>
            <a:ext cx="531992" cy="4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516043" y="190381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pic>
        <p:nvPicPr>
          <p:cNvPr id="23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5" y="3571256"/>
            <a:ext cx="8196556" cy="202487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907197"/>
            <a:ext cx="4540821" cy="24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808875" y="504844"/>
            <a:ext cx="8136904" cy="5161413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pressure regulator reduces the hydrogen gas pressure from 700 bars to around 1 bar. Any pressure higher than 1 bar of hydrogen could destroy the fuel cell membrane.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air intake is also managed. The air pressure is managed with a counter-pressure valve as it must be equal to the hydrogen pressure. The air flow is managed with a bypass valve.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air flow must contain humidity in order to avoid electrolyte membrane drying and allow protonic transport.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humidifier can be used to keep the humidity content of intake air around 50%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dry air will dry the fuel cell membrane and stop the production of electricity.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cooling circuit is essential to maintain the fuel cell temperature under 80°C.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coolant is special and non conductive of electricity.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resin filter is used to remove ions from the coolant.</a:t>
            </a:r>
          </a:p>
        </p:txBody>
      </p:sp>
    </p:spTree>
    <p:extLst>
      <p:ext uri="{BB962C8B-B14F-4D97-AF65-F5344CB8AC3E}">
        <p14:creationId xmlns:p14="http://schemas.microsoft.com/office/powerpoint/2010/main" val="20857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899592" y="910456"/>
            <a:ext cx="75608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Hydrogen Fuel Cell </a:t>
            </a:r>
            <a:r>
              <a:rPr lang="en-GB" dirty="0" smtClean="0"/>
              <a:t>Technology</a:t>
            </a:r>
          </a:p>
          <a:p>
            <a:endParaRPr lang="fr-BE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Different types of fuel cells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Architecture of fuel cells: bipolar - </a:t>
            </a:r>
            <a:r>
              <a:rPr lang="en-GB" dirty="0" smtClean="0"/>
              <a:t>planar - tubular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Working principle of fuel cells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Materials used in a PEFC: Bipolar plates - Diffusion layers - Electrolyte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Auxiliaries associated to the fuel cell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Integration </a:t>
            </a:r>
            <a:r>
              <a:rPr lang="en-GB" dirty="0"/>
              <a:t>of a fuel cell in a system</a:t>
            </a:r>
            <a:endParaRPr lang="fr-BE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Energy </a:t>
            </a:r>
            <a:r>
              <a:rPr lang="en-GB" dirty="0"/>
              <a:t>management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4" descr="Figure_11_U3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73" y="2049385"/>
            <a:ext cx="2365269" cy="218767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0"/>
          <a:stretch/>
        </p:blipFill>
        <p:spPr bwMode="auto">
          <a:xfrm>
            <a:off x="1707780" y="1948480"/>
            <a:ext cx="2529547" cy="25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èche droite 16"/>
          <p:cNvSpPr/>
          <p:nvPr/>
        </p:nvSpPr>
        <p:spPr>
          <a:xfrm rot="10800000">
            <a:off x="4700746" y="3072352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21"/>
          <p:cNvSpPr txBox="1"/>
          <p:nvPr/>
        </p:nvSpPr>
        <p:spPr>
          <a:xfrm>
            <a:off x="8589178" y="2724889"/>
            <a:ext cx="67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70 </a:t>
            </a:r>
            <a:r>
              <a:rPr lang="fr-BE" dirty="0" err="1" smtClean="0"/>
              <a:t>MPa</a:t>
            </a:r>
            <a:endParaRPr lang="fr-BE" dirty="0"/>
          </a:p>
        </p:txBody>
      </p:sp>
      <p:sp>
        <p:nvSpPr>
          <p:cNvPr id="19" name="ZoneTexte 22"/>
          <p:cNvSpPr txBox="1"/>
          <p:nvPr/>
        </p:nvSpPr>
        <p:spPr>
          <a:xfrm>
            <a:off x="4772754" y="2292841"/>
            <a:ext cx="90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 to 1,5 </a:t>
            </a:r>
            <a:r>
              <a:rPr lang="fr-BE" dirty="0" err="1" smtClean="0"/>
              <a:t>MPa</a:t>
            </a:r>
            <a:endParaRPr lang="fr-BE" dirty="0"/>
          </a:p>
        </p:txBody>
      </p:sp>
      <p:sp>
        <p:nvSpPr>
          <p:cNvPr id="20" name="ZoneTexte 24"/>
          <p:cNvSpPr txBox="1"/>
          <p:nvPr/>
        </p:nvSpPr>
        <p:spPr>
          <a:xfrm>
            <a:off x="2252474" y="4669105"/>
            <a:ext cx="153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40 to 200 kPa</a:t>
            </a:r>
            <a:endParaRPr lang="fr-BE" dirty="0"/>
          </a:p>
        </p:txBody>
      </p:sp>
      <p:sp>
        <p:nvSpPr>
          <p:cNvPr id="21" name="ZoneTexte 29"/>
          <p:cNvSpPr txBox="1"/>
          <p:nvPr/>
        </p:nvSpPr>
        <p:spPr>
          <a:xfrm>
            <a:off x="668298" y="5732179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 : Toyota TME</a:t>
            </a:r>
            <a:endParaRPr lang="fr-BE" sz="1200" dirty="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612514" y="190381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009607" y="710406"/>
            <a:ext cx="815563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dirty="0" smtClean="0"/>
              <a:t>3. The pressure regulator is necessary to reduce the pressure from the tank (up to 700 bars) to the fuel cell (around  1 bar). This operation is generally performed in two steps, a mechanical pressure reducer followed by an electronically regulated valve or injector.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203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99" y="1256904"/>
            <a:ext cx="4180686" cy="2217274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07" y="3610374"/>
            <a:ext cx="2091637" cy="2008843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11" y="3890493"/>
            <a:ext cx="1719301" cy="188009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07" y="1420375"/>
            <a:ext cx="2535164" cy="19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5"/>
          <p:cNvSpPr txBox="1"/>
          <p:nvPr/>
        </p:nvSpPr>
        <p:spPr>
          <a:xfrm>
            <a:off x="1084675" y="626077"/>
            <a:ext cx="79184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intake air circuit is composed of a filter, compressor, intercooler, humidifier, fuel cell &amp; exhaust</a:t>
            </a:r>
          </a:p>
          <a:p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7997443" y="3344815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Toyota TME</a:t>
            </a:r>
            <a:endParaRPr lang="en-GB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41961" y="5642405"/>
            <a:ext cx="2323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</a:t>
            </a:r>
            <a:r>
              <a:rPr lang="en-GB" sz="1200" dirty="0" err="1" smtClean="0"/>
              <a:t>Perma</a:t>
            </a:r>
            <a:r>
              <a:rPr lang="en-GB" sz="1200" dirty="0" smtClean="0"/>
              <a:t> Pure humidifiers</a:t>
            </a:r>
            <a:endParaRPr lang="en-GB" sz="1200" dirty="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524835" y="143388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3" name="ZoneTexte 1"/>
          <p:cNvSpPr txBox="1"/>
          <p:nvPr/>
        </p:nvSpPr>
        <p:spPr>
          <a:xfrm>
            <a:off x="1757447" y="3037936"/>
            <a:ext cx="170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4. Air compressor</a:t>
            </a:r>
            <a:endParaRPr lang="en-GB" sz="1600" dirty="0"/>
          </a:p>
        </p:txBody>
      </p:sp>
      <p:sp>
        <p:nvSpPr>
          <p:cNvPr id="24" name="ZoneTexte 22"/>
          <p:cNvSpPr txBox="1"/>
          <p:nvPr/>
        </p:nvSpPr>
        <p:spPr>
          <a:xfrm>
            <a:off x="5861903" y="1309744"/>
            <a:ext cx="14154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5. Air intercooler</a:t>
            </a:r>
            <a:endParaRPr lang="en-GB" sz="1600" dirty="0"/>
          </a:p>
        </p:txBody>
      </p:sp>
      <p:sp>
        <p:nvSpPr>
          <p:cNvPr id="25" name="ZoneTexte 2"/>
          <p:cNvSpPr txBox="1"/>
          <p:nvPr/>
        </p:nvSpPr>
        <p:spPr>
          <a:xfrm>
            <a:off x="6269251" y="411805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6. The humidifier is located just before the fuel cell and increases the humidity % of intake air. </a:t>
            </a:r>
            <a:r>
              <a:rPr lang="en-GB" sz="1600" dirty="0"/>
              <a:t>T</a:t>
            </a:r>
            <a:r>
              <a:rPr lang="en-GB" sz="1600" dirty="0" smtClean="0"/>
              <a:t>he water is extracted from wet air in the exhaust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91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77" y="1665104"/>
            <a:ext cx="3752228" cy="2531991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72" y="2257628"/>
            <a:ext cx="2576390" cy="2259783"/>
          </a:xfrm>
          <a:prstGeom prst="rect">
            <a:avLst/>
          </a:prstGeom>
        </p:spPr>
      </p:pic>
      <p:sp>
        <p:nvSpPr>
          <p:cNvPr id="19" name="ZoneTexte 1"/>
          <p:cNvSpPr txBox="1"/>
          <p:nvPr/>
        </p:nvSpPr>
        <p:spPr>
          <a:xfrm>
            <a:off x="699015" y="5678096"/>
            <a:ext cx="181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Toyota TME</a:t>
            </a:r>
            <a:endParaRPr lang="en-GB" sz="1200" dirty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606909" y="108219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1" name="ZoneTexte 2"/>
          <p:cNvSpPr txBox="1"/>
          <p:nvPr/>
        </p:nvSpPr>
        <p:spPr>
          <a:xfrm>
            <a:off x="7298899" y="463187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Sometimes, air cooling is enough</a:t>
            </a:r>
            <a:endParaRPr lang="en-GB" sz="1400" dirty="0"/>
          </a:p>
        </p:txBody>
      </p:sp>
      <p:sp>
        <p:nvSpPr>
          <p:cNvPr id="22" name="ZoneTexte 19"/>
          <p:cNvSpPr txBox="1"/>
          <p:nvPr/>
        </p:nvSpPr>
        <p:spPr>
          <a:xfrm>
            <a:off x="1531677" y="4317357"/>
            <a:ext cx="375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7. Typical cooling circuit components of a fuel cell vehicle</a:t>
            </a:r>
            <a:endParaRPr lang="en-GB" sz="2000" dirty="0"/>
          </a:p>
        </p:txBody>
      </p:sp>
      <p:sp>
        <p:nvSpPr>
          <p:cNvPr id="23" name="ZoneTexte 3"/>
          <p:cNvSpPr txBox="1"/>
          <p:nvPr/>
        </p:nvSpPr>
        <p:spPr>
          <a:xfrm>
            <a:off x="1454780" y="610847"/>
            <a:ext cx="933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The fuel cell efficiency is about 50% to 60%.  This means that a significant part of the energy produced is heat and must be valorised or evacuated through the radiator.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913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726951"/>
            <a:ext cx="8146564" cy="4081117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fuel cell is like a battery, it produces DC current.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DC current must be transformed into AC current as most practical loads use AC current.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DC current is transformed into AC current thanks to an inverter bridge.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An inverter bridge is quite simple.  It uses 6 transistors in saturated mode, open or closed. The inverter is reversible and works then like a diode bridge to convert AC into DC.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AC current is used to supply the 3 phase stator of an electric motor.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3 phase stator coils generate a rotating magnetic field or RMF.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rotating magnetic field is followed by a rotor connected to a transmission.</a:t>
            </a:r>
          </a:p>
        </p:txBody>
      </p:sp>
    </p:spTree>
    <p:extLst>
      <p:ext uri="{BB962C8B-B14F-4D97-AF65-F5344CB8AC3E}">
        <p14:creationId xmlns:p14="http://schemas.microsoft.com/office/powerpoint/2010/main" val="1746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572852" y="599905"/>
            <a:ext cx="108937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GB" altLang="fr-FR" sz="1600" b="0" dirty="0" smtClean="0">
                <a:sym typeface="Wingdings" pitchFamily="2" charset="2"/>
              </a:rPr>
              <a:t>The DC current produced by the fuel cell must be transformed by power electronics in order to be used. An inverter is often considered to transform DC </a:t>
            </a:r>
            <a:r>
              <a:rPr lang="en-GB" altLang="fr-FR" sz="1600" dirty="0" smtClean="0">
                <a:sym typeface="Wingdings" pitchFamily="2" charset="2"/>
              </a:rPr>
              <a:t>current </a:t>
            </a:r>
            <a:r>
              <a:rPr lang="en-GB" altLang="fr-FR" sz="1600" b="0" dirty="0" smtClean="0">
                <a:sym typeface="Wingdings" pitchFamily="2" charset="2"/>
              </a:rPr>
              <a:t>into 3 phase AC current</a:t>
            </a:r>
            <a:r>
              <a:rPr lang="en-GB" altLang="fr-FR" sz="1600" dirty="0">
                <a:sym typeface="Wingdings" pitchFamily="2" charset="2"/>
              </a:rPr>
              <a:t>. In vehicular applications, the load will be an electric motor. In this machine, the rotor is moving due to a force induced by the rotating magnetic field (RMF) generated by the stator coils. 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endParaRPr lang="en-GB" altLang="fr-FR" sz="1600" b="0" dirty="0">
              <a:sym typeface="Wingdings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80" y="2514599"/>
            <a:ext cx="336708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45271" y="2318600"/>
            <a:ext cx="436562" cy="21209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0" name="Connecteur droit 17"/>
          <p:cNvCxnSpPr/>
          <p:nvPr/>
        </p:nvCxnSpPr>
        <p:spPr>
          <a:xfrm flipH="1">
            <a:off x="1284166" y="254561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18"/>
          <p:cNvCxnSpPr/>
          <p:nvPr/>
        </p:nvCxnSpPr>
        <p:spPr>
          <a:xfrm flipH="1">
            <a:off x="1295279" y="42442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 rot="-5400000">
            <a:off x="-867" y="3221888"/>
            <a:ext cx="21288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500" dirty="0" smtClean="0"/>
              <a:t>High voltage Batt or FC</a:t>
            </a:r>
            <a:endParaRPr lang="en-GB" altLang="fr-FR" sz="1500" dirty="0"/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24158" y="4677121"/>
            <a:ext cx="425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b="0" i="1" dirty="0" smtClean="0"/>
              <a:t>Diagram of a DC/AC reversible converter</a:t>
            </a:r>
            <a:endParaRPr lang="en-GB" altLang="fr-FR" sz="1800" b="0" i="1" dirty="0"/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003314" y="164539"/>
            <a:ext cx="34670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The fuel cell in a system</a:t>
            </a:r>
            <a:endParaRPr lang="en-GB" sz="2000" dirty="0">
              <a:solidFill>
                <a:srgbClr val="00ACAF"/>
              </a:solidFill>
            </a:endParaRPr>
          </a:p>
        </p:txBody>
      </p:sp>
      <p:pic>
        <p:nvPicPr>
          <p:cNvPr id="30" name="Picture 11" descr="image007[1]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15461" y="2072876"/>
            <a:ext cx="3685205" cy="22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6048761" y="4723287"/>
            <a:ext cx="3551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3 coils supplied with AC current are generating a rotating magnetic field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804534"/>
            <a:ext cx="8146564" cy="4856714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fuel cell is associated to auxiliaries in order to work like a battery. It is then considered as a fuel cell system.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In mobile applications, the fuel cell is not reversible. It is not possible to send electricity and produce hydrogen at 700 bar to fill the tank.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fuel cell system is finally included in a fuel cell powertrain.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fuel cell powertrain is similar to a hybrid powertrain, including a small battery in parallel.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fuel cell needs air and hydrogen to produce electricity.  These are supplied with a compressor and a pump. There is a delay of 1 to 2 seconds when higher current is requested. This delay is not visible for the user as the battery compensates immediately.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battery is also used to recover energy during braking.</a:t>
            </a:r>
          </a:p>
        </p:txBody>
      </p:sp>
    </p:spTree>
    <p:extLst>
      <p:ext uri="{BB962C8B-B14F-4D97-AF65-F5344CB8AC3E}">
        <p14:creationId xmlns:p14="http://schemas.microsoft.com/office/powerpoint/2010/main" val="27361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2869729" y="5307885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complete fuel cell powertrain of a vehicle</a:t>
            </a:r>
            <a:endParaRPr lang="en-GB" sz="1600" dirty="0"/>
          </a:p>
        </p:txBody>
      </p:sp>
      <p:pic>
        <p:nvPicPr>
          <p:cNvPr id="16" name="Image 12" descr="Figure_5_U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5" y="780673"/>
            <a:ext cx="7492812" cy="4432223"/>
          </a:xfrm>
          <a:prstGeom prst="rect">
            <a:avLst/>
          </a:prstGeom>
        </p:spPr>
      </p:pic>
      <p:sp>
        <p:nvSpPr>
          <p:cNvPr id="17" name="ZoneTexte 1"/>
          <p:cNvSpPr txBox="1"/>
          <p:nvPr/>
        </p:nvSpPr>
        <p:spPr>
          <a:xfrm>
            <a:off x="482799" y="5688250"/>
            <a:ext cx="238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greencarcongress.com</a:t>
            </a:r>
            <a:endParaRPr lang="en-GB" sz="12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121223" y="164539"/>
            <a:ext cx="34670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The fuel cell in a system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945779" y="2020824"/>
            <a:ext cx="2749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fuel cell and the </a:t>
            </a:r>
            <a:r>
              <a:rPr lang="en-US" dirty="0" smtClean="0"/>
              <a:t>auxiliaries </a:t>
            </a:r>
            <a:r>
              <a:rPr lang="en-US" dirty="0"/>
              <a:t>deliver electricity to the inverter that powers an electric motor. A high voltage battery connected in parallel serves as an energy </a:t>
            </a:r>
            <a:r>
              <a:rPr lang="en-US" dirty="0" smtClean="0"/>
              <a:t>buffer.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705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980728"/>
            <a:ext cx="8146564" cy="46628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There are different types of fuel cells using the same working principle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They differ by the electrolyte, catalyst, gaseous reactants and temperature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chemical reaction takes place in a single cell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cell is generally composed of 5 elements: 2 bipolar plates, 2 diffusion layers and 1 electrolyte membrane in a central position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There is a fine deposition of a catalyst on the active surfaces of the diffusion layers, on the surfaces in contact with the electrolyte membrane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cell generates 1.18 Volt when supplied with hydrogen and pure oxygen</a:t>
            </a:r>
            <a:r>
              <a:rPr lang="en-GB" dirty="0"/>
              <a:t> </a:t>
            </a:r>
            <a:r>
              <a:rPr lang="en-GB" dirty="0" smtClean="0"/>
              <a:t>but only 0.8 Volt if oxygen is replaced with 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electric output of cells are connected in series in order to increase the working voltage.</a:t>
            </a:r>
          </a:p>
        </p:txBody>
      </p:sp>
    </p:spTree>
    <p:extLst>
      <p:ext uri="{BB962C8B-B14F-4D97-AF65-F5344CB8AC3E}">
        <p14:creationId xmlns:p14="http://schemas.microsoft.com/office/powerpoint/2010/main" val="4044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66946" y="395173"/>
            <a:ext cx="4108891" cy="5192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Single cell components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24626" y="3496201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784" y="1165695"/>
            <a:ext cx="48863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394" y="3236456"/>
            <a:ext cx="34877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925513" y="4613746"/>
            <a:ext cx="148624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Bipolar plates</a:t>
            </a:r>
            <a:endParaRPr lang="en-GB" dirty="0"/>
          </a:p>
        </p:txBody>
      </p:sp>
      <p:cxnSp>
        <p:nvCxnSpPr>
          <p:cNvPr id="20" name="Straight Arrow Connector 4"/>
          <p:cNvCxnSpPr>
            <a:stCxn id="19" idx="0"/>
          </p:cNvCxnSpPr>
          <p:nvPr/>
        </p:nvCxnSpPr>
        <p:spPr>
          <a:xfrm flipH="1" flipV="1">
            <a:off x="786776" y="3285008"/>
            <a:ext cx="881861" cy="13287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"/>
          <p:cNvCxnSpPr>
            <a:stCxn id="19" idx="0"/>
          </p:cNvCxnSpPr>
          <p:nvPr/>
        </p:nvCxnSpPr>
        <p:spPr>
          <a:xfrm flipV="1">
            <a:off x="1668637" y="3993034"/>
            <a:ext cx="1825451" cy="6207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630049" y="2564904"/>
            <a:ext cx="3456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Membrane Electrode Assembly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211960" y="1268760"/>
            <a:ext cx="8640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ZoneTexte 5"/>
          <p:cNvSpPr txBox="1"/>
          <p:nvPr/>
        </p:nvSpPr>
        <p:spPr>
          <a:xfrm>
            <a:off x="5257792" y="3386856"/>
            <a:ext cx="936104" cy="4090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smtClean="0"/>
              <a:t>Diffusion Layer</a:t>
            </a:r>
            <a:endParaRPr lang="en-GB" sz="1400" dirty="0"/>
          </a:p>
        </p:txBody>
      </p:sp>
      <p:sp>
        <p:nvSpPr>
          <p:cNvPr id="25" name="ZoneTexte 21"/>
          <p:cNvSpPr txBox="1"/>
          <p:nvPr/>
        </p:nvSpPr>
        <p:spPr>
          <a:xfrm>
            <a:off x="6516216" y="3145059"/>
            <a:ext cx="113640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smtClean="0"/>
              <a:t>Active zone</a:t>
            </a:r>
            <a:endParaRPr lang="en-GB" sz="1400" dirty="0"/>
          </a:p>
        </p:txBody>
      </p:sp>
      <p:sp>
        <p:nvSpPr>
          <p:cNvPr id="26" name="ZoneTexte 22"/>
          <p:cNvSpPr txBox="1"/>
          <p:nvPr/>
        </p:nvSpPr>
        <p:spPr>
          <a:xfrm>
            <a:off x="7684070" y="3470811"/>
            <a:ext cx="1136402" cy="255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smtClean="0"/>
              <a:t>Membrane</a:t>
            </a:r>
            <a:endParaRPr lang="en-GB" sz="1400" dirty="0"/>
          </a:p>
        </p:txBody>
      </p:sp>
      <p:sp>
        <p:nvSpPr>
          <p:cNvPr id="27" name="ZoneTexte 7"/>
          <p:cNvSpPr txBox="1"/>
          <p:nvPr/>
        </p:nvSpPr>
        <p:spPr>
          <a:xfrm>
            <a:off x="3491880" y="1196752"/>
            <a:ext cx="691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MEA</a:t>
            </a:r>
            <a:endParaRPr lang="en-GB" dirty="0"/>
          </a:p>
        </p:txBody>
      </p:sp>
      <p:sp>
        <p:nvSpPr>
          <p:cNvPr id="28" name="ZoneTexte 23"/>
          <p:cNvSpPr txBox="1"/>
          <p:nvPr/>
        </p:nvSpPr>
        <p:spPr>
          <a:xfrm>
            <a:off x="5364088" y="5147900"/>
            <a:ext cx="619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MEA</a:t>
            </a:r>
            <a:endParaRPr lang="en-GB" dirty="0"/>
          </a:p>
        </p:txBody>
      </p:sp>
      <p:sp>
        <p:nvSpPr>
          <p:cNvPr id="29" name="ZoneTexte 10"/>
          <p:cNvSpPr txBox="1"/>
          <p:nvPr/>
        </p:nvSpPr>
        <p:spPr>
          <a:xfrm>
            <a:off x="6802693" y="1480138"/>
            <a:ext cx="437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PEM </a:t>
            </a:r>
            <a:r>
              <a:rPr lang="fr-BE" sz="2800" dirty="0" err="1" smtClean="0"/>
              <a:t>Cell</a:t>
            </a:r>
            <a:r>
              <a:rPr lang="fr-BE" sz="2800" dirty="0" smtClean="0"/>
              <a:t> voltage : 0,8 – 1 V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8567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195736" y="486321"/>
            <a:ext cx="4896544" cy="49440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Cells are connected to create a stack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787" y="1121073"/>
            <a:ext cx="4953000" cy="446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"/>
          <p:cNvSpPr txBox="1"/>
          <p:nvPr/>
        </p:nvSpPr>
        <p:spPr>
          <a:xfrm>
            <a:off x="1568935" y="55892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Bipolar architecture of a stack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7979944" y="1856232"/>
            <a:ext cx="3532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global voltage is resulting in the addition of cell voltages. If we build a stack of 20 cells, we will measure a working voltage of approximately 20 Volts.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8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Different types of geometrical arrangements: bipolar, planar or tubular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196752"/>
            <a:ext cx="385744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8"/>
          <a:stretch/>
        </p:blipFill>
        <p:spPr bwMode="auto">
          <a:xfrm>
            <a:off x="762000" y="1974655"/>
            <a:ext cx="2403894" cy="391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48" t="24611" b="37694"/>
          <a:stretch/>
        </p:blipFill>
        <p:spPr bwMode="auto">
          <a:xfrm>
            <a:off x="3086101" y="3439282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Image associée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1"/>
          <a:stretch/>
        </p:blipFill>
        <p:spPr bwMode="auto">
          <a:xfrm>
            <a:off x="3331464" y="4508045"/>
            <a:ext cx="2514600" cy="13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ésultat de recherche d'images pour &quot;sealing gasket fuel cell&quot;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65094"/>
            <a:ext cx="2653553" cy="19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18"/>
          <p:cNvSpPr txBox="1"/>
          <p:nvPr/>
        </p:nvSpPr>
        <p:spPr>
          <a:xfrm>
            <a:off x="683568" y="12687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Bipolar architecture of a stack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329695"/>
            <a:ext cx="5731510" cy="173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30" y="3283302"/>
            <a:ext cx="40617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Different types of geometrical arrangements: bipolar, planar or tubular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5"/>
          <p:cNvSpPr txBox="1"/>
          <p:nvPr/>
        </p:nvSpPr>
        <p:spPr>
          <a:xfrm>
            <a:off x="786776" y="1876161"/>
            <a:ext cx="197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Planar architecture of a stack</a:t>
            </a:r>
            <a:endParaRPr lang="en-GB" dirty="0"/>
          </a:p>
        </p:txBody>
      </p:sp>
      <p:sp>
        <p:nvSpPr>
          <p:cNvPr id="19" name="ZoneTexte 16"/>
          <p:cNvSpPr txBox="1"/>
          <p:nvPr/>
        </p:nvSpPr>
        <p:spPr>
          <a:xfrm>
            <a:off x="5544492" y="4438853"/>
            <a:ext cx="233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Tubular architecture of a stack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4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885825"/>
            <a:ext cx="6819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8638"/>
            <a:ext cx="1865313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188740" y="264968"/>
            <a:ext cx="244604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dirty="0" smtClean="0">
                <a:solidFill>
                  <a:srgbClr val="00ACAF"/>
                </a:solidFill>
              </a:rPr>
              <a:t>Stack assembly</a:t>
            </a:r>
            <a:endParaRPr lang="en-GB" sz="2400" dirty="0">
              <a:solidFill>
                <a:srgbClr val="00ACAF"/>
              </a:solidFill>
            </a:endParaRPr>
          </a:p>
        </p:txBody>
      </p:sp>
      <p:sp>
        <p:nvSpPr>
          <p:cNvPr id="18" name="ZoneTexte 1"/>
          <p:cNvSpPr txBox="1"/>
          <p:nvPr/>
        </p:nvSpPr>
        <p:spPr>
          <a:xfrm>
            <a:off x="3491880" y="5373216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Catalyst</a:t>
            </a:r>
            <a:endParaRPr lang="en-GB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339752" y="5373216"/>
            <a:ext cx="1152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Gas Diffusion Layers</a:t>
            </a:r>
            <a:endParaRPr lang="en-GB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572000" y="5373216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Membrane</a:t>
            </a:r>
            <a:endParaRPr lang="en-GB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228184" y="5445224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Bipolar plates</a:t>
            </a:r>
            <a:endParaRPr lang="en-GB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75656" y="5381216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Electrode</a:t>
            </a:r>
            <a:endParaRPr lang="en-GB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8624831" y="2386584"/>
            <a:ext cx="315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cells are connected electrically in series while they are fed with hydrogen and oxygen in parallel.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923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10267" y="332657"/>
            <a:ext cx="5832648" cy="43204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Working principle of a single cell (PEFC)</a:t>
            </a:r>
            <a:endParaRPr lang="nl-NL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ce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649" y="1196752"/>
            <a:ext cx="6717546" cy="32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205440"/>
                  </p:ext>
                </p:extLst>
              </p:nvPr>
            </p:nvGraphicFramePr>
            <p:xfrm>
              <a:off x="2160879" y="4977740"/>
              <a:ext cx="4277236" cy="251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28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Anode: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1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205440"/>
                  </p:ext>
                </p:extLst>
              </p:nvPr>
            </p:nvGraphicFramePr>
            <p:xfrm>
              <a:off x="2160879" y="4977740"/>
              <a:ext cx="4277236" cy="251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28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Anode: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31290" t="-11905" r="-18393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1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815162"/>
                  </p:ext>
                </p:extLst>
              </p:nvPr>
            </p:nvGraphicFramePr>
            <p:xfrm>
              <a:off x="2158339" y="5322540"/>
              <a:ext cx="4279776" cy="266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Cathode: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2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815162"/>
                  </p:ext>
                </p:extLst>
              </p:nvPr>
            </p:nvGraphicFramePr>
            <p:xfrm>
              <a:off x="2158339" y="5322540"/>
              <a:ext cx="4279776" cy="266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Cathode: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31290" t="-11364" r="-18393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2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784101"/>
                  </p:ext>
                </p:extLst>
              </p:nvPr>
            </p:nvGraphicFramePr>
            <p:xfrm>
              <a:off x="2158339" y="5667340"/>
              <a:ext cx="4279776" cy="281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General: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→2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3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784101"/>
                  </p:ext>
                </p:extLst>
              </p:nvPr>
            </p:nvGraphicFramePr>
            <p:xfrm>
              <a:off x="2158339" y="5667340"/>
              <a:ext cx="4279776" cy="281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General: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3"/>
                          <a:stretch>
                            <a:fillRect l="-31290" t="-10638" r="-18393" b="-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3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ZoneTexte 1"/>
          <p:cNvSpPr txBox="1"/>
          <p:nvPr/>
        </p:nvSpPr>
        <p:spPr>
          <a:xfrm>
            <a:off x="8266176" y="2029968"/>
            <a:ext cx="317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operating principle is simple, without moving parts. The protons cross the membrane while the electrons have to go around by the external electric circuit.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70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1654</Words>
  <Application>Microsoft Office PowerPoint</Application>
  <PresentationFormat>Widescreen</PresentationFormat>
  <Paragraphs>158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21</cp:revision>
  <dcterms:created xsi:type="dcterms:W3CDTF">2019-06-26T09:21:34Z</dcterms:created>
  <dcterms:modified xsi:type="dcterms:W3CDTF">2019-10-18T14:35:27Z</dcterms:modified>
</cp:coreProperties>
</file>