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6" r:id="rId3"/>
    <p:sldId id="258" r:id="rId4"/>
    <p:sldId id="286" r:id="rId5"/>
    <p:sldId id="285" r:id="rId6"/>
    <p:sldId id="284" r:id="rId7"/>
    <p:sldId id="283" r:id="rId8"/>
    <p:sldId id="282" r:id="rId9"/>
    <p:sldId id="281" r:id="rId10"/>
    <p:sldId id="280" r:id="rId11"/>
    <p:sldId id="279" r:id="rId12"/>
    <p:sldId id="278" r:id="rId13"/>
    <p:sldId id="277" r:id="rId14"/>
    <p:sldId id="276" r:id="rId15"/>
    <p:sldId id="275" r:id="rId16"/>
    <p:sldId id="274" r:id="rId17"/>
    <p:sldId id="273" r:id="rId18"/>
    <p:sldId id="271" r:id="rId19"/>
    <p:sldId id="270" r:id="rId20"/>
    <p:sldId id="269" r:id="rId21"/>
    <p:sldId id="268" r:id="rId22"/>
    <p:sldId id="267" r:id="rId23"/>
    <p:sldId id="266" r:id="rId24"/>
    <p:sldId id="265" r:id="rId25"/>
    <p:sldId id="264" r:id="rId26"/>
    <p:sldId id="263" r:id="rId27"/>
    <p:sldId id="262" r:id="rId28"/>
    <p:sldId id="261" r:id="rId29"/>
    <p:sldId id="260" r:id="rId30"/>
    <p:sldId id="28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C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29"/>
    <p:restoredTop sz="94646"/>
  </p:normalViewPr>
  <p:slideViewPr>
    <p:cSldViewPr snapToGrid="0" snapToObjects="1">
      <p:cViewPr varScale="1">
        <p:scale>
          <a:sx n="92" d="100"/>
          <a:sy n="92" d="100"/>
        </p:scale>
        <p:origin x="712" y="7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0510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55552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44E4D4A-C7B4-0A4F-B336-7568CF39A4C2}"/>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BF826369-A491-FF49-B2BE-064E0024F40D}"/>
              </a:ext>
            </a:extLst>
          </p:cNvPr>
          <p:cNvSpPr txBox="1"/>
          <p:nvPr userDrawn="1"/>
        </p:nvSpPr>
        <p:spPr>
          <a:xfrm>
            <a:off x="743706" y="6250219"/>
            <a:ext cx="1960165" cy="338554"/>
          </a:xfrm>
          <a:prstGeom prst="rect">
            <a:avLst/>
          </a:prstGeom>
          <a:noFill/>
        </p:spPr>
        <p:txBody>
          <a:bodyPr wrap="square" rtlCol="0">
            <a:spAutoFit/>
          </a:bodyPr>
          <a:lstStyle/>
          <a:p>
            <a:r>
              <a:rPr lang="en-US" sz="1600" dirty="0">
                <a:solidFill>
                  <a:srgbClr val="00ACAF"/>
                </a:solidFill>
                <a:latin typeface="Arial" panose="020B0604020202020204" pitchFamily="34" charset="0"/>
                <a:cs typeface="Arial" panose="020B0604020202020204" pitchFamily="34" charset="0"/>
              </a:rPr>
              <a:t>Content created by</a:t>
            </a:r>
          </a:p>
        </p:txBody>
      </p:sp>
    </p:spTree>
    <p:extLst>
      <p:ext uri="{BB962C8B-B14F-4D97-AF65-F5344CB8AC3E}">
        <p14:creationId xmlns:p14="http://schemas.microsoft.com/office/powerpoint/2010/main" val="356556377"/>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10" Type="http://schemas.openxmlformats.org/officeDocument/2006/relationships/image" Target="../media/image10.png"/><Relationship Id="rId4" Type="http://schemas.openxmlformats.org/officeDocument/2006/relationships/image" Target="../media/image4.jpg"/><Relationship Id="rId9" Type="http://schemas.openxmlformats.org/officeDocument/2006/relationships/image" Target="../media/image9.jpg"/></Relationships>
</file>

<file path=ppt/slides/_rels/slide10.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png"/><Relationship Id="rId12"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24.png"/><Relationship Id="rId5" Type="http://schemas.openxmlformats.org/officeDocument/2006/relationships/image" Target="../media/image7.png"/><Relationship Id="rId10" Type="http://schemas.openxmlformats.org/officeDocument/2006/relationships/image" Target="../media/image23.png"/><Relationship Id="rId4" Type="http://schemas.openxmlformats.org/officeDocument/2006/relationships/image" Target="../media/image5.jpeg"/><Relationship Id="rId9"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png"/><Relationship Id="rId12" Type="http://schemas.openxmlformats.org/officeDocument/2006/relationships/image" Target="../media/image28.jpe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27.jpeg"/><Relationship Id="rId5" Type="http://schemas.openxmlformats.org/officeDocument/2006/relationships/image" Target="../media/image7.png"/><Relationship Id="rId10" Type="http://schemas.openxmlformats.org/officeDocument/2006/relationships/image" Target="../media/image26.png"/><Relationship Id="rId4" Type="http://schemas.openxmlformats.org/officeDocument/2006/relationships/image" Target="../media/image5.jpeg"/><Relationship Id="rId9"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30.jpg"/><Relationship Id="rId5" Type="http://schemas.openxmlformats.org/officeDocument/2006/relationships/image" Target="../media/image7.png"/><Relationship Id="rId10" Type="http://schemas.openxmlformats.org/officeDocument/2006/relationships/image" Target="../media/image29.png"/><Relationship Id="rId4" Type="http://schemas.openxmlformats.org/officeDocument/2006/relationships/image" Target="../media/image5.jpeg"/><Relationship Id="rId9"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png"/><Relationship Id="rId12" Type="http://schemas.openxmlformats.org/officeDocument/2006/relationships/image" Target="../media/image32.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31.jpeg"/><Relationship Id="rId5" Type="http://schemas.openxmlformats.org/officeDocument/2006/relationships/image" Target="../media/image7.png"/><Relationship Id="rId10" Type="http://schemas.openxmlformats.org/officeDocument/2006/relationships/hyperlink" Target="https://www.google.be/url?sa=i&amp;rct=j&amp;q=&amp;esrc=s&amp;source=images&amp;cd=&amp;cad=rja&amp;uact=8&amp;ved=2ahUKEwiY3raSnIngAhVJJlAKHdBRAu4QjRx6BAgBEAU&amp;url=http://www.e-vozila.com/forum/viewtopic.php?t%3D431&amp;psig=AOvVaw0Azmv-ZwLW_R915Zx55lWg&amp;ust=1548515504217595" TargetMode="External"/><Relationship Id="rId4" Type="http://schemas.openxmlformats.org/officeDocument/2006/relationships/image" Target="../media/image5.jpeg"/><Relationship Id="rId9"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34.jpeg"/><Relationship Id="rId5" Type="http://schemas.openxmlformats.org/officeDocument/2006/relationships/image" Target="../media/image7.png"/><Relationship Id="rId10" Type="http://schemas.openxmlformats.org/officeDocument/2006/relationships/image" Target="../media/image33.jpeg"/><Relationship Id="rId4" Type="http://schemas.openxmlformats.org/officeDocument/2006/relationships/image" Target="../media/image5.jpeg"/><Relationship Id="rId9" Type="http://schemas.openxmlformats.org/officeDocument/2006/relationships/image" Target="../media/image10.png"/></Relationships>
</file>

<file path=ppt/slides/_rels/slide15.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5.jpeg"/><Relationship Id="rId9" Type="http://schemas.openxmlformats.org/officeDocument/2006/relationships/image" Target="../media/image10.png"/></Relationships>
</file>

<file path=ppt/slides/_rels/slide16.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5.jpeg"/><Relationship Id="rId9" Type="http://schemas.openxmlformats.org/officeDocument/2006/relationships/image" Target="../media/image10.png"/></Relationships>
</file>

<file path=ppt/slides/_rels/slide17.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18.png"/><Relationship Id="rId18" Type="http://schemas.openxmlformats.org/officeDocument/2006/relationships/image" Target="../media/image38.png"/><Relationship Id="rId3" Type="http://schemas.openxmlformats.org/officeDocument/2006/relationships/image" Target="../media/image4.jpg"/><Relationship Id="rId7" Type="http://schemas.openxmlformats.org/officeDocument/2006/relationships/image" Target="../media/image8.png"/><Relationship Id="rId12" Type="http://schemas.openxmlformats.org/officeDocument/2006/relationships/image" Target="../media/image35.jpeg"/><Relationship Id="rId17" Type="http://schemas.openxmlformats.org/officeDocument/2006/relationships/image" Target="../media/image37.png"/><Relationship Id="rId2" Type="http://schemas.openxmlformats.org/officeDocument/2006/relationships/image" Target="../media/image6.png"/><Relationship Id="rId16"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13.jpeg"/><Relationship Id="rId5" Type="http://schemas.openxmlformats.org/officeDocument/2006/relationships/image" Target="../media/image7.png"/><Relationship Id="rId15" Type="http://schemas.openxmlformats.org/officeDocument/2006/relationships/image" Target="../media/image24.png"/><Relationship Id="rId10" Type="http://schemas.openxmlformats.org/officeDocument/2006/relationships/hyperlink" Target="https://www.google.be/url?sa=i&amp;rct=j&amp;q=&amp;esrc=s&amp;source=images&amp;cd=&amp;cad=rja&amp;uact=8&amp;ved=2ahUKEwjCg8Oqp5XgAhXnxoUKHQ8HAeUQjRx6BAgBEAU&amp;url=https://grabcad.com/questions/tutorial-on-how-to-model-a-car-part-1&amp;psig=AOvVaw1DobNJhRb2Hzp8r9YKEClI&amp;ust=1548930726846075" TargetMode="External"/><Relationship Id="rId19" Type="http://schemas.openxmlformats.org/officeDocument/2006/relationships/image" Target="../media/image39.png"/><Relationship Id="rId4" Type="http://schemas.openxmlformats.org/officeDocument/2006/relationships/image" Target="../media/image5.jpeg"/><Relationship Id="rId9" Type="http://schemas.openxmlformats.org/officeDocument/2006/relationships/image" Target="../media/image10.png"/><Relationship Id="rId14" Type="http://schemas.openxmlformats.org/officeDocument/2006/relationships/image" Target="../media/image20.png"/></Relationships>
</file>

<file path=ppt/slides/_rels/slide18.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18.png"/><Relationship Id="rId18" Type="http://schemas.openxmlformats.org/officeDocument/2006/relationships/image" Target="../media/image38.png"/><Relationship Id="rId3" Type="http://schemas.openxmlformats.org/officeDocument/2006/relationships/image" Target="../media/image4.jpg"/><Relationship Id="rId7" Type="http://schemas.openxmlformats.org/officeDocument/2006/relationships/image" Target="../media/image8.png"/><Relationship Id="rId12" Type="http://schemas.openxmlformats.org/officeDocument/2006/relationships/image" Target="../media/image35.jpeg"/><Relationship Id="rId17" Type="http://schemas.openxmlformats.org/officeDocument/2006/relationships/image" Target="../media/image37.png"/><Relationship Id="rId2" Type="http://schemas.openxmlformats.org/officeDocument/2006/relationships/image" Target="../media/image6.png"/><Relationship Id="rId16"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13.jpeg"/><Relationship Id="rId5" Type="http://schemas.openxmlformats.org/officeDocument/2006/relationships/image" Target="../media/image7.png"/><Relationship Id="rId15" Type="http://schemas.openxmlformats.org/officeDocument/2006/relationships/image" Target="../media/image24.png"/><Relationship Id="rId10" Type="http://schemas.openxmlformats.org/officeDocument/2006/relationships/hyperlink" Target="https://www.google.be/url?sa=i&amp;rct=j&amp;q=&amp;esrc=s&amp;source=images&amp;cd=&amp;cad=rja&amp;uact=8&amp;ved=2ahUKEwjCg8Oqp5XgAhXnxoUKHQ8HAeUQjRx6BAgBEAU&amp;url=https://grabcad.com/questions/tutorial-on-how-to-model-a-car-part-1&amp;psig=AOvVaw1DobNJhRb2Hzp8r9YKEClI&amp;ust=1548930726846075" TargetMode="External"/><Relationship Id="rId19" Type="http://schemas.openxmlformats.org/officeDocument/2006/relationships/image" Target="../media/image39.png"/><Relationship Id="rId4" Type="http://schemas.openxmlformats.org/officeDocument/2006/relationships/image" Target="../media/image5.jpeg"/><Relationship Id="rId9" Type="http://schemas.openxmlformats.org/officeDocument/2006/relationships/image" Target="../media/image10.png"/><Relationship Id="rId14" Type="http://schemas.openxmlformats.org/officeDocument/2006/relationships/image" Target="../media/image20.png"/></Relationships>
</file>

<file path=ppt/slides/_rels/slide19.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5.jpeg"/><Relationship Id="rId9"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5.jpe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42.jpeg"/><Relationship Id="rId18" Type="http://schemas.openxmlformats.org/officeDocument/2006/relationships/image" Target="../media/image31.jpeg"/><Relationship Id="rId3" Type="http://schemas.openxmlformats.org/officeDocument/2006/relationships/image" Target="../media/image4.jpg"/><Relationship Id="rId7" Type="http://schemas.openxmlformats.org/officeDocument/2006/relationships/image" Target="../media/image8.png"/><Relationship Id="rId12" Type="http://schemas.openxmlformats.org/officeDocument/2006/relationships/image" Target="../media/image41.jpeg"/><Relationship Id="rId17" Type="http://schemas.openxmlformats.org/officeDocument/2006/relationships/hyperlink" Target="https://www.google.be/url?sa=i&amp;rct=j&amp;q=&amp;esrc=s&amp;source=images&amp;cd=&amp;cad=rja&amp;uact=8&amp;ved=2ahUKEwiY3raSnIngAhVJJlAKHdBRAu4QjRx6BAgBEAU&amp;url=http://www.e-vozila.com/forum/viewtopic.php?t%3D431&amp;psig=AOvVaw0Azmv-ZwLW_R915Zx55lWg&amp;ust=1548515504217595" TargetMode="External"/><Relationship Id="rId2" Type="http://schemas.openxmlformats.org/officeDocument/2006/relationships/image" Target="../media/image6.png"/><Relationship Id="rId16" Type="http://schemas.openxmlformats.org/officeDocument/2006/relationships/image" Target="../media/image44.png"/><Relationship Id="rId20" Type="http://schemas.openxmlformats.org/officeDocument/2006/relationships/image" Target="../media/image46.jpe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hyperlink" Target="https://www.google.be/url?sa=i&amp;rct=j&amp;q=&amp;esrc=s&amp;source=images&amp;cd=&amp;cad=rja&amp;uact=8&amp;ved=2ahUKEwj6_KWRi-vgAhUGyqQKHQZTDr0QjRx6BAgBEAU&amp;url=https://www.weh.com/weh-fuelling-nozzle-tk17-h2-70-mpa-enr-with-atex-data-interface-for-fast-filling-of-cars-selfservice.html&amp;psig=AOvVaw28amboPcvy0BI_QTzRA1Qv&amp;ust=1551878244201976" TargetMode="External"/><Relationship Id="rId5" Type="http://schemas.openxmlformats.org/officeDocument/2006/relationships/image" Target="../media/image7.png"/><Relationship Id="rId15" Type="http://schemas.openxmlformats.org/officeDocument/2006/relationships/image" Target="../media/image43.png"/><Relationship Id="rId10" Type="http://schemas.openxmlformats.org/officeDocument/2006/relationships/image" Target="../media/image40.jpeg"/><Relationship Id="rId19" Type="http://schemas.openxmlformats.org/officeDocument/2006/relationships/image" Target="../media/image45.jpeg"/><Relationship Id="rId4" Type="http://schemas.openxmlformats.org/officeDocument/2006/relationships/image" Target="../media/image5.jpeg"/><Relationship Id="rId9" Type="http://schemas.openxmlformats.org/officeDocument/2006/relationships/image" Target="../media/image10.png"/><Relationship Id="rId14" Type="http://schemas.openxmlformats.org/officeDocument/2006/relationships/image" Target="../media/image23.png"/></Relationships>
</file>

<file path=ppt/slides/_rels/slide21.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5.jpeg"/><Relationship Id="rId9" Type="http://schemas.openxmlformats.org/officeDocument/2006/relationships/image" Target="../media/image10.png"/></Relationships>
</file>

<file path=ppt/slides/_rels/slide22.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png"/><Relationship Id="rId10" Type="http://schemas.openxmlformats.org/officeDocument/2006/relationships/image" Target="../media/image47.png"/><Relationship Id="rId4" Type="http://schemas.openxmlformats.org/officeDocument/2006/relationships/image" Target="../media/image5.jpeg"/><Relationship Id="rId9" Type="http://schemas.openxmlformats.org/officeDocument/2006/relationships/image" Target="../media/image10.png"/></Relationships>
</file>

<file path=ppt/slides/_rels/slide23.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49.png"/><Relationship Id="rId5" Type="http://schemas.openxmlformats.org/officeDocument/2006/relationships/image" Target="../media/image7.png"/><Relationship Id="rId10" Type="http://schemas.openxmlformats.org/officeDocument/2006/relationships/image" Target="../media/image48.png"/><Relationship Id="rId4" Type="http://schemas.openxmlformats.org/officeDocument/2006/relationships/image" Target="../media/image5.jpeg"/><Relationship Id="rId9" Type="http://schemas.openxmlformats.org/officeDocument/2006/relationships/image" Target="../media/image10.png"/></Relationships>
</file>

<file path=ppt/slides/_rels/slide24.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png"/><Relationship Id="rId12" Type="http://schemas.openxmlformats.org/officeDocument/2006/relationships/image" Target="../media/image52.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51.png"/><Relationship Id="rId5" Type="http://schemas.openxmlformats.org/officeDocument/2006/relationships/image" Target="../media/image7.png"/><Relationship Id="rId10" Type="http://schemas.openxmlformats.org/officeDocument/2006/relationships/image" Target="../media/image50.png"/><Relationship Id="rId4" Type="http://schemas.openxmlformats.org/officeDocument/2006/relationships/image" Target="../media/image5.jpeg"/><Relationship Id="rId9" Type="http://schemas.openxmlformats.org/officeDocument/2006/relationships/image" Target="../media/image10.png"/></Relationships>
</file>

<file path=ppt/slides/_rels/slide25.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54.png"/><Relationship Id="rId5" Type="http://schemas.openxmlformats.org/officeDocument/2006/relationships/image" Target="../media/image7.png"/><Relationship Id="rId10" Type="http://schemas.openxmlformats.org/officeDocument/2006/relationships/image" Target="../media/image53.jpeg"/><Relationship Id="rId4" Type="http://schemas.openxmlformats.org/officeDocument/2006/relationships/image" Target="../media/image5.jpeg"/><Relationship Id="rId9" Type="http://schemas.openxmlformats.org/officeDocument/2006/relationships/image" Target="../media/image10.png"/></Relationships>
</file>

<file path=ppt/slides/_rels/slide26.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56.jpeg"/><Relationship Id="rId5" Type="http://schemas.openxmlformats.org/officeDocument/2006/relationships/image" Target="../media/image7.png"/><Relationship Id="rId10" Type="http://schemas.openxmlformats.org/officeDocument/2006/relationships/image" Target="../media/image55.jpeg"/><Relationship Id="rId4" Type="http://schemas.openxmlformats.org/officeDocument/2006/relationships/image" Target="../media/image5.jpeg"/><Relationship Id="rId9" Type="http://schemas.openxmlformats.org/officeDocument/2006/relationships/image" Target="../media/image10.png"/></Relationships>
</file>

<file path=ppt/slides/_rels/slide27.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png"/><Relationship Id="rId12" Type="http://schemas.openxmlformats.org/officeDocument/2006/relationships/image" Target="../media/image59.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58.JPG"/><Relationship Id="rId5" Type="http://schemas.openxmlformats.org/officeDocument/2006/relationships/image" Target="../media/image7.png"/><Relationship Id="rId10" Type="http://schemas.openxmlformats.org/officeDocument/2006/relationships/image" Target="../media/image57.jpg"/><Relationship Id="rId4" Type="http://schemas.openxmlformats.org/officeDocument/2006/relationships/image" Target="../media/image5.jpeg"/><Relationship Id="rId9" Type="http://schemas.openxmlformats.org/officeDocument/2006/relationships/image" Target="../media/image10.png"/></Relationships>
</file>

<file path=ppt/slides/_rels/slide28.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61.png"/><Relationship Id="rId5" Type="http://schemas.openxmlformats.org/officeDocument/2006/relationships/image" Target="../media/image7.png"/><Relationship Id="rId10" Type="http://schemas.openxmlformats.org/officeDocument/2006/relationships/image" Target="../media/image60.png"/><Relationship Id="rId4" Type="http://schemas.openxmlformats.org/officeDocument/2006/relationships/image" Target="../media/image5.jpeg"/><Relationship Id="rId9" Type="http://schemas.openxmlformats.org/officeDocument/2006/relationships/image" Target="../media/image10.png"/></Relationships>
</file>

<file path=ppt/slides/_rels/slide29.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5.jpe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pn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64.jpeg"/><Relationship Id="rId3" Type="http://schemas.openxmlformats.org/officeDocument/2006/relationships/image" Target="../media/image4.jpg"/><Relationship Id="rId7" Type="http://schemas.openxmlformats.org/officeDocument/2006/relationships/image" Target="../media/image8.png"/><Relationship Id="rId12" Type="http://schemas.openxmlformats.org/officeDocument/2006/relationships/image" Target="../media/image63.jpeg"/><Relationship Id="rId2" Type="http://schemas.openxmlformats.org/officeDocument/2006/relationships/image" Target="../media/image6.png"/><Relationship Id="rId16"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54.png"/><Relationship Id="rId5" Type="http://schemas.openxmlformats.org/officeDocument/2006/relationships/image" Target="../media/image7.png"/><Relationship Id="rId15" Type="http://schemas.openxmlformats.org/officeDocument/2006/relationships/image" Target="../media/image52.png"/><Relationship Id="rId10" Type="http://schemas.openxmlformats.org/officeDocument/2006/relationships/image" Target="../media/image62.png"/><Relationship Id="rId4" Type="http://schemas.openxmlformats.org/officeDocument/2006/relationships/image" Target="../media/image5.jpeg"/><Relationship Id="rId9" Type="http://schemas.openxmlformats.org/officeDocument/2006/relationships/image" Target="../media/image10.png"/><Relationship Id="rId14" Type="http://schemas.openxmlformats.org/officeDocument/2006/relationships/image" Target="../media/image61.png"/></Relationships>
</file>

<file path=ppt/slides/_rels/slide4.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5.jpe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13.jpeg"/><Relationship Id="rId5" Type="http://schemas.openxmlformats.org/officeDocument/2006/relationships/image" Target="../media/image7.png"/><Relationship Id="rId10" Type="http://schemas.openxmlformats.org/officeDocument/2006/relationships/hyperlink" Target="https://www.google.be/url?sa=i&amp;rct=j&amp;q=&amp;esrc=s&amp;source=images&amp;cd=&amp;cad=rja&amp;uact=8&amp;ved=2ahUKEwjCg8Oqp5XgAhXnxoUKHQ8HAeUQjRx6BAgBEAU&amp;url=https://grabcad.com/questions/tutorial-on-how-to-model-a-car-part-1&amp;psig=AOvVaw1DobNJhRb2Hzp8r9YKEClI&amp;ust=1548930726846075" TargetMode="External"/><Relationship Id="rId4" Type="http://schemas.openxmlformats.org/officeDocument/2006/relationships/image" Target="../media/image5.jpe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5.jpeg"/><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png"/><Relationship Id="rId12" Type="http://schemas.openxmlformats.org/officeDocument/2006/relationships/image" Target="../media/image16.jpe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15.png"/><Relationship Id="rId5" Type="http://schemas.openxmlformats.org/officeDocument/2006/relationships/image" Target="../media/image7.png"/><Relationship Id="rId10" Type="http://schemas.openxmlformats.org/officeDocument/2006/relationships/image" Target="../media/image14.jpeg"/><Relationship Id="rId4" Type="http://schemas.openxmlformats.org/officeDocument/2006/relationships/image" Target="../media/image5.jpeg"/><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png"/><Relationship Id="rId12" Type="http://schemas.openxmlformats.org/officeDocument/2006/relationships/image" Target="../media/image19.jpe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18.png"/><Relationship Id="rId5" Type="http://schemas.openxmlformats.org/officeDocument/2006/relationships/image" Target="../media/image7.png"/><Relationship Id="rId10" Type="http://schemas.openxmlformats.org/officeDocument/2006/relationships/image" Target="../media/image17.jpeg"/><Relationship Id="rId4" Type="http://schemas.openxmlformats.org/officeDocument/2006/relationships/image" Target="../media/image5.jpeg"/><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png"/><Relationship Id="rId12"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21.jpeg"/><Relationship Id="rId5" Type="http://schemas.openxmlformats.org/officeDocument/2006/relationships/image" Target="../media/image7.png"/><Relationship Id="rId10" Type="http://schemas.openxmlformats.org/officeDocument/2006/relationships/image" Target="../media/image20.png"/><Relationship Id="rId4" Type="http://schemas.openxmlformats.org/officeDocument/2006/relationships/image" Target="../media/image5.jpeg"/><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71BAC356-1C44-F44B-B830-43C409DA0D87}"/>
              </a:ext>
            </a:extLst>
          </p:cNvPr>
          <p:cNvSpPr txBox="1">
            <a:spLocks/>
          </p:cNvSpPr>
          <p:nvPr/>
        </p:nvSpPr>
        <p:spPr>
          <a:xfrm>
            <a:off x="2600634" y="6260486"/>
            <a:ext cx="4114800" cy="365125"/>
          </a:xfrm>
          <a:prstGeom prst="rect">
            <a:avLst/>
          </a:prstGeom>
        </p:spPr>
        <p:txBody>
          <a:bodyPr/>
          <a:lstStyle>
            <a:defPPr>
              <a:defRPr lang="en-US"/>
            </a:defPPr>
            <a:lvl1pPr marL="0" algn="l" defTabSz="914400" rtl="0" eaLnBrk="1" latinLnBrk="0" hangingPunct="1">
              <a:defRPr sz="1600" kern="1200">
                <a:solidFill>
                  <a:srgbClr val="00ACAF"/>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&lt;Partner logo&gt;</a:t>
            </a:r>
          </a:p>
        </p:txBody>
      </p:sp>
      <p:pic>
        <p:nvPicPr>
          <p:cNvPr id="6" name="Picture 5">
            <a:extLst>
              <a:ext uri="{FF2B5EF4-FFF2-40B4-BE49-F238E27FC236}">
                <a16:creationId xmlns:a16="http://schemas.microsoft.com/office/drawing/2014/main" id="{154EB3AC-D2CD-9040-93EF-FB25EB2C1CBE}"/>
              </a:ext>
            </a:extLst>
          </p:cNvPr>
          <p:cNvPicPr>
            <a:picLocks noChangeAspect="1"/>
          </p:cNvPicPr>
          <p:nvPr/>
        </p:nvPicPr>
        <p:blipFill>
          <a:blip r:embed="rId2"/>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B74E6FDB-7A33-184B-BFA9-D72881DB13F0}"/>
              </a:ext>
            </a:extLst>
          </p:cNvPr>
          <p:cNvSpPr txBox="1">
            <a:spLocks/>
          </p:cNvSpPr>
          <p:nvPr/>
        </p:nvSpPr>
        <p:spPr>
          <a:xfrm>
            <a:off x="779208" y="1980148"/>
            <a:ext cx="6064044" cy="755752"/>
          </a:xfrm>
          <a:prstGeom prst="rect">
            <a:avLst/>
          </a:prstGeom>
        </p:spPr>
        <p:txBody>
          <a:bodyPr/>
          <a:lstStyle>
            <a:lvl1pPr algn="l" defTabSz="914400" rtl="0" eaLnBrk="1" latinLnBrk="0" hangingPunct="1">
              <a:lnSpc>
                <a:spcPct val="90000"/>
              </a:lnSpc>
              <a:spcBef>
                <a:spcPct val="0"/>
              </a:spcBef>
              <a:buNone/>
              <a:defRPr sz="3600" kern="1200">
                <a:solidFill>
                  <a:srgbClr val="00ACAF"/>
                </a:solidFill>
                <a:latin typeface="Arial" panose="020B0604020202020204" pitchFamily="34" charset="0"/>
                <a:ea typeface="+mj-ea"/>
                <a:cs typeface="Arial" panose="020B0604020202020204" pitchFamily="34" charset="0"/>
              </a:defRPr>
            </a:lvl1pPr>
          </a:lstStyle>
          <a:p>
            <a:r>
              <a:rPr lang="en-US" b="1" dirty="0" smtClean="0"/>
              <a:t>Technologies</a:t>
            </a:r>
            <a:endParaRPr lang="en-US" b="1" dirty="0"/>
          </a:p>
        </p:txBody>
      </p:sp>
      <p:sp>
        <p:nvSpPr>
          <p:cNvPr id="8" name="Content Placeholder 2">
            <a:extLst>
              <a:ext uri="{FF2B5EF4-FFF2-40B4-BE49-F238E27FC236}">
                <a16:creationId xmlns:a16="http://schemas.microsoft.com/office/drawing/2014/main" id="{B553EABC-DF2E-8044-9EB9-8629F76FF197}"/>
              </a:ext>
            </a:extLst>
          </p:cNvPr>
          <p:cNvSpPr txBox="1">
            <a:spLocks/>
          </p:cNvSpPr>
          <p:nvPr/>
        </p:nvSpPr>
        <p:spPr>
          <a:xfrm>
            <a:off x="838199" y="2879027"/>
            <a:ext cx="6504716" cy="18287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accent3">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accent3">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accent3">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3">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3">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400" dirty="0"/>
          </a:p>
          <a:p>
            <a:pPr marL="0" indent="0">
              <a:buNone/>
            </a:pPr>
            <a:endParaRPr lang="en-US" sz="2400" dirty="0"/>
          </a:p>
          <a:p>
            <a:pPr marL="0" indent="0">
              <a:buNone/>
            </a:pPr>
            <a:r>
              <a:rPr lang="en-US" sz="2400" dirty="0" smtClean="0"/>
              <a:t>Teacher Answers to Practical Activities 1-3</a:t>
            </a:r>
            <a:endParaRPr lang="en-US" sz="2400" dirty="0"/>
          </a:p>
        </p:txBody>
      </p:sp>
      <p:sp>
        <p:nvSpPr>
          <p:cNvPr id="9" name="TextBox 8">
            <a:extLst>
              <a:ext uri="{FF2B5EF4-FFF2-40B4-BE49-F238E27FC236}">
                <a16:creationId xmlns:a16="http://schemas.microsoft.com/office/drawing/2014/main" id="{5C85300E-B0BF-4E44-9488-125A96BBBF49}"/>
              </a:ext>
            </a:extLst>
          </p:cNvPr>
          <p:cNvSpPr txBox="1"/>
          <p:nvPr/>
        </p:nvSpPr>
        <p:spPr>
          <a:xfrm>
            <a:off x="743706" y="6250219"/>
            <a:ext cx="1960165" cy="338554"/>
          </a:xfrm>
          <a:prstGeom prst="rect">
            <a:avLst/>
          </a:prstGeom>
          <a:noFill/>
        </p:spPr>
        <p:txBody>
          <a:bodyPr wrap="square" rtlCol="0">
            <a:spAutoFit/>
          </a:bodyPr>
          <a:lstStyle/>
          <a:p>
            <a:r>
              <a:rPr lang="en-US" sz="1600" dirty="0">
                <a:solidFill>
                  <a:srgbClr val="00ACAF"/>
                </a:solidFill>
                <a:latin typeface="Arial" panose="020B0604020202020204" pitchFamily="34" charset="0"/>
                <a:cs typeface="Arial" panose="020B0604020202020204" pitchFamily="34" charset="0"/>
              </a:rPr>
              <a:t>Content created by</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19" name="TextBox 1"/>
          <p:cNvSpPr txBox="1"/>
          <p:nvPr/>
        </p:nvSpPr>
        <p:spPr>
          <a:xfrm>
            <a:off x="10516684" y="6493220"/>
            <a:ext cx="1620570"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smtClean="0"/>
              <a:t>Last updated 18</a:t>
            </a:r>
            <a:r>
              <a:rPr lang="en-GB" sz="800" baseline="30000" dirty="0" smtClean="0"/>
              <a:t>th</a:t>
            </a:r>
            <a:r>
              <a:rPr lang="en-GB" sz="800" dirty="0" smtClean="0"/>
              <a:t> October 2019</a:t>
            </a:r>
            <a:endParaRPr lang="en-GB" sz="800" dirty="0"/>
          </a:p>
        </p:txBody>
      </p:sp>
    </p:spTree>
    <p:extLst>
      <p:ext uri="{BB962C8B-B14F-4D97-AF65-F5344CB8AC3E}">
        <p14:creationId xmlns:p14="http://schemas.microsoft.com/office/powerpoint/2010/main" val="1915654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15" name="ZoneTexte 2"/>
          <p:cNvSpPr txBox="1"/>
          <p:nvPr/>
        </p:nvSpPr>
        <p:spPr>
          <a:xfrm>
            <a:off x="3514352" y="38219"/>
            <a:ext cx="2232248" cy="369332"/>
          </a:xfrm>
          <a:prstGeom prst="rect">
            <a:avLst/>
          </a:prstGeom>
          <a:noFill/>
        </p:spPr>
        <p:txBody>
          <a:bodyPr wrap="square" rtlCol="0">
            <a:spAutoFit/>
          </a:bodyPr>
          <a:lstStyle/>
          <a:p>
            <a:r>
              <a:rPr lang="en-GB" dirty="0" smtClean="0"/>
              <a:t>5. Fuel cell stack</a:t>
            </a:r>
            <a:endParaRPr lang="en-GB" dirty="0"/>
          </a:p>
        </p:txBody>
      </p:sp>
      <p:sp>
        <p:nvSpPr>
          <p:cNvPr id="16" name="ZoneTexte 3"/>
          <p:cNvSpPr txBox="1"/>
          <p:nvPr/>
        </p:nvSpPr>
        <p:spPr>
          <a:xfrm>
            <a:off x="593808" y="5045539"/>
            <a:ext cx="7848872" cy="923330"/>
          </a:xfrm>
          <a:prstGeom prst="rect">
            <a:avLst/>
          </a:prstGeom>
          <a:noFill/>
        </p:spPr>
        <p:txBody>
          <a:bodyPr wrap="square" rtlCol="0">
            <a:spAutoFit/>
          </a:bodyPr>
          <a:lstStyle/>
          <a:p>
            <a:pPr marL="285750" indent="-285750" algn="just">
              <a:buFont typeface="Arial" panose="020B0604020202020204" pitchFamily="34" charset="0"/>
              <a:buChar char="•"/>
            </a:pPr>
            <a:r>
              <a:rPr lang="en-GB" dirty="0" smtClean="0"/>
              <a:t>This fuel cell is used to produce electricity which will power the vehicle. An average power is around 100 kW. The fuel cell is sometimes associated to a booster circuit for an increase of the voltage.</a:t>
            </a:r>
            <a:endParaRPr lang="en-GB" dirty="0"/>
          </a:p>
        </p:txBody>
      </p:sp>
      <p:pic>
        <p:nvPicPr>
          <p:cNvPr id="17" name="Image 4"/>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400904" y="1121207"/>
            <a:ext cx="2364667" cy="1203340"/>
          </a:xfrm>
          <a:prstGeom prst="rect">
            <a:avLst/>
          </a:prstGeom>
        </p:spPr>
      </p:pic>
      <p:sp>
        <p:nvSpPr>
          <p:cNvPr id="18" name="Rectangle 17"/>
          <p:cNvSpPr/>
          <p:nvPr/>
        </p:nvSpPr>
        <p:spPr>
          <a:xfrm>
            <a:off x="418008" y="373673"/>
            <a:ext cx="8064896" cy="4536504"/>
          </a:xfrm>
          <a:prstGeom prst="rect">
            <a:avLst/>
          </a:prstGeom>
          <a:noFill/>
          <a:ln w="38100">
            <a:solidFill>
              <a:srgbClr val="00AC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19" name="Connecteur droit 6"/>
          <p:cNvCxnSpPr/>
          <p:nvPr/>
        </p:nvCxnSpPr>
        <p:spPr>
          <a:xfrm>
            <a:off x="3039908" y="373673"/>
            <a:ext cx="0" cy="4536504"/>
          </a:xfrm>
          <a:prstGeom prst="line">
            <a:avLst/>
          </a:prstGeom>
          <a:ln w="38100">
            <a:solidFill>
              <a:srgbClr val="00ACAF"/>
            </a:solidFill>
          </a:ln>
        </p:spPr>
        <p:style>
          <a:lnRef idx="1">
            <a:schemeClr val="accent1"/>
          </a:lnRef>
          <a:fillRef idx="0">
            <a:schemeClr val="accent1"/>
          </a:fillRef>
          <a:effectRef idx="0">
            <a:schemeClr val="accent1"/>
          </a:effectRef>
          <a:fontRef idx="minor">
            <a:schemeClr val="tx1"/>
          </a:fontRef>
        </p:style>
      </p:cxnSp>
      <p:pic>
        <p:nvPicPr>
          <p:cNvPr id="2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04560" y="682426"/>
            <a:ext cx="4343400" cy="3952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Image 1"/>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593808" y="2777391"/>
            <a:ext cx="2278704" cy="1995686"/>
          </a:xfrm>
          <a:prstGeom prst="rect">
            <a:avLst/>
          </a:prstGeom>
        </p:spPr>
      </p:pic>
    </p:spTree>
    <p:extLst>
      <p:ext uri="{BB962C8B-B14F-4D97-AF65-F5344CB8AC3E}">
        <p14:creationId xmlns:p14="http://schemas.microsoft.com/office/powerpoint/2010/main" val="2655510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15" name="ZoneTexte 2"/>
          <p:cNvSpPr txBox="1"/>
          <p:nvPr/>
        </p:nvSpPr>
        <p:spPr>
          <a:xfrm>
            <a:off x="3203848" y="6051"/>
            <a:ext cx="2952328" cy="369332"/>
          </a:xfrm>
          <a:prstGeom prst="rect">
            <a:avLst/>
          </a:prstGeom>
          <a:noFill/>
        </p:spPr>
        <p:txBody>
          <a:bodyPr wrap="square" rtlCol="0">
            <a:spAutoFit/>
          </a:bodyPr>
          <a:lstStyle/>
          <a:p>
            <a:r>
              <a:rPr lang="en-GB" dirty="0"/>
              <a:t>6</a:t>
            </a:r>
            <a:r>
              <a:rPr lang="en-GB" dirty="0" smtClean="0"/>
              <a:t>. High Voltage Battery</a:t>
            </a:r>
            <a:endParaRPr lang="en-GB" dirty="0"/>
          </a:p>
        </p:txBody>
      </p:sp>
      <p:sp>
        <p:nvSpPr>
          <p:cNvPr id="16" name="ZoneTexte 3"/>
          <p:cNvSpPr txBox="1"/>
          <p:nvPr/>
        </p:nvSpPr>
        <p:spPr>
          <a:xfrm>
            <a:off x="706040" y="5124183"/>
            <a:ext cx="7848872" cy="923330"/>
          </a:xfrm>
          <a:prstGeom prst="rect">
            <a:avLst/>
          </a:prstGeom>
          <a:noFill/>
        </p:spPr>
        <p:txBody>
          <a:bodyPr wrap="square" rtlCol="0">
            <a:spAutoFit/>
          </a:bodyPr>
          <a:lstStyle/>
          <a:p>
            <a:pPr marL="285750" indent="-285750" algn="just">
              <a:buFont typeface="Arial" panose="020B0604020202020204" pitchFamily="34" charset="0"/>
              <a:buChar char="•"/>
            </a:pPr>
            <a:r>
              <a:rPr lang="en-GB" dirty="0" smtClean="0"/>
              <a:t>This battery is used as a peak power system. Energy can be used immediately during the acceleration of fuel cell auxiliaries. It is also used to store energy recovered during braking</a:t>
            </a:r>
            <a:endParaRPr lang="en-GB" dirty="0"/>
          </a:p>
        </p:txBody>
      </p:sp>
      <p:pic>
        <p:nvPicPr>
          <p:cNvPr id="17" name="Image 4"/>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3707904" y="1343763"/>
            <a:ext cx="4206670" cy="3024336"/>
          </a:xfrm>
          <a:prstGeom prst="rect">
            <a:avLst/>
          </a:prstGeom>
        </p:spPr>
      </p:pic>
      <p:sp>
        <p:nvSpPr>
          <p:cNvPr id="18" name="Rectangle 17"/>
          <p:cNvSpPr/>
          <p:nvPr/>
        </p:nvSpPr>
        <p:spPr>
          <a:xfrm>
            <a:off x="539552" y="587679"/>
            <a:ext cx="8064896" cy="4536504"/>
          </a:xfrm>
          <a:prstGeom prst="rect">
            <a:avLst/>
          </a:prstGeom>
          <a:noFill/>
          <a:ln w="38100">
            <a:solidFill>
              <a:srgbClr val="00AC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19" name="Connecteur droit 6"/>
          <p:cNvCxnSpPr/>
          <p:nvPr/>
        </p:nvCxnSpPr>
        <p:spPr>
          <a:xfrm>
            <a:off x="3059832" y="587679"/>
            <a:ext cx="0" cy="4536504"/>
          </a:xfrm>
          <a:prstGeom prst="line">
            <a:avLst/>
          </a:prstGeom>
          <a:ln w="38100">
            <a:solidFill>
              <a:srgbClr val="00ACAF"/>
            </a:solidFill>
          </a:ln>
        </p:spPr>
        <p:style>
          <a:lnRef idx="1">
            <a:schemeClr val="accent1"/>
          </a:lnRef>
          <a:fillRef idx="0">
            <a:schemeClr val="accent1"/>
          </a:fillRef>
          <a:effectRef idx="0">
            <a:schemeClr val="accent1"/>
          </a:effectRef>
          <a:fontRef idx="minor">
            <a:schemeClr val="tx1"/>
          </a:fontRef>
        </p:style>
      </p:cxnSp>
      <p:pic>
        <p:nvPicPr>
          <p:cNvPr id="20" name="Picture 39" descr="lithium-ion battery discharge mechanism"/>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8783" y="799095"/>
            <a:ext cx="2207345" cy="1880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7" descr="lithium-ion battery charge mechanism"/>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8992" y="3028408"/>
            <a:ext cx="2296009" cy="1947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450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15" name="ZoneTexte 2"/>
          <p:cNvSpPr txBox="1"/>
          <p:nvPr/>
        </p:nvSpPr>
        <p:spPr>
          <a:xfrm>
            <a:off x="2627784" y="-20326"/>
            <a:ext cx="4356484" cy="369332"/>
          </a:xfrm>
          <a:prstGeom prst="rect">
            <a:avLst/>
          </a:prstGeom>
          <a:noFill/>
        </p:spPr>
        <p:txBody>
          <a:bodyPr wrap="square" rtlCol="0">
            <a:spAutoFit/>
          </a:bodyPr>
          <a:lstStyle/>
          <a:p>
            <a:r>
              <a:rPr lang="en-GB" dirty="0" smtClean="0"/>
              <a:t>7. Traction Inverter (power electronics)</a:t>
            </a:r>
            <a:endParaRPr lang="en-GB" dirty="0"/>
          </a:p>
        </p:txBody>
      </p:sp>
      <p:sp>
        <p:nvSpPr>
          <p:cNvPr id="16" name="ZoneTexte 3"/>
          <p:cNvSpPr txBox="1"/>
          <p:nvPr/>
        </p:nvSpPr>
        <p:spPr>
          <a:xfrm>
            <a:off x="647563" y="4930770"/>
            <a:ext cx="8804167" cy="923330"/>
          </a:xfrm>
          <a:prstGeom prst="rect">
            <a:avLst/>
          </a:prstGeom>
          <a:noFill/>
        </p:spPr>
        <p:txBody>
          <a:bodyPr wrap="square" rtlCol="0">
            <a:spAutoFit/>
          </a:bodyPr>
          <a:lstStyle/>
          <a:p>
            <a:pPr marL="285750" indent="-285750" algn="just">
              <a:buFont typeface="Arial" panose="020B0604020202020204" pitchFamily="34" charset="0"/>
              <a:buChar char="•"/>
            </a:pPr>
            <a:r>
              <a:rPr lang="en-GB" dirty="0" smtClean="0"/>
              <a:t>The traction inverter is a high voltage electronic component. It is used to transform DC from the battery and fuel cell into AC current to power the electric motor. By controlling the frequency and voltage of AC current it also controls the speed of the motor.</a:t>
            </a:r>
            <a:endParaRPr lang="en-GB" dirty="0"/>
          </a:p>
        </p:txBody>
      </p:sp>
      <p:pic>
        <p:nvPicPr>
          <p:cNvPr id="17" name="Image 1"/>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4200496" y="1566682"/>
            <a:ext cx="3024336" cy="2457167"/>
          </a:xfrm>
          <a:prstGeom prst="rect">
            <a:avLst/>
          </a:prstGeom>
        </p:spPr>
      </p:pic>
      <p:pic>
        <p:nvPicPr>
          <p:cNvPr id="18" name="Image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4476" y="2258367"/>
            <a:ext cx="2015673" cy="1142372"/>
          </a:xfrm>
          <a:prstGeom prst="rect">
            <a:avLst/>
          </a:prstGeom>
        </p:spPr>
      </p:pic>
      <p:sp>
        <p:nvSpPr>
          <p:cNvPr id="19" name="Rectangle 18"/>
          <p:cNvSpPr/>
          <p:nvPr/>
        </p:nvSpPr>
        <p:spPr>
          <a:xfrm>
            <a:off x="539552" y="338808"/>
            <a:ext cx="8064896" cy="4536504"/>
          </a:xfrm>
          <a:prstGeom prst="rect">
            <a:avLst/>
          </a:prstGeom>
          <a:noFill/>
          <a:ln w="38100">
            <a:solidFill>
              <a:srgbClr val="00AC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20" name="Connecteur droit 7"/>
          <p:cNvCxnSpPr/>
          <p:nvPr/>
        </p:nvCxnSpPr>
        <p:spPr>
          <a:xfrm>
            <a:off x="3059832" y="338808"/>
            <a:ext cx="0" cy="4536504"/>
          </a:xfrm>
          <a:prstGeom prst="line">
            <a:avLst/>
          </a:prstGeom>
          <a:ln w="38100">
            <a:solidFill>
              <a:srgbClr val="00ACA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16249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15" name="ZoneTexte 2"/>
          <p:cNvSpPr txBox="1"/>
          <p:nvPr/>
        </p:nvSpPr>
        <p:spPr>
          <a:xfrm>
            <a:off x="2852379" y="-11534"/>
            <a:ext cx="4356484" cy="369332"/>
          </a:xfrm>
          <a:prstGeom prst="rect">
            <a:avLst/>
          </a:prstGeom>
          <a:noFill/>
        </p:spPr>
        <p:txBody>
          <a:bodyPr wrap="square" rtlCol="0">
            <a:spAutoFit/>
          </a:bodyPr>
          <a:lstStyle/>
          <a:p>
            <a:r>
              <a:rPr lang="en-GB" dirty="0" smtClean="0"/>
              <a:t>8. AC 3 phases Electric Motor (e-Motor)</a:t>
            </a:r>
            <a:endParaRPr lang="en-GB" dirty="0"/>
          </a:p>
        </p:txBody>
      </p:sp>
      <p:sp>
        <p:nvSpPr>
          <p:cNvPr id="16" name="ZoneTexte 3"/>
          <p:cNvSpPr txBox="1"/>
          <p:nvPr/>
        </p:nvSpPr>
        <p:spPr>
          <a:xfrm>
            <a:off x="656135" y="5063688"/>
            <a:ext cx="7848872" cy="923330"/>
          </a:xfrm>
          <a:prstGeom prst="rect">
            <a:avLst/>
          </a:prstGeom>
          <a:noFill/>
        </p:spPr>
        <p:txBody>
          <a:bodyPr wrap="square" rtlCol="0">
            <a:spAutoFit/>
          </a:bodyPr>
          <a:lstStyle/>
          <a:p>
            <a:pPr marL="285750" indent="-285750" algn="just">
              <a:buFont typeface="Arial" panose="020B0604020202020204" pitchFamily="34" charset="0"/>
              <a:buChar char="•"/>
            </a:pPr>
            <a:r>
              <a:rPr lang="en-GB" dirty="0" smtClean="0"/>
              <a:t>The electric motor is used to transform electric energy into mechanical energy. It is a 3 phase reversible machine supplied by AC voltage. The rotational speed depends on the voltage and on the frequency.</a:t>
            </a:r>
            <a:endParaRPr lang="en-GB" dirty="0"/>
          </a:p>
        </p:txBody>
      </p:sp>
      <p:pic>
        <p:nvPicPr>
          <p:cNvPr id="17" name="Picture 2" descr="Image associée">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00822" y="1717614"/>
            <a:ext cx="2592289" cy="216024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440111" y="442491"/>
            <a:ext cx="8064896" cy="4536504"/>
          </a:xfrm>
          <a:prstGeom prst="rect">
            <a:avLst/>
          </a:prstGeom>
          <a:noFill/>
          <a:ln w="38100">
            <a:solidFill>
              <a:srgbClr val="00AC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19" name="Connecteur droit 7"/>
          <p:cNvCxnSpPr/>
          <p:nvPr/>
        </p:nvCxnSpPr>
        <p:spPr>
          <a:xfrm>
            <a:off x="3177582" y="442491"/>
            <a:ext cx="0" cy="4536504"/>
          </a:xfrm>
          <a:prstGeom prst="line">
            <a:avLst/>
          </a:prstGeom>
          <a:ln w="38100">
            <a:solidFill>
              <a:srgbClr val="00ACAF"/>
            </a:solidFill>
          </a:ln>
        </p:spPr>
        <p:style>
          <a:lnRef idx="1">
            <a:schemeClr val="accent1"/>
          </a:lnRef>
          <a:fillRef idx="0">
            <a:schemeClr val="accent1"/>
          </a:fillRef>
          <a:effectRef idx="0">
            <a:schemeClr val="accent1"/>
          </a:effectRef>
          <a:fontRef idx="minor">
            <a:schemeClr val="tx1"/>
          </a:fontRef>
        </p:style>
      </p:cxnSp>
      <p:pic>
        <p:nvPicPr>
          <p:cNvPr id="20"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95571" y="1252533"/>
            <a:ext cx="2060102" cy="3171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73266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15" name="ZoneTexte 2"/>
          <p:cNvSpPr txBox="1"/>
          <p:nvPr/>
        </p:nvSpPr>
        <p:spPr>
          <a:xfrm>
            <a:off x="3023828" y="0"/>
            <a:ext cx="3780420" cy="369332"/>
          </a:xfrm>
          <a:prstGeom prst="rect">
            <a:avLst/>
          </a:prstGeom>
          <a:noFill/>
        </p:spPr>
        <p:txBody>
          <a:bodyPr wrap="square" rtlCol="0">
            <a:spAutoFit/>
          </a:bodyPr>
          <a:lstStyle/>
          <a:p>
            <a:r>
              <a:rPr lang="en-GB" dirty="0" smtClean="0"/>
              <a:t>9. e-Motor + Transmission &amp; wheels</a:t>
            </a:r>
            <a:endParaRPr lang="en-GB" dirty="0"/>
          </a:p>
        </p:txBody>
      </p:sp>
      <p:sp>
        <p:nvSpPr>
          <p:cNvPr id="16" name="ZoneTexte 3"/>
          <p:cNvSpPr txBox="1"/>
          <p:nvPr/>
        </p:nvSpPr>
        <p:spPr>
          <a:xfrm>
            <a:off x="755576" y="5329548"/>
            <a:ext cx="7848872" cy="646331"/>
          </a:xfrm>
          <a:prstGeom prst="rect">
            <a:avLst/>
          </a:prstGeom>
          <a:noFill/>
        </p:spPr>
        <p:txBody>
          <a:bodyPr wrap="square" rtlCol="0">
            <a:spAutoFit/>
          </a:bodyPr>
          <a:lstStyle/>
          <a:p>
            <a:pPr marL="285750" indent="-285750" algn="just">
              <a:buFont typeface="Arial" panose="020B0604020202020204" pitchFamily="34" charset="0"/>
              <a:buChar char="•"/>
            </a:pPr>
            <a:r>
              <a:rPr lang="en-GB" dirty="0" smtClean="0"/>
              <a:t>The output of the e-motor is connected to a simplified gearbox including one speed and a differential. The gimbals are then connected to the wheels.</a:t>
            </a:r>
            <a:endParaRPr lang="en-GB" dirty="0"/>
          </a:p>
        </p:txBody>
      </p:sp>
      <p:pic>
        <p:nvPicPr>
          <p:cNvPr id="17"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75856" y="1801156"/>
            <a:ext cx="5112568" cy="225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4" descr="Afficher l’image sourc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5651" y="2161196"/>
            <a:ext cx="2272730" cy="1209093"/>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539552" y="581628"/>
            <a:ext cx="8064896" cy="4536504"/>
          </a:xfrm>
          <a:prstGeom prst="rect">
            <a:avLst/>
          </a:prstGeom>
          <a:noFill/>
          <a:ln w="38100">
            <a:solidFill>
              <a:srgbClr val="00AC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20" name="Connecteur droit 8"/>
          <p:cNvCxnSpPr/>
          <p:nvPr/>
        </p:nvCxnSpPr>
        <p:spPr>
          <a:xfrm>
            <a:off x="3059832" y="581628"/>
            <a:ext cx="0" cy="4536504"/>
          </a:xfrm>
          <a:prstGeom prst="line">
            <a:avLst/>
          </a:prstGeom>
          <a:ln w="38100">
            <a:solidFill>
              <a:srgbClr val="00ACA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03235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15" name="Titre 1"/>
          <p:cNvSpPr txBox="1">
            <a:spLocks/>
          </p:cNvSpPr>
          <p:nvPr/>
        </p:nvSpPr>
        <p:spPr>
          <a:xfrm>
            <a:off x="1503484" y="2355409"/>
            <a:ext cx="7772400" cy="1398017"/>
          </a:xfrm>
          <a:prstGeom prst="rect">
            <a:avLst/>
          </a:prstGeom>
          <a:ln w="28575">
            <a:solidFill>
              <a:srgbClr val="00ACAF"/>
            </a:solidFill>
          </a:ln>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sz="1600" dirty="0" smtClean="0"/>
          </a:p>
          <a:p>
            <a:pPr algn="ctr"/>
            <a:r>
              <a:rPr lang="en-GB" sz="1600" dirty="0" smtClean="0"/>
              <a:t>Exercise: Print the pictures of the components and draw the shape of a car, top view, on a sheet of paper or at the black/whiteboard. Then locate the components following the theory explained previously. Comment each component role and connect them to each other in order to build a functional powertrain.</a:t>
            </a:r>
            <a:endParaRPr lang="en-GB" sz="1600" dirty="0"/>
          </a:p>
        </p:txBody>
      </p:sp>
      <p:sp>
        <p:nvSpPr>
          <p:cNvPr id="16" name="Sous-titre 2"/>
          <p:cNvSpPr txBox="1">
            <a:spLocks/>
          </p:cNvSpPr>
          <p:nvPr/>
        </p:nvSpPr>
        <p:spPr>
          <a:xfrm>
            <a:off x="2189284" y="4401498"/>
            <a:ext cx="6400800" cy="7669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mtClean="0"/>
              <a:t>Example based on the Toyota Mirai</a:t>
            </a:r>
            <a:endParaRPr lang="en-GB" dirty="0"/>
          </a:p>
        </p:txBody>
      </p:sp>
      <p:sp>
        <p:nvSpPr>
          <p:cNvPr id="17" name="ZoneTexte 3"/>
          <p:cNvSpPr txBox="1"/>
          <p:nvPr/>
        </p:nvSpPr>
        <p:spPr>
          <a:xfrm>
            <a:off x="1717276" y="424215"/>
            <a:ext cx="7560840" cy="1384995"/>
          </a:xfrm>
          <a:prstGeom prst="rect">
            <a:avLst/>
          </a:prstGeom>
          <a:noFill/>
        </p:spPr>
        <p:txBody>
          <a:bodyPr wrap="square" rtlCol="0">
            <a:spAutoFit/>
          </a:bodyPr>
          <a:lstStyle/>
          <a:p>
            <a:pPr algn="ctr"/>
            <a:r>
              <a:rPr lang="en-GB" sz="2800" dirty="0" smtClean="0"/>
              <a:t>Practical exercise:</a:t>
            </a:r>
          </a:p>
          <a:p>
            <a:pPr algn="ctr"/>
            <a:r>
              <a:rPr lang="en-GB" sz="2800" dirty="0" smtClean="0"/>
              <a:t>locating and connecting the components</a:t>
            </a:r>
          </a:p>
          <a:p>
            <a:pPr algn="ctr"/>
            <a:r>
              <a:rPr lang="en-GB" sz="2800" dirty="0" smtClean="0"/>
              <a:t>of a fuel cell vehicle powertrain</a:t>
            </a:r>
            <a:endParaRPr lang="en-GB" sz="2800" dirty="0"/>
          </a:p>
        </p:txBody>
      </p:sp>
    </p:spTree>
    <p:extLst>
      <p:ext uri="{BB962C8B-B14F-4D97-AF65-F5344CB8AC3E}">
        <p14:creationId xmlns:p14="http://schemas.microsoft.com/office/powerpoint/2010/main" val="24526098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15" name="Titre 1"/>
          <p:cNvSpPr txBox="1">
            <a:spLocks/>
          </p:cNvSpPr>
          <p:nvPr/>
        </p:nvSpPr>
        <p:spPr>
          <a:xfrm>
            <a:off x="1503485" y="2299317"/>
            <a:ext cx="7772400" cy="14700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mtClean="0"/>
              <a:t>SOLUTIONS</a:t>
            </a:r>
            <a:endParaRPr lang="en-GB" dirty="0"/>
          </a:p>
        </p:txBody>
      </p:sp>
      <p:sp>
        <p:nvSpPr>
          <p:cNvPr id="16" name="Sous-titre 2"/>
          <p:cNvSpPr txBox="1">
            <a:spLocks/>
          </p:cNvSpPr>
          <p:nvPr/>
        </p:nvSpPr>
        <p:spPr>
          <a:xfrm>
            <a:off x="2189285" y="4489422"/>
            <a:ext cx="6400800" cy="7669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mtClean="0"/>
              <a:t>Example based on the Toyota Mirai</a:t>
            </a:r>
            <a:endParaRPr lang="en-GB" dirty="0"/>
          </a:p>
        </p:txBody>
      </p:sp>
      <p:sp>
        <p:nvSpPr>
          <p:cNvPr id="17" name="ZoneTexte 3"/>
          <p:cNvSpPr txBox="1"/>
          <p:nvPr/>
        </p:nvSpPr>
        <p:spPr>
          <a:xfrm>
            <a:off x="1717277" y="512139"/>
            <a:ext cx="7560840" cy="1384995"/>
          </a:xfrm>
          <a:prstGeom prst="rect">
            <a:avLst/>
          </a:prstGeom>
          <a:noFill/>
        </p:spPr>
        <p:txBody>
          <a:bodyPr wrap="square" rtlCol="0">
            <a:spAutoFit/>
          </a:bodyPr>
          <a:lstStyle/>
          <a:p>
            <a:pPr algn="ctr"/>
            <a:r>
              <a:rPr lang="en-GB" sz="2800" dirty="0" smtClean="0"/>
              <a:t>Practical exercise:</a:t>
            </a:r>
          </a:p>
          <a:p>
            <a:pPr algn="ctr"/>
            <a:r>
              <a:rPr lang="en-GB" sz="2800" dirty="0" smtClean="0"/>
              <a:t>locating and connecting the components</a:t>
            </a:r>
          </a:p>
          <a:p>
            <a:pPr algn="ctr"/>
            <a:r>
              <a:rPr lang="en-GB" sz="2800" dirty="0" smtClean="0"/>
              <a:t>of a fuel cell vehicle powertrain</a:t>
            </a:r>
            <a:endParaRPr lang="en-GB" sz="2800" dirty="0"/>
          </a:p>
        </p:txBody>
      </p:sp>
    </p:spTree>
    <p:extLst>
      <p:ext uri="{BB962C8B-B14F-4D97-AF65-F5344CB8AC3E}">
        <p14:creationId xmlns:p14="http://schemas.microsoft.com/office/powerpoint/2010/main" val="17094998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15" name="ZoneTexte 2"/>
          <p:cNvSpPr txBox="1"/>
          <p:nvPr/>
        </p:nvSpPr>
        <p:spPr>
          <a:xfrm>
            <a:off x="2040112" y="141635"/>
            <a:ext cx="5648347" cy="369332"/>
          </a:xfrm>
          <a:prstGeom prst="rect">
            <a:avLst/>
          </a:prstGeom>
          <a:noFill/>
        </p:spPr>
        <p:txBody>
          <a:bodyPr wrap="square" rtlCol="0">
            <a:spAutoFit/>
          </a:bodyPr>
          <a:lstStyle/>
          <a:p>
            <a:r>
              <a:rPr lang="en-GB" dirty="0" smtClean="0"/>
              <a:t>Solution 1: location of the components in a sedan car</a:t>
            </a:r>
            <a:endParaRPr lang="en-GB" dirty="0"/>
          </a:p>
        </p:txBody>
      </p:sp>
      <p:pic>
        <p:nvPicPr>
          <p:cNvPr id="16" name="Picture 2" descr="Résultat de recherche d'images pour &quot;car sketch from top&quot;">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33673" y="786211"/>
            <a:ext cx="8362727" cy="361253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1089757" y="1040527"/>
            <a:ext cx="6840760" cy="30963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8" name="Image 5"/>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7318449" y="3956851"/>
            <a:ext cx="435258" cy="360040"/>
          </a:xfrm>
          <a:prstGeom prst="rect">
            <a:avLst/>
          </a:prstGeom>
        </p:spPr>
      </p:pic>
      <p:grpSp>
        <p:nvGrpSpPr>
          <p:cNvPr id="19" name="Groupe 6"/>
          <p:cNvGrpSpPr/>
          <p:nvPr/>
        </p:nvGrpSpPr>
        <p:grpSpPr>
          <a:xfrm>
            <a:off x="5590257" y="1290267"/>
            <a:ext cx="2676393" cy="2378552"/>
            <a:chOff x="3275856" y="1340768"/>
            <a:chExt cx="5100567" cy="3600400"/>
          </a:xfrm>
        </p:grpSpPr>
        <p:pic>
          <p:nvPicPr>
            <p:cNvPr id="20"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75856" y="1340768"/>
              <a:ext cx="5100567" cy="36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20"/>
            <p:cNvSpPr/>
            <p:nvPr/>
          </p:nvSpPr>
          <p:spPr>
            <a:xfrm>
              <a:off x="5076056" y="1916832"/>
              <a:ext cx="1296144" cy="2448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pic>
        <p:nvPicPr>
          <p:cNvPr id="22" name="Picture 2"/>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a:stretch/>
        </p:blipFill>
        <p:spPr bwMode="auto">
          <a:xfrm>
            <a:off x="6553154" y="1659451"/>
            <a:ext cx="647224" cy="1656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709961" y="1730315"/>
            <a:ext cx="1978052" cy="1800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Image 11"/>
          <p:cNvPicPr>
            <a:picLocks noChangeAspect="1"/>
          </p:cNvPicPr>
          <p:nvPr/>
        </p:nvPicPr>
        <p:blipFill rotWithShape="1">
          <a:blip r:embed="rId16" cstate="print">
            <a:extLst>
              <a:ext uri="{28A0092B-C50C-407E-A947-70E740481C1C}">
                <a14:useLocalDpi xmlns:a14="http://schemas.microsoft.com/office/drawing/2010/main" val="0"/>
              </a:ext>
            </a:extLst>
          </a:blip>
          <a:srcRect/>
          <a:stretch/>
        </p:blipFill>
        <p:spPr>
          <a:xfrm rot="6635479">
            <a:off x="6765196" y="1724225"/>
            <a:ext cx="1846529" cy="1327540"/>
          </a:xfrm>
          <a:prstGeom prst="rect">
            <a:avLst/>
          </a:prstGeom>
        </p:spPr>
      </p:pic>
      <p:pic>
        <p:nvPicPr>
          <p:cNvPr id="25" name="Picture 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5400000">
            <a:off x="81923" y="1813516"/>
            <a:ext cx="3600401" cy="1584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5400000">
            <a:off x="1555916" y="2011598"/>
            <a:ext cx="1280824" cy="1971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Image 12"/>
          <p:cNvPicPr>
            <a:picLocks noChangeAspect="1"/>
          </p:cNvPicPr>
          <p:nvPr/>
        </p:nvPicPr>
        <p:blipFill rotWithShape="1">
          <a:blip r:embed="rId19" cstate="print">
            <a:extLst>
              <a:ext uri="{28A0092B-C50C-407E-A947-70E740481C1C}">
                <a14:useLocalDpi xmlns:a14="http://schemas.microsoft.com/office/drawing/2010/main" val="0"/>
              </a:ext>
            </a:extLst>
          </a:blip>
          <a:srcRect/>
          <a:stretch/>
        </p:blipFill>
        <p:spPr>
          <a:xfrm>
            <a:off x="2277889" y="1290172"/>
            <a:ext cx="1313237" cy="1066959"/>
          </a:xfrm>
          <a:prstGeom prst="rect">
            <a:avLst/>
          </a:prstGeom>
        </p:spPr>
      </p:pic>
      <p:sp>
        <p:nvSpPr>
          <p:cNvPr id="28" name="ZoneTexte 4"/>
          <p:cNvSpPr txBox="1"/>
          <p:nvPr/>
        </p:nvSpPr>
        <p:spPr>
          <a:xfrm>
            <a:off x="765721" y="4965953"/>
            <a:ext cx="7632848" cy="584775"/>
          </a:xfrm>
          <a:prstGeom prst="rect">
            <a:avLst/>
          </a:prstGeom>
          <a:noFill/>
        </p:spPr>
        <p:txBody>
          <a:bodyPr wrap="square" rtlCol="0">
            <a:spAutoFit/>
          </a:bodyPr>
          <a:lstStyle/>
          <a:p>
            <a:r>
              <a:rPr lang="en-GB" sz="1600" dirty="0" smtClean="0"/>
              <a:t>Locate the components step by step, start by the filling plug and follow the energy flow to the end, to the e-motor. The battery will be installed just after the fuel cell.</a:t>
            </a:r>
            <a:endParaRPr lang="en-GB" sz="1600" dirty="0"/>
          </a:p>
        </p:txBody>
      </p:sp>
    </p:spTree>
    <p:extLst>
      <p:ext uri="{BB962C8B-B14F-4D97-AF65-F5344CB8AC3E}">
        <p14:creationId xmlns:p14="http://schemas.microsoft.com/office/powerpoint/2010/main" val="304637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15" name="ZoneTexte 2"/>
          <p:cNvSpPr txBox="1"/>
          <p:nvPr/>
        </p:nvSpPr>
        <p:spPr>
          <a:xfrm>
            <a:off x="1381895" y="275277"/>
            <a:ext cx="6790505" cy="369332"/>
          </a:xfrm>
          <a:prstGeom prst="rect">
            <a:avLst/>
          </a:prstGeom>
          <a:noFill/>
        </p:spPr>
        <p:txBody>
          <a:bodyPr wrap="square" rtlCol="0">
            <a:spAutoFit/>
          </a:bodyPr>
          <a:lstStyle/>
          <a:p>
            <a:r>
              <a:rPr lang="en-GB" dirty="0" smtClean="0"/>
              <a:t>Solution 1: Understand how it works and complete the missing links</a:t>
            </a:r>
            <a:endParaRPr lang="en-GB" dirty="0"/>
          </a:p>
        </p:txBody>
      </p:sp>
      <p:pic>
        <p:nvPicPr>
          <p:cNvPr id="16" name="Picture 2" descr="Résultat de recherche d'images pour &quot;car sketch from top&quot;">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5536" y="873326"/>
            <a:ext cx="8362727" cy="361253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1151620" y="1127642"/>
            <a:ext cx="6840760" cy="30963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8" name="Image 5"/>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7380312" y="4043966"/>
            <a:ext cx="435258" cy="360040"/>
          </a:xfrm>
          <a:prstGeom prst="rect">
            <a:avLst/>
          </a:prstGeom>
        </p:spPr>
      </p:pic>
      <p:grpSp>
        <p:nvGrpSpPr>
          <p:cNvPr id="19" name="Groupe 6"/>
          <p:cNvGrpSpPr/>
          <p:nvPr/>
        </p:nvGrpSpPr>
        <p:grpSpPr>
          <a:xfrm>
            <a:off x="5652120" y="1377382"/>
            <a:ext cx="2676393" cy="2378552"/>
            <a:chOff x="3275856" y="1340768"/>
            <a:chExt cx="5100567" cy="3600400"/>
          </a:xfrm>
        </p:grpSpPr>
        <p:pic>
          <p:nvPicPr>
            <p:cNvPr id="20"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75856" y="1340768"/>
              <a:ext cx="5100567" cy="36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20"/>
            <p:cNvSpPr/>
            <p:nvPr/>
          </p:nvSpPr>
          <p:spPr>
            <a:xfrm>
              <a:off x="5076056" y="1916832"/>
              <a:ext cx="1296144" cy="2448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pic>
        <p:nvPicPr>
          <p:cNvPr id="22" name="Picture 2"/>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a:stretch/>
        </p:blipFill>
        <p:spPr bwMode="auto">
          <a:xfrm>
            <a:off x="6615017" y="1746566"/>
            <a:ext cx="647224" cy="1656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771824" y="1817430"/>
            <a:ext cx="1978052" cy="1800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Image 11"/>
          <p:cNvPicPr>
            <a:picLocks noChangeAspect="1"/>
          </p:cNvPicPr>
          <p:nvPr/>
        </p:nvPicPr>
        <p:blipFill rotWithShape="1">
          <a:blip r:embed="rId16" cstate="print">
            <a:extLst>
              <a:ext uri="{28A0092B-C50C-407E-A947-70E740481C1C}">
                <a14:useLocalDpi xmlns:a14="http://schemas.microsoft.com/office/drawing/2010/main" val="0"/>
              </a:ext>
            </a:extLst>
          </a:blip>
          <a:srcRect/>
          <a:stretch/>
        </p:blipFill>
        <p:spPr>
          <a:xfrm rot="6635479">
            <a:off x="6815364" y="1451299"/>
            <a:ext cx="1846529" cy="1327540"/>
          </a:xfrm>
          <a:prstGeom prst="rect">
            <a:avLst/>
          </a:prstGeom>
        </p:spPr>
      </p:pic>
      <p:pic>
        <p:nvPicPr>
          <p:cNvPr id="25" name="Picture 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5400000">
            <a:off x="143786" y="1900631"/>
            <a:ext cx="3600401" cy="1584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5400000">
            <a:off x="1617779" y="2098713"/>
            <a:ext cx="1280824" cy="1971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Image 12"/>
          <p:cNvPicPr>
            <a:picLocks noChangeAspect="1"/>
          </p:cNvPicPr>
          <p:nvPr/>
        </p:nvPicPr>
        <p:blipFill rotWithShape="1">
          <a:blip r:embed="rId19" cstate="print">
            <a:extLst>
              <a:ext uri="{28A0092B-C50C-407E-A947-70E740481C1C}">
                <a14:useLocalDpi xmlns:a14="http://schemas.microsoft.com/office/drawing/2010/main" val="0"/>
              </a:ext>
            </a:extLst>
          </a:blip>
          <a:srcRect/>
          <a:stretch/>
        </p:blipFill>
        <p:spPr>
          <a:xfrm>
            <a:off x="2339752" y="1377287"/>
            <a:ext cx="1313237" cy="1066959"/>
          </a:xfrm>
          <a:prstGeom prst="rect">
            <a:avLst/>
          </a:prstGeom>
        </p:spPr>
      </p:pic>
      <p:sp>
        <p:nvSpPr>
          <p:cNvPr id="28" name="ZoneTexte 4"/>
          <p:cNvSpPr txBox="1"/>
          <p:nvPr/>
        </p:nvSpPr>
        <p:spPr>
          <a:xfrm>
            <a:off x="882280" y="4973004"/>
            <a:ext cx="7632848" cy="584775"/>
          </a:xfrm>
          <a:prstGeom prst="rect">
            <a:avLst/>
          </a:prstGeom>
          <a:noFill/>
        </p:spPr>
        <p:txBody>
          <a:bodyPr wrap="square" rtlCol="0">
            <a:spAutoFit/>
          </a:bodyPr>
          <a:lstStyle/>
          <a:p>
            <a:r>
              <a:rPr lang="en-GB" sz="1600" dirty="0" smtClean="0"/>
              <a:t>Locate the components step by step, start by the filling plug and follow the energy flow to the end, to the e-motor. The battery will be installed just after the fuel cell.</a:t>
            </a:r>
            <a:endParaRPr lang="en-GB" sz="1600" dirty="0"/>
          </a:p>
        </p:txBody>
      </p:sp>
      <p:cxnSp>
        <p:nvCxnSpPr>
          <p:cNvPr id="29" name="Connecteur en angle 15"/>
          <p:cNvCxnSpPr/>
          <p:nvPr/>
        </p:nvCxnSpPr>
        <p:spPr>
          <a:xfrm flipV="1">
            <a:off x="7833858" y="3283926"/>
            <a:ext cx="176810" cy="848620"/>
          </a:xfrm>
          <a:prstGeom prst="bentConnector2">
            <a:avLst/>
          </a:prstGeom>
          <a:ln w="38100"/>
        </p:spPr>
        <p:style>
          <a:lnRef idx="1">
            <a:schemeClr val="accent1"/>
          </a:lnRef>
          <a:fillRef idx="0">
            <a:schemeClr val="accent1"/>
          </a:fillRef>
          <a:effectRef idx="0">
            <a:schemeClr val="accent1"/>
          </a:effectRef>
          <a:fontRef idx="minor">
            <a:schemeClr val="tx1"/>
          </a:fontRef>
        </p:style>
      </p:cxnSp>
      <p:cxnSp>
        <p:nvCxnSpPr>
          <p:cNvPr id="30" name="Connecteur en angle 21"/>
          <p:cNvCxnSpPr/>
          <p:nvPr/>
        </p:nvCxnSpPr>
        <p:spPr>
          <a:xfrm rot="10800000" flipV="1">
            <a:off x="3392441" y="1360238"/>
            <a:ext cx="4502391" cy="360040"/>
          </a:xfrm>
          <a:prstGeom prst="bentConnector3">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Connecteur en angle 25"/>
          <p:cNvCxnSpPr/>
          <p:nvPr/>
        </p:nvCxnSpPr>
        <p:spPr>
          <a:xfrm rot="10800000" flipV="1">
            <a:off x="3392446" y="1305373"/>
            <a:ext cx="4502387" cy="320415"/>
          </a:xfrm>
          <a:prstGeom prst="bentConnector3">
            <a:avLst>
              <a:gd name="adj1" fmla="val 51805"/>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Connecteur en angle 26"/>
          <p:cNvCxnSpPr/>
          <p:nvPr/>
        </p:nvCxnSpPr>
        <p:spPr>
          <a:xfrm rot="10800000">
            <a:off x="3366152" y="1809431"/>
            <a:ext cx="720082" cy="330714"/>
          </a:xfrm>
          <a:prstGeom prst="bentConnector3">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Connecteur en angle 28"/>
          <p:cNvCxnSpPr/>
          <p:nvPr/>
        </p:nvCxnSpPr>
        <p:spPr>
          <a:xfrm rot="10800000">
            <a:off x="3366154" y="1910764"/>
            <a:ext cx="576062" cy="330713"/>
          </a:xfrm>
          <a:prstGeom prst="bentConnector3">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necteur droit 34"/>
          <p:cNvCxnSpPr/>
          <p:nvPr/>
        </p:nvCxnSpPr>
        <p:spPr>
          <a:xfrm>
            <a:off x="3152792" y="2241478"/>
            <a:ext cx="0" cy="47605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Connecteur droit 37"/>
          <p:cNvCxnSpPr/>
          <p:nvPr/>
        </p:nvCxnSpPr>
        <p:spPr>
          <a:xfrm flipH="1">
            <a:off x="3244136" y="2233478"/>
            <a:ext cx="3240" cy="65607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Connecteur droit 38"/>
          <p:cNvCxnSpPr/>
          <p:nvPr/>
        </p:nvCxnSpPr>
        <p:spPr>
          <a:xfrm>
            <a:off x="3347864" y="2115069"/>
            <a:ext cx="0" cy="91849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Connecteur droit 42"/>
          <p:cNvCxnSpPr/>
          <p:nvPr/>
        </p:nvCxnSpPr>
        <p:spPr>
          <a:xfrm flipH="1">
            <a:off x="3059832" y="2717530"/>
            <a:ext cx="9296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Connecteur droit 44"/>
          <p:cNvCxnSpPr/>
          <p:nvPr/>
        </p:nvCxnSpPr>
        <p:spPr>
          <a:xfrm flipH="1">
            <a:off x="3059832" y="2889550"/>
            <a:ext cx="18430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Connecteur droit 46"/>
          <p:cNvCxnSpPr/>
          <p:nvPr/>
        </p:nvCxnSpPr>
        <p:spPr>
          <a:xfrm flipH="1">
            <a:off x="2987824" y="3033566"/>
            <a:ext cx="34860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Connecteur droit 56"/>
          <p:cNvCxnSpPr/>
          <p:nvPr/>
        </p:nvCxnSpPr>
        <p:spPr>
          <a:xfrm flipV="1">
            <a:off x="1619672" y="2444246"/>
            <a:ext cx="0" cy="58932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1" name="Connecteur droit 58"/>
          <p:cNvCxnSpPr/>
          <p:nvPr/>
        </p:nvCxnSpPr>
        <p:spPr>
          <a:xfrm flipV="1">
            <a:off x="1763688" y="2444246"/>
            <a:ext cx="0" cy="58932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4710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15" name="Titre 1"/>
          <p:cNvSpPr txBox="1">
            <a:spLocks/>
          </p:cNvSpPr>
          <p:nvPr/>
        </p:nvSpPr>
        <p:spPr>
          <a:xfrm>
            <a:off x="1494692" y="2255355"/>
            <a:ext cx="7772400" cy="14700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mtClean="0"/>
              <a:t>SIMPLE SOLUTION</a:t>
            </a:r>
            <a:endParaRPr lang="en-GB" dirty="0"/>
          </a:p>
        </p:txBody>
      </p:sp>
      <p:sp>
        <p:nvSpPr>
          <p:cNvPr id="16" name="Sous-titre 2"/>
          <p:cNvSpPr txBox="1">
            <a:spLocks/>
          </p:cNvSpPr>
          <p:nvPr/>
        </p:nvSpPr>
        <p:spPr>
          <a:xfrm>
            <a:off x="2180492" y="4445460"/>
            <a:ext cx="6400800" cy="7669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mtClean="0"/>
              <a:t>Example based on the Toyota Mirai</a:t>
            </a:r>
            <a:endParaRPr lang="en-GB" dirty="0"/>
          </a:p>
        </p:txBody>
      </p:sp>
      <p:sp>
        <p:nvSpPr>
          <p:cNvPr id="17" name="ZoneTexte 3"/>
          <p:cNvSpPr txBox="1"/>
          <p:nvPr/>
        </p:nvSpPr>
        <p:spPr>
          <a:xfrm>
            <a:off x="1708484" y="468177"/>
            <a:ext cx="7560840" cy="1384995"/>
          </a:xfrm>
          <a:prstGeom prst="rect">
            <a:avLst/>
          </a:prstGeom>
          <a:noFill/>
        </p:spPr>
        <p:txBody>
          <a:bodyPr wrap="square" rtlCol="0">
            <a:spAutoFit/>
          </a:bodyPr>
          <a:lstStyle/>
          <a:p>
            <a:pPr algn="ctr"/>
            <a:r>
              <a:rPr lang="en-GB" sz="2800" dirty="0" smtClean="0"/>
              <a:t>Practical exercise:</a:t>
            </a:r>
          </a:p>
          <a:p>
            <a:pPr algn="ctr"/>
            <a:r>
              <a:rPr lang="en-GB" sz="2800" dirty="0" smtClean="0"/>
              <a:t>locating and connecting the components</a:t>
            </a:r>
          </a:p>
          <a:p>
            <a:pPr algn="ctr"/>
            <a:r>
              <a:rPr lang="en-GB" sz="2800" dirty="0" smtClean="0"/>
              <a:t>of a fuel cell vehicle powertrain</a:t>
            </a:r>
            <a:endParaRPr lang="en-GB" sz="2800" dirty="0"/>
          </a:p>
        </p:txBody>
      </p:sp>
    </p:spTree>
    <p:extLst>
      <p:ext uri="{BB962C8B-B14F-4D97-AF65-F5344CB8AC3E}">
        <p14:creationId xmlns:p14="http://schemas.microsoft.com/office/powerpoint/2010/main" val="23537739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15" name="Titre 1"/>
          <p:cNvSpPr txBox="1">
            <a:spLocks/>
          </p:cNvSpPr>
          <p:nvPr/>
        </p:nvSpPr>
        <p:spPr>
          <a:xfrm>
            <a:off x="1468315" y="2308109"/>
            <a:ext cx="7772400" cy="14700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mtClean="0"/>
              <a:t>Components of a FCV powertrain</a:t>
            </a:r>
            <a:endParaRPr lang="en-GB" dirty="0"/>
          </a:p>
        </p:txBody>
      </p:sp>
      <p:sp>
        <p:nvSpPr>
          <p:cNvPr id="16" name="Sous-titre 2"/>
          <p:cNvSpPr txBox="1">
            <a:spLocks/>
          </p:cNvSpPr>
          <p:nvPr/>
        </p:nvSpPr>
        <p:spPr>
          <a:xfrm>
            <a:off x="2154115" y="4498214"/>
            <a:ext cx="6400800" cy="7669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mtClean="0"/>
              <a:t>Example based on the Toyota Mirai</a:t>
            </a:r>
            <a:endParaRPr lang="en-GB" dirty="0"/>
          </a:p>
        </p:txBody>
      </p:sp>
      <p:sp>
        <p:nvSpPr>
          <p:cNvPr id="17" name="ZoneTexte 3"/>
          <p:cNvSpPr txBox="1"/>
          <p:nvPr/>
        </p:nvSpPr>
        <p:spPr>
          <a:xfrm>
            <a:off x="1682107" y="520931"/>
            <a:ext cx="7560840" cy="1384995"/>
          </a:xfrm>
          <a:prstGeom prst="rect">
            <a:avLst/>
          </a:prstGeom>
          <a:noFill/>
        </p:spPr>
        <p:txBody>
          <a:bodyPr wrap="square" rtlCol="0">
            <a:spAutoFit/>
          </a:bodyPr>
          <a:lstStyle/>
          <a:p>
            <a:pPr algn="ctr"/>
            <a:r>
              <a:rPr lang="en-GB" sz="2800" dirty="0" smtClean="0"/>
              <a:t>Practical exercise:</a:t>
            </a:r>
          </a:p>
          <a:p>
            <a:pPr algn="ctr"/>
            <a:r>
              <a:rPr lang="en-GB" sz="2800" dirty="0" smtClean="0"/>
              <a:t>locating and connecting the components</a:t>
            </a:r>
          </a:p>
          <a:p>
            <a:pPr algn="ctr"/>
            <a:r>
              <a:rPr lang="en-GB" sz="2800" dirty="0" smtClean="0"/>
              <a:t>of a fuel cell vehicle powertrain</a:t>
            </a:r>
            <a:endParaRPr lang="en-GB" sz="2800" dirty="0"/>
          </a:p>
        </p:txBody>
      </p:sp>
    </p:spTree>
    <p:extLst>
      <p:ext uri="{BB962C8B-B14F-4D97-AF65-F5344CB8AC3E}">
        <p14:creationId xmlns:p14="http://schemas.microsoft.com/office/powerpoint/2010/main" val="29065937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15" name="ZoneTexte 2"/>
          <p:cNvSpPr txBox="1"/>
          <p:nvPr/>
        </p:nvSpPr>
        <p:spPr>
          <a:xfrm>
            <a:off x="1619672" y="0"/>
            <a:ext cx="7344816" cy="369332"/>
          </a:xfrm>
          <a:prstGeom prst="rect">
            <a:avLst/>
          </a:prstGeom>
          <a:noFill/>
        </p:spPr>
        <p:txBody>
          <a:bodyPr wrap="square" rtlCol="0">
            <a:spAutoFit/>
          </a:bodyPr>
          <a:lstStyle/>
          <a:p>
            <a:r>
              <a:rPr lang="en-GB" dirty="0" smtClean="0"/>
              <a:t>Solution 2: interactions between the components of a FC powertrain</a:t>
            </a:r>
            <a:endParaRPr lang="en-GB" dirty="0"/>
          </a:p>
        </p:txBody>
      </p:sp>
      <p:pic>
        <p:nvPicPr>
          <p:cNvPr id="16" name="Image 15"/>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2627784" y="816439"/>
            <a:ext cx="1610453" cy="1332147"/>
          </a:xfrm>
          <a:prstGeom prst="rect">
            <a:avLst/>
          </a:prstGeom>
        </p:spPr>
      </p:pic>
      <p:pic>
        <p:nvPicPr>
          <p:cNvPr id="17" name="Picture 2" descr="Résultat de recherche d'images pour &quot;hydrogen pistol grip&quot;">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27584" y="927033"/>
            <a:ext cx="1481280" cy="1110960"/>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 17"/>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4716016" y="776668"/>
            <a:ext cx="2114199" cy="1440160"/>
          </a:xfrm>
          <a:prstGeom prst="rect">
            <a:avLst/>
          </a:prstGeom>
        </p:spPr>
      </p:pic>
      <p:pic>
        <p:nvPicPr>
          <p:cNvPr id="19" name="Image 18"/>
          <p:cNvPicPr>
            <a:picLocks noChangeAspect="1"/>
          </p:cNvPicPr>
          <p:nvPr/>
        </p:nvPicPr>
        <p:blipFill rotWithShape="1">
          <a:blip r:embed="rId14" cstate="print">
            <a:extLst>
              <a:ext uri="{28A0092B-C50C-407E-A947-70E740481C1C}">
                <a14:useLocalDpi xmlns:a14="http://schemas.microsoft.com/office/drawing/2010/main" val="0"/>
              </a:ext>
            </a:extLst>
          </a:blip>
          <a:srcRect/>
          <a:stretch/>
        </p:blipFill>
        <p:spPr>
          <a:xfrm>
            <a:off x="5790716" y="2576868"/>
            <a:ext cx="3173772" cy="1615080"/>
          </a:xfrm>
          <a:prstGeom prst="rect">
            <a:avLst/>
          </a:prstGeom>
        </p:spPr>
      </p:pic>
      <p:pic>
        <p:nvPicPr>
          <p:cNvPr id="20" name="Image 19"/>
          <p:cNvPicPr>
            <a:picLocks noChangeAspect="1"/>
          </p:cNvPicPr>
          <p:nvPr/>
        </p:nvPicPr>
        <p:blipFill rotWithShape="1">
          <a:blip r:embed="rId15" cstate="print">
            <a:extLst>
              <a:ext uri="{28A0092B-C50C-407E-A947-70E740481C1C}">
                <a14:useLocalDpi xmlns:a14="http://schemas.microsoft.com/office/drawing/2010/main" val="0"/>
              </a:ext>
            </a:extLst>
          </a:blip>
          <a:srcRect/>
          <a:stretch/>
        </p:blipFill>
        <p:spPr>
          <a:xfrm>
            <a:off x="6372200" y="4377068"/>
            <a:ext cx="2182875" cy="1569352"/>
          </a:xfrm>
          <a:prstGeom prst="rect">
            <a:avLst/>
          </a:prstGeom>
        </p:spPr>
      </p:pic>
      <p:pic>
        <p:nvPicPr>
          <p:cNvPr id="21" name="Image 20"/>
          <p:cNvPicPr>
            <a:picLocks noChangeAspect="1"/>
          </p:cNvPicPr>
          <p:nvPr/>
        </p:nvPicPr>
        <p:blipFill rotWithShape="1">
          <a:blip r:embed="rId16" cstate="print">
            <a:extLst>
              <a:ext uri="{28A0092B-C50C-407E-A947-70E740481C1C}">
                <a14:useLocalDpi xmlns:a14="http://schemas.microsoft.com/office/drawing/2010/main" val="0"/>
              </a:ext>
            </a:extLst>
          </a:blip>
          <a:srcRect/>
          <a:stretch/>
        </p:blipFill>
        <p:spPr>
          <a:xfrm>
            <a:off x="3303296" y="2393256"/>
            <a:ext cx="2239801" cy="1819760"/>
          </a:xfrm>
          <a:prstGeom prst="rect">
            <a:avLst/>
          </a:prstGeom>
        </p:spPr>
      </p:pic>
      <p:pic>
        <p:nvPicPr>
          <p:cNvPr id="22" name="Picture 2" descr="Image associée">
            <a:hlinkClick r:id="rId17"/>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971600" y="2495080"/>
            <a:ext cx="2085567" cy="173797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39800" y="4630908"/>
            <a:ext cx="3676216" cy="1618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ZoneTexte 16"/>
          <p:cNvSpPr txBox="1"/>
          <p:nvPr/>
        </p:nvSpPr>
        <p:spPr>
          <a:xfrm>
            <a:off x="827584" y="1928796"/>
            <a:ext cx="1584176" cy="307777"/>
          </a:xfrm>
          <a:prstGeom prst="rect">
            <a:avLst/>
          </a:prstGeom>
          <a:noFill/>
        </p:spPr>
        <p:txBody>
          <a:bodyPr wrap="square" rtlCol="0">
            <a:spAutoFit/>
          </a:bodyPr>
          <a:lstStyle/>
          <a:p>
            <a:r>
              <a:rPr lang="en-GB" sz="1400" dirty="0" smtClean="0"/>
              <a:t>H2 fuelling nozzle</a:t>
            </a:r>
            <a:endParaRPr lang="en-GB" sz="1400" dirty="0"/>
          </a:p>
        </p:txBody>
      </p:sp>
      <p:sp>
        <p:nvSpPr>
          <p:cNvPr id="25" name="ZoneTexte 32"/>
          <p:cNvSpPr txBox="1"/>
          <p:nvPr/>
        </p:nvSpPr>
        <p:spPr>
          <a:xfrm>
            <a:off x="3059833" y="1928796"/>
            <a:ext cx="1178404" cy="307777"/>
          </a:xfrm>
          <a:prstGeom prst="rect">
            <a:avLst/>
          </a:prstGeom>
          <a:noFill/>
        </p:spPr>
        <p:txBody>
          <a:bodyPr wrap="square" rtlCol="0">
            <a:spAutoFit/>
          </a:bodyPr>
          <a:lstStyle/>
          <a:p>
            <a:r>
              <a:rPr lang="en-GB" sz="1400" dirty="0" smtClean="0"/>
              <a:t>H2 receptacle</a:t>
            </a:r>
            <a:endParaRPr lang="en-GB" sz="1400" dirty="0"/>
          </a:p>
        </p:txBody>
      </p:sp>
      <p:sp>
        <p:nvSpPr>
          <p:cNvPr id="26" name="ZoneTexte 23"/>
          <p:cNvSpPr txBox="1"/>
          <p:nvPr/>
        </p:nvSpPr>
        <p:spPr>
          <a:xfrm>
            <a:off x="5724128" y="2144820"/>
            <a:ext cx="1512168" cy="307777"/>
          </a:xfrm>
          <a:prstGeom prst="rect">
            <a:avLst/>
          </a:prstGeom>
          <a:noFill/>
        </p:spPr>
        <p:txBody>
          <a:bodyPr wrap="square" rtlCol="0">
            <a:spAutoFit/>
          </a:bodyPr>
          <a:lstStyle/>
          <a:p>
            <a:r>
              <a:rPr lang="en-GB" sz="1400" dirty="0" smtClean="0"/>
              <a:t>Hydrogen tank</a:t>
            </a:r>
            <a:endParaRPr lang="en-GB" sz="1400" dirty="0"/>
          </a:p>
        </p:txBody>
      </p:sp>
      <p:sp>
        <p:nvSpPr>
          <p:cNvPr id="27" name="ZoneTexte 34"/>
          <p:cNvSpPr txBox="1"/>
          <p:nvPr/>
        </p:nvSpPr>
        <p:spPr>
          <a:xfrm>
            <a:off x="7884368" y="3997283"/>
            <a:ext cx="1656184" cy="307777"/>
          </a:xfrm>
          <a:prstGeom prst="rect">
            <a:avLst/>
          </a:prstGeom>
          <a:noFill/>
        </p:spPr>
        <p:txBody>
          <a:bodyPr wrap="square" rtlCol="0">
            <a:spAutoFit/>
          </a:bodyPr>
          <a:lstStyle/>
          <a:p>
            <a:r>
              <a:rPr lang="en-GB" sz="1400" dirty="0" smtClean="0"/>
              <a:t>Hydrogen fuel cell</a:t>
            </a:r>
            <a:endParaRPr lang="en-GB" sz="1400" dirty="0"/>
          </a:p>
        </p:txBody>
      </p:sp>
      <p:sp>
        <p:nvSpPr>
          <p:cNvPr id="28" name="ZoneTexte 35"/>
          <p:cNvSpPr txBox="1"/>
          <p:nvPr/>
        </p:nvSpPr>
        <p:spPr>
          <a:xfrm>
            <a:off x="7740352" y="5437443"/>
            <a:ext cx="1800200" cy="307777"/>
          </a:xfrm>
          <a:prstGeom prst="rect">
            <a:avLst/>
          </a:prstGeom>
          <a:noFill/>
        </p:spPr>
        <p:txBody>
          <a:bodyPr wrap="square" rtlCol="0">
            <a:spAutoFit/>
          </a:bodyPr>
          <a:lstStyle/>
          <a:p>
            <a:r>
              <a:rPr lang="en-GB" sz="1400" dirty="0" smtClean="0"/>
              <a:t>High Voltage battery</a:t>
            </a:r>
            <a:endParaRPr lang="en-GB" sz="1400" dirty="0"/>
          </a:p>
        </p:txBody>
      </p:sp>
      <p:sp>
        <p:nvSpPr>
          <p:cNvPr id="29" name="ZoneTexte 36"/>
          <p:cNvSpPr txBox="1"/>
          <p:nvPr/>
        </p:nvSpPr>
        <p:spPr>
          <a:xfrm>
            <a:off x="4535996" y="4017028"/>
            <a:ext cx="828092" cy="307777"/>
          </a:xfrm>
          <a:prstGeom prst="rect">
            <a:avLst/>
          </a:prstGeom>
          <a:noFill/>
        </p:spPr>
        <p:txBody>
          <a:bodyPr wrap="square" rtlCol="0">
            <a:spAutoFit/>
          </a:bodyPr>
          <a:lstStyle/>
          <a:p>
            <a:r>
              <a:rPr lang="en-GB" sz="1400" dirty="0" smtClean="0"/>
              <a:t>Inverter</a:t>
            </a:r>
            <a:endParaRPr lang="en-GB" sz="1400" dirty="0"/>
          </a:p>
        </p:txBody>
      </p:sp>
      <p:sp>
        <p:nvSpPr>
          <p:cNvPr id="30" name="ZoneTexte 37"/>
          <p:cNvSpPr txBox="1"/>
          <p:nvPr/>
        </p:nvSpPr>
        <p:spPr>
          <a:xfrm>
            <a:off x="2195736" y="4017028"/>
            <a:ext cx="1224135" cy="307777"/>
          </a:xfrm>
          <a:prstGeom prst="rect">
            <a:avLst/>
          </a:prstGeom>
          <a:noFill/>
        </p:spPr>
        <p:txBody>
          <a:bodyPr wrap="square" rtlCol="0">
            <a:spAutoFit/>
          </a:bodyPr>
          <a:lstStyle/>
          <a:p>
            <a:r>
              <a:rPr lang="en-GB" sz="1400" dirty="0" smtClean="0"/>
              <a:t>Electric motor</a:t>
            </a:r>
            <a:endParaRPr lang="en-GB" sz="1400" dirty="0"/>
          </a:p>
        </p:txBody>
      </p:sp>
      <p:cxnSp>
        <p:nvCxnSpPr>
          <p:cNvPr id="31" name="Connecteur droit avec flèche 33"/>
          <p:cNvCxnSpPr/>
          <p:nvPr/>
        </p:nvCxnSpPr>
        <p:spPr>
          <a:xfrm>
            <a:off x="2812920" y="3364066"/>
            <a:ext cx="678960" cy="0"/>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cxnSp>
        <p:nvCxnSpPr>
          <p:cNvPr id="32" name="Connecteur droit avec flèche 42"/>
          <p:cNvCxnSpPr/>
          <p:nvPr/>
        </p:nvCxnSpPr>
        <p:spPr>
          <a:xfrm>
            <a:off x="5283492" y="3702864"/>
            <a:ext cx="1656184" cy="936104"/>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cxnSp>
        <p:nvCxnSpPr>
          <p:cNvPr id="33" name="Connecteur droit avec flèche 44"/>
          <p:cNvCxnSpPr/>
          <p:nvPr/>
        </p:nvCxnSpPr>
        <p:spPr>
          <a:xfrm>
            <a:off x="2014383" y="3997283"/>
            <a:ext cx="0" cy="633625"/>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cxnSp>
        <p:nvCxnSpPr>
          <p:cNvPr id="34" name="Connecteur droit avec flèche 46"/>
          <p:cNvCxnSpPr/>
          <p:nvPr/>
        </p:nvCxnSpPr>
        <p:spPr>
          <a:xfrm>
            <a:off x="2123728" y="1482512"/>
            <a:ext cx="468051"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5" name="Connecteur droit avec flèche 48"/>
          <p:cNvCxnSpPr/>
          <p:nvPr/>
        </p:nvCxnSpPr>
        <p:spPr>
          <a:xfrm flipV="1">
            <a:off x="4211960" y="1482513"/>
            <a:ext cx="432048" cy="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6" name="Connecteur droit avec flèche 50"/>
          <p:cNvCxnSpPr>
            <a:stCxn id="42" idx="2"/>
          </p:cNvCxnSpPr>
          <p:nvPr/>
        </p:nvCxnSpPr>
        <p:spPr>
          <a:xfrm flipH="1">
            <a:off x="8100392" y="2524605"/>
            <a:ext cx="324036" cy="29441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7" name="Connecteur droit avec flèche 52"/>
          <p:cNvCxnSpPr>
            <a:stCxn id="19" idx="1"/>
          </p:cNvCxnSpPr>
          <p:nvPr/>
        </p:nvCxnSpPr>
        <p:spPr>
          <a:xfrm flipH="1">
            <a:off x="5292080" y="3384408"/>
            <a:ext cx="498636"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8" name="Connecteur droit avec flèche 57"/>
          <p:cNvCxnSpPr/>
          <p:nvPr/>
        </p:nvCxnSpPr>
        <p:spPr>
          <a:xfrm>
            <a:off x="971600" y="632652"/>
            <a:ext cx="648072"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9" name="ZoneTexte 58"/>
          <p:cNvSpPr txBox="1"/>
          <p:nvPr/>
        </p:nvSpPr>
        <p:spPr>
          <a:xfrm>
            <a:off x="1691681" y="444060"/>
            <a:ext cx="1656183" cy="369332"/>
          </a:xfrm>
          <a:prstGeom prst="rect">
            <a:avLst/>
          </a:prstGeom>
          <a:noFill/>
        </p:spPr>
        <p:txBody>
          <a:bodyPr wrap="square" rtlCol="0">
            <a:spAutoFit/>
          </a:bodyPr>
          <a:lstStyle/>
          <a:p>
            <a:r>
              <a:rPr lang="fr-BE" dirty="0" smtClean="0"/>
              <a:t>ENERGY FLOW</a:t>
            </a:r>
            <a:endParaRPr lang="fr-BE" dirty="0"/>
          </a:p>
        </p:txBody>
      </p:sp>
      <p:cxnSp>
        <p:nvCxnSpPr>
          <p:cNvPr id="40" name="Connecteur droit avec flèche 31"/>
          <p:cNvCxnSpPr/>
          <p:nvPr/>
        </p:nvCxnSpPr>
        <p:spPr>
          <a:xfrm flipV="1">
            <a:off x="7020272" y="1487604"/>
            <a:ext cx="432048" cy="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41" name="Image 3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576754" y="782167"/>
            <a:ext cx="1623339" cy="1501033"/>
          </a:xfrm>
          <a:prstGeom prst="rect">
            <a:avLst/>
          </a:prstGeom>
        </p:spPr>
      </p:pic>
      <p:sp>
        <p:nvSpPr>
          <p:cNvPr id="42" name="ZoneTexte 39"/>
          <p:cNvSpPr txBox="1"/>
          <p:nvPr/>
        </p:nvSpPr>
        <p:spPr>
          <a:xfrm>
            <a:off x="7668344" y="2216828"/>
            <a:ext cx="1512168" cy="307777"/>
          </a:xfrm>
          <a:prstGeom prst="rect">
            <a:avLst/>
          </a:prstGeom>
          <a:noFill/>
        </p:spPr>
        <p:txBody>
          <a:bodyPr wrap="square" rtlCol="0">
            <a:spAutoFit/>
          </a:bodyPr>
          <a:lstStyle/>
          <a:p>
            <a:r>
              <a:rPr lang="en-GB" sz="1400" dirty="0" smtClean="0"/>
              <a:t>Pressure reducer</a:t>
            </a:r>
            <a:endParaRPr lang="en-GB" sz="1400" dirty="0"/>
          </a:p>
        </p:txBody>
      </p:sp>
    </p:spTree>
    <p:extLst>
      <p:ext uri="{BB962C8B-B14F-4D97-AF65-F5344CB8AC3E}">
        <p14:creationId xmlns:p14="http://schemas.microsoft.com/office/powerpoint/2010/main" val="326749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4" grpId="0"/>
      <p:bldP spid="25" grpId="0"/>
      <p:bldP spid="26" grpId="0"/>
      <p:bldP spid="27" grpId="0"/>
      <p:bldP spid="28" grpId="0"/>
      <p:bldP spid="29" grpId="0"/>
      <p:bldP spid="30" grpId="0"/>
      <p:bldP spid="39" grpId="0"/>
      <p:bldP spid="4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15" name="Titre 1"/>
          <p:cNvSpPr txBox="1">
            <a:spLocks/>
          </p:cNvSpPr>
          <p:nvPr/>
        </p:nvSpPr>
        <p:spPr>
          <a:xfrm>
            <a:off x="1450731" y="2220185"/>
            <a:ext cx="7772400" cy="14700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mtClean="0"/>
              <a:t>Auxiliaries of a FC system</a:t>
            </a:r>
            <a:endParaRPr lang="en-GB" dirty="0"/>
          </a:p>
        </p:txBody>
      </p:sp>
      <p:sp>
        <p:nvSpPr>
          <p:cNvPr id="16" name="Sous-titre 2"/>
          <p:cNvSpPr txBox="1">
            <a:spLocks/>
          </p:cNvSpPr>
          <p:nvPr/>
        </p:nvSpPr>
        <p:spPr>
          <a:xfrm>
            <a:off x="2136531" y="4410290"/>
            <a:ext cx="6400800" cy="7669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mtClean="0"/>
              <a:t>Example based on the Toyota Mirai</a:t>
            </a:r>
            <a:endParaRPr lang="en-GB" dirty="0"/>
          </a:p>
        </p:txBody>
      </p:sp>
      <p:sp>
        <p:nvSpPr>
          <p:cNvPr id="17" name="ZoneTexte 4"/>
          <p:cNvSpPr txBox="1"/>
          <p:nvPr/>
        </p:nvSpPr>
        <p:spPr>
          <a:xfrm>
            <a:off x="1664523" y="433007"/>
            <a:ext cx="7560840" cy="1384995"/>
          </a:xfrm>
          <a:prstGeom prst="rect">
            <a:avLst/>
          </a:prstGeom>
          <a:noFill/>
        </p:spPr>
        <p:txBody>
          <a:bodyPr wrap="square" rtlCol="0">
            <a:spAutoFit/>
          </a:bodyPr>
          <a:lstStyle/>
          <a:p>
            <a:pPr algn="ctr"/>
            <a:r>
              <a:rPr lang="en-GB" sz="2800" dirty="0" smtClean="0"/>
              <a:t>Practical sub-exercise:</a:t>
            </a:r>
          </a:p>
          <a:p>
            <a:pPr algn="ctr"/>
            <a:r>
              <a:rPr lang="en-GB" sz="2800" dirty="0" smtClean="0"/>
              <a:t>connecting the auxiliaries</a:t>
            </a:r>
          </a:p>
          <a:p>
            <a:pPr algn="ctr"/>
            <a:r>
              <a:rPr lang="en-GB" sz="2800" dirty="0" smtClean="0"/>
              <a:t>of a PEM fuel cell system for vehicles</a:t>
            </a:r>
            <a:endParaRPr lang="en-GB" sz="2800" dirty="0"/>
          </a:p>
        </p:txBody>
      </p:sp>
    </p:spTree>
    <p:extLst>
      <p:ext uri="{BB962C8B-B14F-4D97-AF65-F5344CB8AC3E}">
        <p14:creationId xmlns:p14="http://schemas.microsoft.com/office/powerpoint/2010/main" val="17552104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15" name="ZoneTexte 2"/>
          <p:cNvSpPr txBox="1"/>
          <p:nvPr/>
        </p:nvSpPr>
        <p:spPr>
          <a:xfrm>
            <a:off x="3004099" y="29940"/>
            <a:ext cx="3694161" cy="369332"/>
          </a:xfrm>
          <a:prstGeom prst="rect">
            <a:avLst/>
          </a:prstGeom>
          <a:noFill/>
        </p:spPr>
        <p:txBody>
          <a:bodyPr wrap="square" rtlCol="0">
            <a:spAutoFit/>
          </a:bodyPr>
          <a:lstStyle/>
          <a:p>
            <a:r>
              <a:rPr lang="en-GB" dirty="0" smtClean="0"/>
              <a:t>Sub-exercise: the fuel cell auxiliaries</a:t>
            </a:r>
            <a:endParaRPr lang="en-GB" dirty="0"/>
          </a:p>
        </p:txBody>
      </p:sp>
      <p:sp>
        <p:nvSpPr>
          <p:cNvPr id="16" name="ZoneTexte 15"/>
          <p:cNvSpPr txBox="1"/>
          <p:nvPr/>
        </p:nvSpPr>
        <p:spPr>
          <a:xfrm>
            <a:off x="987875" y="4747773"/>
            <a:ext cx="7776864" cy="923330"/>
          </a:xfrm>
          <a:prstGeom prst="rect">
            <a:avLst/>
          </a:prstGeom>
          <a:noFill/>
        </p:spPr>
        <p:txBody>
          <a:bodyPr wrap="square" rtlCol="0">
            <a:spAutoFit/>
          </a:bodyPr>
          <a:lstStyle/>
          <a:p>
            <a:pPr marL="285750" indent="-285750" algn="just">
              <a:buFont typeface="Arial" panose="020B0604020202020204" pitchFamily="34" charset="0"/>
              <a:buChar char="•"/>
            </a:pPr>
            <a:r>
              <a:rPr lang="en-GB" dirty="0" smtClean="0"/>
              <a:t>The fuel cell needs auxiliaries to work properly. It must be supplied with hydrogen and with moist filtered air, it must be cooled and the water produced must be eliminated by the exhaust.</a:t>
            </a:r>
            <a:endParaRPr lang="en-GB" dirty="0"/>
          </a:p>
        </p:txBody>
      </p:sp>
      <p:pic>
        <p:nvPicPr>
          <p:cNvPr id="17" name="Image 3"/>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1661569" y="650016"/>
            <a:ext cx="5997427" cy="3849624"/>
          </a:xfrm>
          <a:prstGeom prst="rect">
            <a:avLst/>
          </a:prstGeom>
        </p:spPr>
      </p:pic>
    </p:spTree>
    <p:extLst>
      <p:ext uri="{BB962C8B-B14F-4D97-AF65-F5344CB8AC3E}">
        <p14:creationId xmlns:p14="http://schemas.microsoft.com/office/powerpoint/2010/main" val="17418898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15" name="ZoneTexte 2"/>
          <p:cNvSpPr txBox="1"/>
          <p:nvPr/>
        </p:nvSpPr>
        <p:spPr>
          <a:xfrm>
            <a:off x="2793613" y="14843"/>
            <a:ext cx="3694161" cy="369332"/>
          </a:xfrm>
          <a:prstGeom prst="rect">
            <a:avLst/>
          </a:prstGeom>
          <a:noFill/>
        </p:spPr>
        <p:txBody>
          <a:bodyPr wrap="square" rtlCol="0">
            <a:spAutoFit/>
          </a:bodyPr>
          <a:lstStyle/>
          <a:p>
            <a:r>
              <a:rPr lang="en-GB" dirty="0" smtClean="0"/>
              <a:t>Sub-exercise: the fuel cell auxiliaries</a:t>
            </a:r>
            <a:endParaRPr lang="en-GB" dirty="0"/>
          </a:p>
        </p:txBody>
      </p:sp>
      <p:sp>
        <p:nvSpPr>
          <p:cNvPr id="16" name="ZoneTexte 15"/>
          <p:cNvSpPr txBox="1"/>
          <p:nvPr/>
        </p:nvSpPr>
        <p:spPr>
          <a:xfrm>
            <a:off x="775959" y="5116599"/>
            <a:ext cx="7848872" cy="923330"/>
          </a:xfrm>
          <a:prstGeom prst="rect">
            <a:avLst/>
          </a:prstGeom>
          <a:noFill/>
        </p:spPr>
        <p:txBody>
          <a:bodyPr wrap="square" rtlCol="0">
            <a:spAutoFit/>
          </a:bodyPr>
          <a:lstStyle/>
          <a:p>
            <a:pPr marL="285750" indent="-285750" algn="just">
              <a:buFont typeface="Arial" panose="020B0604020202020204" pitchFamily="34" charset="0"/>
              <a:buChar char="•"/>
            </a:pPr>
            <a:r>
              <a:rPr lang="en-GB" dirty="0" smtClean="0"/>
              <a:t>The radiator &amp; cooling circuit is used to cool the fuel cell during operation. A fluid captures the heat produced by the fuel cell and circulates in pipes until exchanging heat with ambient air in the radiator.</a:t>
            </a:r>
            <a:endParaRPr lang="en-GB" dirty="0"/>
          </a:p>
        </p:txBody>
      </p:sp>
      <p:sp>
        <p:nvSpPr>
          <p:cNvPr id="17" name="Rectangle 16"/>
          <p:cNvSpPr/>
          <p:nvPr/>
        </p:nvSpPr>
        <p:spPr>
          <a:xfrm>
            <a:off x="561365" y="580095"/>
            <a:ext cx="8064896" cy="4536504"/>
          </a:xfrm>
          <a:prstGeom prst="rect">
            <a:avLst/>
          </a:prstGeom>
          <a:noFill/>
          <a:ln w="38100">
            <a:solidFill>
              <a:srgbClr val="00AC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18" name="Connecteur droit 5"/>
          <p:cNvCxnSpPr/>
          <p:nvPr/>
        </p:nvCxnSpPr>
        <p:spPr>
          <a:xfrm>
            <a:off x="3081645" y="580095"/>
            <a:ext cx="0" cy="4536504"/>
          </a:xfrm>
          <a:prstGeom prst="line">
            <a:avLst/>
          </a:prstGeom>
          <a:ln w="38100">
            <a:solidFill>
              <a:srgbClr val="00ACAF"/>
            </a:solidFill>
          </a:ln>
        </p:spPr>
        <p:style>
          <a:lnRef idx="1">
            <a:schemeClr val="accent1"/>
          </a:lnRef>
          <a:fillRef idx="0">
            <a:schemeClr val="accent1"/>
          </a:fillRef>
          <a:effectRef idx="0">
            <a:schemeClr val="accent1"/>
          </a:effectRef>
          <a:fontRef idx="minor">
            <a:schemeClr val="tx1"/>
          </a:fontRef>
        </p:style>
      </p:cxnSp>
      <p:pic>
        <p:nvPicPr>
          <p:cNvPr id="19"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7409" y="2037963"/>
            <a:ext cx="2299741" cy="1311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ZoneTexte 1"/>
          <p:cNvSpPr txBox="1"/>
          <p:nvPr/>
        </p:nvSpPr>
        <p:spPr>
          <a:xfrm>
            <a:off x="687409" y="1583599"/>
            <a:ext cx="2106204" cy="276999"/>
          </a:xfrm>
          <a:prstGeom prst="rect">
            <a:avLst/>
          </a:prstGeom>
          <a:noFill/>
        </p:spPr>
        <p:txBody>
          <a:bodyPr wrap="square" rtlCol="0">
            <a:spAutoFit/>
          </a:bodyPr>
          <a:lstStyle/>
          <a:p>
            <a:r>
              <a:rPr lang="fr-BE" sz="1200" dirty="0" err="1" smtClean="0"/>
              <a:t>Radiator</a:t>
            </a:r>
            <a:r>
              <a:rPr lang="fr-BE" sz="1200" dirty="0" smtClean="0"/>
              <a:t> &amp; </a:t>
            </a:r>
            <a:r>
              <a:rPr lang="fr-BE" sz="1200" dirty="0" err="1" smtClean="0"/>
              <a:t>sub-radiator</a:t>
            </a:r>
            <a:endParaRPr lang="fr-BE" sz="1200" dirty="0"/>
          </a:p>
        </p:txBody>
      </p:sp>
      <p:cxnSp>
        <p:nvCxnSpPr>
          <p:cNvPr id="21" name="Connecteur droit 7"/>
          <p:cNvCxnSpPr/>
          <p:nvPr/>
        </p:nvCxnSpPr>
        <p:spPr>
          <a:xfrm flipV="1">
            <a:off x="740813" y="1869742"/>
            <a:ext cx="0" cy="44308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2"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17749" y="1195759"/>
            <a:ext cx="3609975" cy="3305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51647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15" name="ZoneTexte 2"/>
          <p:cNvSpPr txBox="1"/>
          <p:nvPr/>
        </p:nvSpPr>
        <p:spPr>
          <a:xfrm>
            <a:off x="2792183" y="15738"/>
            <a:ext cx="3694161" cy="369332"/>
          </a:xfrm>
          <a:prstGeom prst="rect">
            <a:avLst/>
          </a:prstGeom>
          <a:noFill/>
        </p:spPr>
        <p:txBody>
          <a:bodyPr wrap="square" rtlCol="0">
            <a:spAutoFit/>
          </a:bodyPr>
          <a:lstStyle/>
          <a:p>
            <a:r>
              <a:rPr lang="en-GB" dirty="0" smtClean="0"/>
              <a:t>Sub-exercise: the fuel cell auxiliaries</a:t>
            </a:r>
            <a:endParaRPr lang="en-GB" dirty="0"/>
          </a:p>
        </p:txBody>
      </p:sp>
      <p:sp>
        <p:nvSpPr>
          <p:cNvPr id="16" name="ZoneTexte 15"/>
          <p:cNvSpPr txBox="1"/>
          <p:nvPr/>
        </p:nvSpPr>
        <p:spPr>
          <a:xfrm>
            <a:off x="730239" y="5109473"/>
            <a:ext cx="7848872" cy="923330"/>
          </a:xfrm>
          <a:prstGeom prst="rect">
            <a:avLst/>
          </a:prstGeom>
          <a:noFill/>
        </p:spPr>
        <p:txBody>
          <a:bodyPr wrap="square" rtlCol="0">
            <a:spAutoFit/>
          </a:bodyPr>
          <a:lstStyle/>
          <a:p>
            <a:pPr marL="285750" indent="-285750" algn="just">
              <a:buFont typeface="Arial" panose="020B0604020202020204" pitchFamily="34" charset="0"/>
              <a:buChar char="•"/>
            </a:pPr>
            <a:r>
              <a:rPr lang="en-GB" dirty="0" smtClean="0"/>
              <a:t>The hydrogen pump is often integrated in the fuel cell casing. It is used to assume a sufficient flow of hydrogen in all cells. It is necessary because intake pressure is low, around 1 bar.</a:t>
            </a:r>
            <a:endParaRPr lang="en-GB" dirty="0"/>
          </a:p>
        </p:txBody>
      </p:sp>
      <p:sp>
        <p:nvSpPr>
          <p:cNvPr id="17" name="Rectangle 16"/>
          <p:cNvSpPr/>
          <p:nvPr/>
        </p:nvSpPr>
        <p:spPr>
          <a:xfrm>
            <a:off x="559935" y="580990"/>
            <a:ext cx="8064896" cy="4536504"/>
          </a:xfrm>
          <a:prstGeom prst="rect">
            <a:avLst/>
          </a:prstGeom>
          <a:noFill/>
          <a:ln w="38100">
            <a:solidFill>
              <a:srgbClr val="00AC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18" name="Connecteur droit 4"/>
          <p:cNvCxnSpPr/>
          <p:nvPr/>
        </p:nvCxnSpPr>
        <p:spPr>
          <a:xfrm>
            <a:off x="3080215" y="580990"/>
            <a:ext cx="0" cy="4536504"/>
          </a:xfrm>
          <a:prstGeom prst="line">
            <a:avLst/>
          </a:prstGeom>
          <a:ln w="38100">
            <a:solidFill>
              <a:srgbClr val="00ACAF"/>
            </a:solidFill>
          </a:ln>
        </p:spPr>
        <p:style>
          <a:lnRef idx="1">
            <a:schemeClr val="accent1"/>
          </a:lnRef>
          <a:fillRef idx="0">
            <a:schemeClr val="accent1"/>
          </a:fillRef>
          <a:effectRef idx="0">
            <a:schemeClr val="accent1"/>
          </a:effectRef>
          <a:fontRef idx="minor">
            <a:schemeClr val="tx1"/>
          </a:fontRef>
        </p:style>
      </p:cxnSp>
      <p:pic>
        <p:nvPicPr>
          <p:cNvPr id="19"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0239" y="864414"/>
            <a:ext cx="2183417" cy="1810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71135" y="1068067"/>
            <a:ext cx="3971925" cy="3562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0211" y="3091753"/>
            <a:ext cx="1803472" cy="1661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75550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15" name="ZoneTexte 2"/>
          <p:cNvSpPr txBox="1"/>
          <p:nvPr/>
        </p:nvSpPr>
        <p:spPr>
          <a:xfrm>
            <a:off x="2830276" y="23635"/>
            <a:ext cx="3694161" cy="369332"/>
          </a:xfrm>
          <a:prstGeom prst="rect">
            <a:avLst/>
          </a:prstGeom>
          <a:noFill/>
        </p:spPr>
        <p:txBody>
          <a:bodyPr wrap="square" rtlCol="0">
            <a:spAutoFit/>
          </a:bodyPr>
          <a:lstStyle/>
          <a:p>
            <a:r>
              <a:rPr lang="en-GB" dirty="0" smtClean="0"/>
              <a:t>Sub-exercise: the fuel cell auxiliaries</a:t>
            </a:r>
            <a:endParaRPr lang="en-GB" dirty="0"/>
          </a:p>
        </p:txBody>
      </p:sp>
      <p:sp>
        <p:nvSpPr>
          <p:cNvPr id="16" name="ZoneTexte 15"/>
          <p:cNvSpPr txBox="1"/>
          <p:nvPr/>
        </p:nvSpPr>
        <p:spPr>
          <a:xfrm>
            <a:off x="814052" y="5153169"/>
            <a:ext cx="7848872" cy="923330"/>
          </a:xfrm>
          <a:prstGeom prst="rect">
            <a:avLst/>
          </a:prstGeom>
          <a:noFill/>
        </p:spPr>
        <p:txBody>
          <a:bodyPr wrap="square" rtlCol="0">
            <a:spAutoFit/>
          </a:bodyPr>
          <a:lstStyle/>
          <a:p>
            <a:pPr marL="285750" indent="-285750" algn="just">
              <a:buFont typeface="Arial" panose="020B0604020202020204" pitchFamily="34" charset="0"/>
              <a:buChar char="•"/>
            </a:pPr>
            <a:r>
              <a:rPr lang="en-GB" dirty="0" smtClean="0"/>
              <a:t>The air filter is used to avoid that dust particles enter the fuel cell and contaminate surfaces. We are using a chemical reaction which needs active surfaces. Any kind of contamination will reduce the fuel cell efficiency.</a:t>
            </a:r>
            <a:endParaRPr lang="en-GB" dirty="0"/>
          </a:p>
        </p:txBody>
      </p:sp>
      <p:pic>
        <p:nvPicPr>
          <p:cNvPr id="17" name="Imag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78348" y="1902994"/>
            <a:ext cx="4571898" cy="1954001"/>
          </a:xfrm>
          <a:prstGeom prst="rect">
            <a:avLst/>
          </a:prstGeom>
        </p:spPr>
      </p:pic>
      <p:sp>
        <p:nvSpPr>
          <p:cNvPr id="18" name="Rectangle 17"/>
          <p:cNvSpPr/>
          <p:nvPr/>
        </p:nvSpPr>
        <p:spPr>
          <a:xfrm>
            <a:off x="598028" y="588887"/>
            <a:ext cx="8064896" cy="4536504"/>
          </a:xfrm>
          <a:prstGeom prst="rect">
            <a:avLst/>
          </a:prstGeom>
          <a:noFill/>
          <a:ln w="38100">
            <a:solidFill>
              <a:srgbClr val="00AC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19" name="Connecteur droit 5"/>
          <p:cNvCxnSpPr/>
          <p:nvPr/>
        </p:nvCxnSpPr>
        <p:spPr>
          <a:xfrm>
            <a:off x="3118308" y="588887"/>
            <a:ext cx="0" cy="4536504"/>
          </a:xfrm>
          <a:prstGeom prst="line">
            <a:avLst/>
          </a:prstGeom>
          <a:ln w="38100">
            <a:solidFill>
              <a:srgbClr val="00ACAF"/>
            </a:solidFill>
          </a:ln>
        </p:spPr>
        <p:style>
          <a:lnRef idx="1">
            <a:schemeClr val="accent1"/>
          </a:lnRef>
          <a:fillRef idx="0">
            <a:schemeClr val="accent1"/>
          </a:fillRef>
          <a:effectRef idx="0">
            <a:schemeClr val="accent1"/>
          </a:effectRef>
          <a:fontRef idx="minor">
            <a:schemeClr val="tx1"/>
          </a:fontRef>
        </p:style>
      </p:cxnSp>
      <p:pic>
        <p:nvPicPr>
          <p:cNvPr id="2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1713" y="1992950"/>
            <a:ext cx="2273194" cy="1724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13675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15" name="ZoneTexte 2"/>
          <p:cNvSpPr txBox="1"/>
          <p:nvPr/>
        </p:nvSpPr>
        <p:spPr>
          <a:xfrm>
            <a:off x="2642643" y="38731"/>
            <a:ext cx="3694161" cy="369332"/>
          </a:xfrm>
          <a:prstGeom prst="rect">
            <a:avLst/>
          </a:prstGeom>
          <a:noFill/>
        </p:spPr>
        <p:txBody>
          <a:bodyPr wrap="square" rtlCol="0">
            <a:spAutoFit/>
          </a:bodyPr>
          <a:lstStyle/>
          <a:p>
            <a:r>
              <a:rPr lang="en-GB" dirty="0" smtClean="0"/>
              <a:t>Sub-exercise: the fuel cell auxiliaries</a:t>
            </a:r>
            <a:endParaRPr lang="en-GB" dirty="0"/>
          </a:p>
        </p:txBody>
      </p:sp>
      <p:sp>
        <p:nvSpPr>
          <p:cNvPr id="16" name="ZoneTexte 15"/>
          <p:cNvSpPr txBox="1"/>
          <p:nvPr/>
        </p:nvSpPr>
        <p:spPr>
          <a:xfrm>
            <a:off x="626419" y="5121668"/>
            <a:ext cx="7848872" cy="923330"/>
          </a:xfrm>
          <a:prstGeom prst="rect">
            <a:avLst/>
          </a:prstGeom>
          <a:noFill/>
        </p:spPr>
        <p:txBody>
          <a:bodyPr wrap="square" rtlCol="0">
            <a:spAutoFit/>
          </a:bodyPr>
          <a:lstStyle/>
          <a:p>
            <a:pPr marL="285750" indent="-285750" algn="just">
              <a:buFont typeface="Arial" panose="020B0604020202020204" pitchFamily="34" charset="0"/>
              <a:buChar char="•"/>
            </a:pPr>
            <a:r>
              <a:rPr lang="en-GB" dirty="0" smtClean="0"/>
              <a:t>The air compressor is used to assume the flow of air corresponding to the current requested. The more we need current, the more air and hydrogen we must push in the fuel cell.</a:t>
            </a:r>
            <a:endParaRPr lang="en-GB" dirty="0"/>
          </a:p>
        </p:txBody>
      </p:sp>
      <p:sp>
        <p:nvSpPr>
          <p:cNvPr id="17" name="Rectangle 16"/>
          <p:cNvSpPr/>
          <p:nvPr/>
        </p:nvSpPr>
        <p:spPr>
          <a:xfrm>
            <a:off x="410395" y="603983"/>
            <a:ext cx="8064896" cy="4536504"/>
          </a:xfrm>
          <a:prstGeom prst="rect">
            <a:avLst/>
          </a:prstGeom>
          <a:noFill/>
          <a:ln w="38100">
            <a:solidFill>
              <a:srgbClr val="00AC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18" name="Connecteur droit 4"/>
          <p:cNvCxnSpPr/>
          <p:nvPr/>
        </p:nvCxnSpPr>
        <p:spPr>
          <a:xfrm>
            <a:off x="2930675" y="603983"/>
            <a:ext cx="0" cy="4536504"/>
          </a:xfrm>
          <a:prstGeom prst="line">
            <a:avLst/>
          </a:prstGeom>
          <a:ln w="38100">
            <a:solidFill>
              <a:srgbClr val="00ACAF"/>
            </a:solidFill>
          </a:ln>
        </p:spPr>
        <p:style>
          <a:lnRef idx="1">
            <a:schemeClr val="accent1"/>
          </a:lnRef>
          <a:fillRef idx="0">
            <a:schemeClr val="accent1"/>
          </a:fillRef>
          <a:effectRef idx="0">
            <a:schemeClr val="accent1"/>
          </a:effectRef>
          <a:fontRef idx="minor">
            <a:schemeClr val="tx1"/>
          </a:fontRef>
        </p:style>
      </p:cxnSp>
      <p:pic>
        <p:nvPicPr>
          <p:cNvPr id="19" name="Image 1"/>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3794770" y="1252055"/>
            <a:ext cx="3907405" cy="3240360"/>
          </a:xfrm>
          <a:prstGeom prst="rect">
            <a:avLst/>
          </a:prstGeom>
        </p:spPr>
      </p:pic>
      <p:pic>
        <p:nvPicPr>
          <p:cNvPr id="20" name="Image 6"/>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622987" y="1479809"/>
            <a:ext cx="1890499" cy="2784852"/>
          </a:xfrm>
          <a:prstGeom prst="rect">
            <a:avLst/>
          </a:prstGeom>
        </p:spPr>
      </p:pic>
    </p:spTree>
    <p:extLst>
      <p:ext uri="{BB962C8B-B14F-4D97-AF65-F5344CB8AC3E}">
        <p14:creationId xmlns:p14="http://schemas.microsoft.com/office/powerpoint/2010/main" val="12408269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15" name="ZoneTexte 2"/>
          <p:cNvSpPr txBox="1"/>
          <p:nvPr/>
        </p:nvSpPr>
        <p:spPr>
          <a:xfrm>
            <a:off x="2771800" y="-2742"/>
            <a:ext cx="3694161" cy="369332"/>
          </a:xfrm>
          <a:prstGeom prst="rect">
            <a:avLst/>
          </a:prstGeom>
          <a:noFill/>
        </p:spPr>
        <p:txBody>
          <a:bodyPr wrap="square" rtlCol="0">
            <a:spAutoFit/>
          </a:bodyPr>
          <a:lstStyle/>
          <a:p>
            <a:r>
              <a:rPr lang="en-GB" dirty="0" smtClean="0"/>
              <a:t>Sub-exercise: the fuel cell auxiliaries</a:t>
            </a:r>
            <a:endParaRPr lang="en-GB" dirty="0"/>
          </a:p>
        </p:txBody>
      </p:sp>
      <p:sp>
        <p:nvSpPr>
          <p:cNvPr id="16" name="ZoneTexte 15"/>
          <p:cNvSpPr txBox="1"/>
          <p:nvPr/>
        </p:nvSpPr>
        <p:spPr>
          <a:xfrm>
            <a:off x="719734" y="5099014"/>
            <a:ext cx="7848872" cy="923330"/>
          </a:xfrm>
          <a:prstGeom prst="rect">
            <a:avLst/>
          </a:prstGeom>
          <a:noFill/>
        </p:spPr>
        <p:txBody>
          <a:bodyPr wrap="square" rtlCol="0">
            <a:spAutoFit/>
          </a:bodyPr>
          <a:lstStyle/>
          <a:p>
            <a:pPr marL="285750" indent="-285750" algn="just">
              <a:buFont typeface="Arial" panose="020B0604020202020204" pitchFamily="34" charset="0"/>
              <a:buChar char="•"/>
            </a:pPr>
            <a:r>
              <a:rPr lang="en-GB" dirty="0" smtClean="0"/>
              <a:t>The air humidifier is necessary because the fuel cell membrane does not work properly when it is dry. The moisture level must nevertheless be kept under a limit (50%) in order to avoid the flooding of the fuel cell.</a:t>
            </a:r>
            <a:endParaRPr lang="en-GB" dirty="0"/>
          </a:p>
        </p:txBody>
      </p:sp>
      <p:sp>
        <p:nvSpPr>
          <p:cNvPr id="17" name="Rectangle 16"/>
          <p:cNvSpPr/>
          <p:nvPr/>
        </p:nvSpPr>
        <p:spPr>
          <a:xfrm>
            <a:off x="539552" y="562510"/>
            <a:ext cx="8064896" cy="4536504"/>
          </a:xfrm>
          <a:prstGeom prst="rect">
            <a:avLst/>
          </a:prstGeom>
          <a:noFill/>
          <a:ln w="38100">
            <a:solidFill>
              <a:srgbClr val="00AC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18" name="Connecteur droit 4"/>
          <p:cNvCxnSpPr/>
          <p:nvPr/>
        </p:nvCxnSpPr>
        <p:spPr>
          <a:xfrm>
            <a:off x="3059832" y="562510"/>
            <a:ext cx="0" cy="4536504"/>
          </a:xfrm>
          <a:prstGeom prst="line">
            <a:avLst/>
          </a:prstGeom>
          <a:ln w="38100">
            <a:solidFill>
              <a:srgbClr val="00ACAF"/>
            </a:solidFill>
          </a:ln>
        </p:spPr>
        <p:style>
          <a:lnRef idx="1">
            <a:schemeClr val="accent1"/>
          </a:lnRef>
          <a:fillRef idx="0">
            <a:schemeClr val="accent1"/>
          </a:fillRef>
          <a:effectRef idx="0">
            <a:schemeClr val="accent1"/>
          </a:effectRef>
          <a:fontRef idx="minor">
            <a:schemeClr val="tx1"/>
          </a:fontRef>
        </p:style>
      </p:cxnSp>
      <p:pic>
        <p:nvPicPr>
          <p:cNvPr id="19" name="Imag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55976" y="1349990"/>
            <a:ext cx="2795368" cy="2684718"/>
          </a:xfrm>
          <a:prstGeom prst="rect">
            <a:avLst/>
          </a:prstGeom>
        </p:spPr>
      </p:pic>
      <p:pic>
        <p:nvPicPr>
          <p:cNvPr id="20" name="Imag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28728" y="719062"/>
            <a:ext cx="1997752" cy="2184592"/>
          </a:xfrm>
          <a:prstGeom prst="rect">
            <a:avLst/>
          </a:prstGeom>
        </p:spPr>
      </p:pic>
      <p:pic>
        <p:nvPicPr>
          <p:cNvPr id="21"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7046" y="2976806"/>
            <a:ext cx="1747838" cy="2115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ZoneTexte 6"/>
          <p:cNvSpPr txBox="1"/>
          <p:nvPr/>
        </p:nvSpPr>
        <p:spPr>
          <a:xfrm>
            <a:off x="7596336" y="6233759"/>
            <a:ext cx="1476164" cy="276999"/>
          </a:xfrm>
          <a:prstGeom prst="rect">
            <a:avLst/>
          </a:prstGeom>
          <a:noFill/>
        </p:spPr>
        <p:txBody>
          <a:bodyPr wrap="square" rtlCol="0">
            <a:spAutoFit/>
          </a:bodyPr>
          <a:lstStyle/>
          <a:p>
            <a:r>
              <a:rPr lang="fr-BE" sz="1200" dirty="0" smtClean="0"/>
              <a:t>Source: </a:t>
            </a:r>
            <a:r>
              <a:rPr lang="fr-BE" sz="1200" dirty="0" err="1" smtClean="0"/>
              <a:t>permapure</a:t>
            </a:r>
            <a:endParaRPr lang="fr-BE" sz="1200" dirty="0"/>
          </a:p>
        </p:txBody>
      </p:sp>
    </p:spTree>
    <p:extLst>
      <p:ext uri="{BB962C8B-B14F-4D97-AF65-F5344CB8AC3E}">
        <p14:creationId xmlns:p14="http://schemas.microsoft.com/office/powerpoint/2010/main" val="30279318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15" name="ZoneTexte 2"/>
          <p:cNvSpPr txBox="1"/>
          <p:nvPr/>
        </p:nvSpPr>
        <p:spPr>
          <a:xfrm>
            <a:off x="2675085" y="80148"/>
            <a:ext cx="3694161" cy="369332"/>
          </a:xfrm>
          <a:prstGeom prst="rect">
            <a:avLst/>
          </a:prstGeom>
          <a:noFill/>
        </p:spPr>
        <p:txBody>
          <a:bodyPr wrap="square" rtlCol="0">
            <a:spAutoFit/>
          </a:bodyPr>
          <a:lstStyle/>
          <a:p>
            <a:r>
              <a:rPr lang="en-GB" dirty="0" smtClean="0"/>
              <a:t>Sub-exercise: the fuel cell auxiliaries</a:t>
            </a:r>
            <a:endParaRPr lang="en-GB" dirty="0"/>
          </a:p>
        </p:txBody>
      </p:sp>
      <p:sp>
        <p:nvSpPr>
          <p:cNvPr id="16" name="ZoneTexte 15"/>
          <p:cNvSpPr txBox="1"/>
          <p:nvPr/>
        </p:nvSpPr>
        <p:spPr>
          <a:xfrm>
            <a:off x="658861" y="5393320"/>
            <a:ext cx="7848872" cy="646331"/>
          </a:xfrm>
          <a:prstGeom prst="rect">
            <a:avLst/>
          </a:prstGeom>
          <a:noFill/>
        </p:spPr>
        <p:txBody>
          <a:bodyPr wrap="square" rtlCol="0">
            <a:spAutoFit/>
          </a:bodyPr>
          <a:lstStyle/>
          <a:p>
            <a:pPr marL="285750" indent="-285750" algn="just">
              <a:buFont typeface="Arial" panose="020B0604020202020204" pitchFamily="34" charset="0"/>
              <a:buChar char="•"/>
            </a:pPr>
            <a:r>
              <a:rPr lang="en-GB" dirty="0" smtClean="0"/>
              <a:t>The exhaust of the fuel cell is used to eliminate water produced in the air side of the fuel cell.</a:t>
            </a:r>
            <a:endParaRPr lang="en-GB" dirty="0"/>
          </a:p>
        </p:txBody>
      </p:sp>
      <p:sp>
        <p:nvSpPr>
          <p:cNvPr id="17" name="Rectangle 16"/>
          <p:cNvSpPr/>
          <p:nvPr/>
        </p:nvSpPr>
        <p:spPr>
          <a:xfrm>
            <a:off x="442837" y="645400"/>
            <a:ext cx="8064896" cy="453650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18" name="Connecteur droit 4"/>
          <p:cNvCxnSpPr/>
          <p:nvPr/>
        </p:nvCxnSpPr>
        <p:spPr>
          <a:xfrm>
            <a:off x="2963117" y="645400"/>
            <a:ext cx="0" cy="4536504"/>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9"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9677" y="2026459"/>
            <a:ext cx="2327642" cy="1486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0" name="Groupe 6"/>
          <p:cNvGrpSpPr/>
          <p:nvPr/>
        </p:nvGrpSpPr>
        <p:grpSpPr>
          <a:xfrm>
            <a:off x="3799757" y="2355303"/>
            <a:ext cx="4203920" cy="1220074"/>
            <a:chOff x="3320408" y="2504321"/>
            <a:chExt cx="5091688" cy="1586116"/>
          </a:xfrm>
        </p:grpSpPr>
        <p:pic>
          <p:nvPicPr>
            <p:cNvPr id="2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20408" y="2504321"/>
              <a:ext cx="5091688" cy="1442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Ellipse 1"/>
            <p:cNvSpPr/>
            <p:nvPr/>
          </p:nvSpPr>
          <p:spPr>
            <a:xfrm>
              <a:off x="5905840" y="3164968"/>
              <a:ext cx="432048" cy="5040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 name="Ellipse 5"/>
            <p:cNvSpPr/>
            <p:nvPr/>
          </p:nvSpPr>
          <p:spPr>
            <a:xfrm>
              <a:off x="5433716" y="3358353"/>
              <a:ext cx="717816" cy="73208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Tree>
    <p:extLst>
      <p:ext uri="{BB962C8B-B14F-4D97-AF65-F5344CB8AC3E}">
        <p14:creationId xmlns:p14="http://schemas.microsoft.com/office/powerpoint/2010/main" val="23949688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15" name="Titre 1"/>
          <p:cNvSpPr txBox="1">
            <a:spLocks/>
          </p:cNvSpPr>
          <p:nvPr/>
        </p:nvSpPr>
        <p:spPr>
          <a:xfrm>
            <a:off x="1171147" y="2343277"/>
            <a:ext cx="7772400" cy="14700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mtClean="0"/>
              <a:t>SOLUTION</a:t>
            </a:r>
            <a:endParaRPr lang="en-GB" dirty="0"/>
          </a:p>
        </p:txBody>
      </p:sp>
      <p:sp>
        <p:nvSpPr>
          <p:cNvPr id="16" name="Sous-titre 2"/>
          <p:cNvSpPr txBox="1">
            <a:spLocks/>
          </p:cNvSpPr>
          <p:nvPr/>
        </p:nvSpPr>
        <p:spPr>
          <a:xfrm>
            <a:off x="1856947" y="4533382"/>
            <a:ext cx="6400800" cy="7669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mtClean="0"/>
              <a:t>Example based on the Toyota Mirai</a:t>
            </a:r>
            <a:endParaRPr lang="en-GB" dirty="0"/>
          </a:p>
        </p:txBody>
      </p:sp>
      <p:sp>
        <p:nvSpPr>
          <p:cNvPr id="17" name="ZoneTexte 3"/>
          <p:cNvSpPr txBox="1"/>
          <p:nvPr/>
        </p:nvSpPr>
        <p:spPr>
          <a:xfrm>
            <a:off x="1384939" y="556099"/>
            <a:ext cx="7560840" cy="1384995"/>
          </a:xfrm>
          <a:prstGeom prst="rect">
            <a:avLst/>
          </a:prstGeom>
          <a:noFill/>
        </p:spPr>
        <p:txBody>
          <a:bodyPr wrap="square" rtlCol="0">
            <a:spAutoFit/>
          </a:bodyPr>
          <a:lstStyle/>
          <a:p>
            <a:pPr algn="ctr"/>
            <a:r>
              <a:rPr lang="en-GB" sz="2800" dirty="0" smtClean="0"/>
              <a:t>Practical sub-exercise:</a:t>
            </a:r>
          </a:p>
          <a:p>
            <a:pPr algn="ctr"/>
            <a:r>
              <a:rPr lang="en-GB" sz="2800" dirty="0" smtClean="0"/>
              <a:t>Connecting the auxiliaries </a:t>
            </a:r>
          </a:p>
          <a:p>
            <a:pPr algn="ctr"/>
            <a:r>
              <a:rPr lang="en-GB" sz="2800" dirty="0" smtClean="0"/>
              <a:t>of a fuel cell system for vehicles</a:t>
            </a:r>
            <a:endParaRPr lang="en-GB" sz="2800" dirty="0"/>
          </a:p>
        </p:txBody>
      </p:sp>
    </p:spTree>
    <p:extLst>
      <p:ext uri="{BB962C8B-B14F-4D97-AF65-F5344CB8AC3E}">
        <p14:creationId xmlns:p14="http://schemas.microsoft.com/office/powerpoint/2010/main" val="20394865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15" name="ZoneTexte 5"/>
          <p:cNvSpPr txBox="1"/>
          <p:nvPr/>
        </p:nvSpPr>
        <p:spPr>
          <a:xfrm>
            <a:off x="1115616" y="531876"/>
            <a:ext cx="4536504" cy="5410712"/>
          </a:xfrm>
          <a:prstGeom prst="rect">
            <a:avLst/>
          </a:prstGeom>
          <a:noFill/>
        </p:spPr>
        <p:txBody>
          <a:bodyPr wrap="square" rtlCol="0">
            <a:spAutoFit/>
          </a:bodyPr>
          <a:lstStyle/>
          <a:p>
            <a:pPr marL="342900" lvl="0" indent="-342900">
              <a:lnSpc>
                <a:spcPct val="120000"/>
              </a:lnSpc>
              <a:buFont typeface="+mj-lt"/>
              <a:buAutoNum type="arabicPeriod"/>
            </a:pPr>
            <a:r>
              <a:rPr lang="en-GB" dirty="0"/>
              <a:t>Chassis frame</a:t>
            </a:r>
            <a:endParaRPr lang="fr-BE" dirty="0"/>
          </a:p>
          <a:p>
            <a:pPr marL="342900" lvl="0" indent="-342900">
              <a:lnSpc>
                <a:spcPct val="120000"/>
              </a:lnSpc>
              <a:buFont typeface="+mj-lt"/>
              <a:buAutoNum type="arabicPeriod"/>
            </a:pPr>
            <a:r>
              <a:rPr lang="en-GB" dirty="0"/>
              <a:t>Filling plug</a:t>
            </a:r>
            <a:endParaRPr lang="fr-BE" dirty="0"/>
          </a:p>
          <a:p>
            <a:pPr marL="342900" lvl="0" indent="-342900">
              <a:lnSpc>
                <a:spcPct val="120000"/>
              </a:lnSpc>
              <a:buFont typeface="+mj-lt"/>
              <a:buAutoNum type="arabicPeriod"/>
            </a:pPr>
            <a:r>
              <a:rPr lang="en-GB" dirty="0" smtClean="0"/>
              <a:t>Hydrogen tank(s</a:t>
            </a:r>
            <a:r>
              <a:rPr lang="en-GB" dirty="0"/>
              <a:t>)</a:t>
            </a:r>
            <a:endParaRPr lang="fr-BE" dirty="0"/>
          </a:p>
          <a:p>
            <a:pPr marL="342900" lvl="0" indent="-342900">
              <a:lnSpc>
                <a:spcPct val="120000"/>
              </a:lnSpc>
              <a:buFont typeface="+mj-lt"/>
              <a:buAutoNum type="arabicPeriod"/>
            </a:pPr>
            <a:r>
              <a:rPr lang="en-GB" dirty="0"/>
              <a:t>Pressure regulator</a:t>
            </a:r>
            <a:endParaRPr lang="fr-BE" dirty="0"/>
          </a:p>
          <a:p>
            <a:pPr marL="342900" lvl="0" indent="-342900">
              <a:lnSpc>
                <a:spcPct val="120000"/>
              </a:lnSpc>
              <a:buFont typeface="+mj-lt"/>
              <a:buAutoNum type="arabicPeriod"/>
            </a:pPr>
            <a:r>
              <a:rPr lang="en-GB" dirty="0"/>
              <a:t>Fuel cell </a:t>
            </a:r>
            <a:endParaRPr lang="en-GB" dirty="0" smtClean="0"/>
          </a:p>
          <a:p>
            <a:pPr marL="342900" lvl="0" indent="-342900">
              <a:lnSpc>
                <a:spcPct val="120000"/>
              </a:lnSpc>
              <a:buFont typeface="+mj-lt"/>
              <a:buAutoNum type="arabicPeriod"/>
            </a:pPr>
            <a:r>
              <a:rPr lang="en-GB" dirty="0" smtClean="0"/>
              <a:t>Fuel Cell </a:t>
            </a:r>
            <a:r>
              <a:rPr lang="en-GB" dirty="0"/>
              <a:t>auxiliaries (sub-exercise)</a:t>
            </a:r>
            <a:endParaRPr lang="fr-BE" dirty="0"/>
          </a:p>
          <a:p>
            <a:pPr marL="800100" lvl="1" indent="-342900">
              <a:lnSpc>
                <a:spcPct val="120000"/>
              </a:lnSpc>
              <a:buFont typeface="+mj-lt"/>
              <a:buAutoNum type="alphaLcParenR"/>
            </a:pPr>
            <a:r>
              <a:rPr lang="en-GB" dirty="0" smtClean="0"/>
              <a:t>Radiator &amp; cooling circuit</a:t>
            </a:r>
            <a:endParaRPr lang="fr-BE" dirty="0"/>
          </a:p>
          <a:p>
            <a:pPr marL="800100" lvl="1" indent="-342900">
              <a:lnSpc>
                <a:spcPct val="120000"/>
              </a:lnSpc>
              <a:buFont typeface="+mj-lt"/>
              <a:buAutoNum type="alphaLcParenR"/>
            </a:pPr>
            <a:r>
              <a:rPr lang="en-GB" dirty="0"/>
              <a:t>Hydrogen pump &amp; inverter</a:t>
            </a:r>
            <a:endParaRPr lang="fr-BE" dirty="0"/>
          </a:p>
          <a:p>
            <a:pPr marL="800100" lvl="1" indent="-342900">
              <a:lnSpc>
                <a:spcPct val="120000"/>
              </a:lnSpc>
              <a:buFont typeface="+mj-lt"/>
              <a:buAutoNum type="alphaLcParenR"/>
            </a:pPr>
            <a:r>
              <a:rPr lang="en-GB" dirty="0"/>
              <a:t>Air Filter</a:t>
            </a:r>
            <a:endParaRPr lang="fr-BE" dirty="0"/>
          </a:p>
          <a:p>
            <a:pPr marL="800100" lvl="1" indent="-342900">
              <a:lnSpc>
                <a:spcPct val="120000"/>
              </a:lnSpc>
              <a:buFont typeface="+mj-lt"/>
              <a:buAutoNum type="alphaLcParenR"/>
            </a:pPr>
            <a:r>
              <a:rPr lang="en-GB" dirty="0"/>
              <a:t>Air compressor &amp; intercooler</a:t>
            </a:r>
            <a:endParaRPr lang="fr-BE" dirty="0"/>
          </a:p>
          <a:p>
            <a:pPr marL="800100" lvl="1" indent="-342900">
              <a:lnSpc>
                <a:spcPct val="120000"/>
              </a:lnSpc>
              <a:buFont typeface="+mj-lt"/>
              <a:buAutoNum type="alphaLcParenR"/>
            </a:pPr>
            <a:r>
              <a:rPr lang="en-GB" dirty="0"/>
              <a:t>Humidifier</a:t>
            </a:r>
            <a:endParaRPr lang="fr-BE" dirty="0"/>
          </a:p>
          <a:p>
            <a:pPr marL="800100" lvl="1" indent="-342900">
              <a:lnSpc>
                <a:spcPct val="120000"/>
              </a:lnSpc>
              <a:buFont typeface="+mj-lt"/>
              <a:buAutoNum type="alphaLcParenR"/>
            </a:pPr>
            <a:r>
              <a:rPr lang="en-GB" dirty="0"/>
              <a:t>Exhaust</a:t>
            </a:r>
            <a:endParaRPr lang="fr-BE" dirty="0"/>
          </a:p>
          <a:p>
            <a:pPr marL="342900" lvl="0" indent="-342900">
              <a:lnSpc>
                <a:spcPct val="120000"/>
              </a:lnSpc>
              <a:buFont typeface="+mj-lt"/>
              <a:buAutoNum type="arabicPeriod"/>
            </a:pPr>
            <a:r>
              <a:rPr lang="en-GB" dirty="0"/>
              <a:t>High Voltage Battery</a:t>
            </a:r>
            <a:endParaRPr lang="fr-BE" dirty="0"/>
          </a:p>
          <a:p>
            <a:pPr marL="342900" lvl="0" indent="-342900">
              <a:lnSpc>
                <a:spcPct val="120000"/>
              </a:lnSpc>
              <a:buFont typeface="+mj-lt"/>
              <a:buAutoNum type="arabicPeriod"/>
            </a:pPr>
            <a:r>
              <a:rPr lang="en-GB" dirty="0"/>
              <a:t>Traction Inverter</a:t>
            </a:r>
            <a:endParaRPr lang="fr-BE" dirty="0"/>
          </a:p>
          <a:p>
            <a:pPr marL="342900" lvl="0" indent="-342900">
              <a:lnSpc>
                <a:spcPct val="120000"/>
              </a:lnSpc>
              <a:buFont typeface="+mj-lt"/>
              <a:buAutoNum type="arabicPeriod"/>
            </a:pPr>
            <a:r>
              <a:rPr lang="en-GB" dirty="0"/>
              <a:t>Electric motor</a:t>
            </a:r>
            <a:endParaRPr lang="fr-BE" dirty="0"/>
          </a:p>
          <a:p>
            <a:pPr marL="342900" indent="-342900">
              <a:lnSpc>
                <a:spcPct val="120000"/>
              </a:lnSpc>
              <a:buFont typeface="+mj-lt"/>
              <a:buAutoNum type="arabicPeriod"/>
            </a:pPr>
            <a:r>
              <a:rPr lang="en-GB" dirty="0"/>
              <a:t>Transmission &amp; wheels</a:t>
            </a:r>
            <a:endParaRPr lang="fr-BE" dirty="0"/>
          </a:p>
        </p:txBody>
      </p:sp>
      <p:sp>
        <p:nvSpPr>
          <p:cNvPr id="16" name="ZoneTexte 6"/>
          <p:cNvSpPr txBox="1"/>
          <p:nvPr/>
        </p:nvSpPr>
        <p:spPr>
          <a:xfrm>
            <a:off x="3671900" y="27820"/>
            <a:ext cx="2808312" cy="369332"/>
          </a:xfrm>
          <a:prstGeom prst="rect">
            <a:avLst/>
          </a:prstGeom>
          <a:noFill/>
        </p:spPr>
        <p:txBody>
          <a:bodyPr wrap="square" rtlCol="0">
            <a:spAutoFit/>
          </a:bodyPr>
          <a:lstStyle/>
          <a:p>
            <a:r>
              <a:rPr lang="fr-BE" dirty="0" smtClean="0"/>
              <a:t>List of the components</a:t>
            </a:r>
            <a:endParaRPr lang="fr-BE" dirty="0"/>
          </a:p>
        </p:txBody>
      </p:sp>
      <p:pic>
        <p:nvPicPr>
          <p:cNvPr id="17" name="Image 7"/>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5868144" y="459868"/>
            <a:ext cx="2825497" cy="5596128"/>
          </a:xfrm>
          <a:prstGeom prst="rect">
            <a:avLst/>
          </a:prstGeom>
        </p:spPr>
      </p:pic>
      <p:sp>
        <p:nvSpPr>
          <p:cNvPr id="18" name="ZoneTexte 1"/>
          <p:cNvSpPr txBox="1"/>
          <p:nvPr/>
        </p:nvSpPr>
        <p:spPr>
          <a:xfrm>
            <a:off x="6120172" y="777298"/>
            <a:ext cx="360040" cy="369332"/>
          </a:xfrm>
          <a:prstGeom prst="rect">
            <a:avLst/>
          </a:prstGeom>
          <a:noFill/>
        </p:spPr>
        <p:txBody>
          <a:bodyPr wrap="square" rtlCol="0">
            <a:spAutoFit/>
          </a:bodyPr>
          <a:lstStyle/>
          <a:p>
            <a:r>
              <a:rPr lang="fr-BE" dirty="0" smtClean="0"/>
              <a:t>1</a:t>
            </a:r>
            <a:endParaRPr lang="fr-BE" dirty="0"/>
          </a:p>
        </p:txBody>
      </p:sp>
      <p:sp>
        <p:nvSpPr>
          <p:cNvPr id="19" name="ZoneTexte 8"/>
          <p:cNvSpPr txBox="1"/>
          <p:nvPr/>
        </p:nvSpPr>
        <p:spPr>
          <a:xfrm>
            <a:off x="6276192" y="4642044"/>
            <a:ext cx="360040" cy="369332"/>
          </a:xfrm>
          <a:prstGeom prst="rect">
            <a:avLst/>
          </a:prstGeom>
          <a:noFill/>
        </p:spPr>
        <p:txBody>
          <a:bodyPr wrap="square" rtlCol="0">
            <a:spAutoFit/>
          </a:bodyPr>
          <a:lstStyle/>
          <a:p>
            <a:r>
              <a:rPr lang="fr-BE" dirty="0"/>
              <a:t>2</a:t>
            </a:r>
          </a:p>
        </p:txBody>
      </p:sp>
      <p:sp>
        <p:nvSpPr>
          <p:cNvPr id="20" name="ZoneTexte 9"/>
          <p:cNvSpPr txBox="1"/>
          <p:nvPr/>
        </p:nvSpPr>
        <p:spPr>
          <a:xfrm>
            <a:off x="7191720" y="3609932"/>
            <a:ext cx="360040" cy="369332"/>
          </a:xfrm>
          <a:prstGeom prst="rect">
            <a:avLst/>
          </a:prstGeom>
          <a:noFill/>
        </p:spPr>
        <p:txBody>
          <a:bodyPr wrap="square" rtlCol="0">
            <a:spAutoFit/>
          </a:bodyPr>
          <a:lstStyle/>
          <a:p>
            <a:r>
              <a:rPr lang="fr-BE" dirty="0"/>
              <a:t>3</a:t>
            </a:r>
          </a:p>
        </p:txBody>
      </p:sp>
      <p:sp>
        <p:nvSpPr>
          <p:cNvPr id="21" name="ZoneTexte 10"/>
          <p:cNvSpPr txBox="1"/>
          <p:nvPr/>
        </p:nvSpPr>
        <p:spPr>
          <a:xfrm>
            <a:off x="7092280" y="3978400"/>
            <a:ext cx="360040" cy="369332"/>
          </a:xfrm>
          <a:prstGeom prst="rect">
            <a:avLst/>
          </a:prstGeom>
          <a:noFill/>
        </p:spPr>
        <p:txBody>
          <a:bodyPr wrap="square" rtlCol="0">
            <a:spAutoFit/>
          </a:bodyPr>
          <a:lstStyle/>
          <a:p>
            <a:r>
              <a:rPr lang="fr-BE" dirty="0"/>
              <a:t>4</a:t>
            </a:r>
          </a:p>
        </p:txBody>
      </p:sp>
      <p:sp>
        <p:nvSpPr>
          <p:cNvPr id="22" name="ZoneTexte 11"/>
          <p:cNvSpPr txBox="1"/>
          <p:nvPr/>
        </p:nvSpPr>
        <p:spPr>
          <a:xfrm>
            <a:off x="6822536" y="2831324"/>
            <a:ext cx="360040" cy="369332"/>
          </a:xfrm>
          <a:prstGeom prst="rect">
            <a:avLst/>
          </a:prstGeom>
          <a:noFill/>
        </p:spPr>
        <p:txBody>
          <a:bodyPr wrap="square" rtlCol="0">
            <a:spAutoFit/>
          </a:bodyPr>
          <a:lstStyle/>
          <a:p>
            <a:r>
              <a:rPr lang="fr-BE" dirty="0"/>
              <a:t>5</a:t>
            </a:r>
          </a:p>
        </p:txBody>
      </p:sp>
      <p:sp>
        <p:nvSpPr>
          <p:cNvPr id="23" name="ZoneTexte 12"/>
          <p:cNvSpPr txBox="1"/>
          <p:nvPr/>
        </p:nvSpPr>
        <p:spPr>
          <a:xfrm>
            <a:off x="7236296" y="4366884"/>
            <a:ext cx="360040" cy="369332"/>
          </a:xfrm>
          <a:prstGeom prst="rect">
            <a:avLst/>
          </a:prstGeom>
          <a:noFill/>
        </p:spPr>
        <p:txBody>
          <a:bodyPr wrap="square" rtlCol="0">
            <a:spAutoFit/>
          </a:bodyPr>
          <a:lstStyle/>
          <a:p>
            <a:r>
              <a:rPr lang="fr-BE" dirty="0"/>
              <a:t>7</a:t>
            </a:r>
          </a:p>
        </p:txBody>
      </p:sp>
      <p:sp>
        <p:nvSpPr>
          <p:cNvPr id="24" name="ZoneTexte 13"/>
          <p:cNvSpPr txBox="1"/>
          <p:nvPr/>
        </p:nvSpPr>
        <p:spPr>
          <a:xfrm>
            <a:off x="7056848" y="1268684"/>
            <a:ext cx="360040" cy="369332"/>
          </a:xfrm>
          <a:prstGeom prst="rect">
            <a:avLst/>
          </a:prstGeom>
          <a:noFill/>
        </p:spPr>
        <p:txBody>
          <a:bodyPr wrap="square" rtlCol="0">
            <a:spAutoFit/>
          </a:bodyPr>
          <a:lstStyle/>
          <a:p>
            <a:r>
              <a:rPr lang="fr-BE" dirty="0"/>
              <a:t>8</a:t>
            </a:r>
          </a:p>
        </p:txBody>
      </p:sp>
      <p:sp>
        <p:nvSpPr>
          <p:cNvPr id="25" name="ZoneTexte 14"/>
          <p:cNvSpPr txBox="1"/>
          <p:nvPr/>
        </p:nvSpPr>
        <p:spPr>
          <a:xfrm>
            <a:off x="7587192" y="1355384"/>
            <a:ext cx="360040" cy="369332"/>
          </a:xfrm>
          <a:prstGeom prst="rect">
            <a:avLst/>
          </a:prstGeom>
          <a:noFill/>
        </p:spPr>
        <p:txBody>
          <a:bodyPr wrap="square" rtlCol="0">
            <a:spAutoFit/>
          </a:bodyPr>
          <a:lstStyle/>
          <a:p>
            <a:r>
              <a:rPr lang="fr-BE" dirty="0"/>
              <a:t>9</a:t>
            </a:r>
          </a:p>
        </p:txBody>
      </p:sp>
      <p:sp>
        <p:nvSpPr>
          <p:cNvPr id="26" name="ZoneTexte 15"/>
          <p:cNvSpPr txBox="1"/>
          <p:nvPr/>
        </p:nvSpPr>
        <p:spPr>
          <a:xfrm>
            <a:off x="7884368" y="1350104"/>
            <a:ext cx="504056" cy="369332"/>
          </a:xfrm>
          <a:prstGeom prst="rect">
            <a:avLst/>
          </a:prstGeom>
          <a:noFill/>
        </p:spPr>
        <p:txBody>
          <a:bodyPr wrap="square" rtlCol="0">
            <a:spAutoFit/>
          </a:bodyPr>
          <a:lstStyle/>
          <a:p>
            <a:r>
              <a:rPr lang="fr-BE" dirty="0" smtClean="0"/>
              <a:t>10</a:t>
            </a:r>
            <a:endParaRPr lang="fr-BE" dirty="0"/>
          </a:p>
        </p:txBody>
      </p:sp>
      <p:sp>
        <p:nvSpPr>
          <p:cNvPr id="27" name="ZoneTexte 16"/>
          <p:cNvSpPr txBox="1"/>
          <p:nvPr/>
        </p:nvSpPr>
        <p:spPr>
          <a:xfrm>
            <a:off x="6156176" y="1351396"/>
            <a:ext cx="504056" cy="369332"/>
          </a:xfrm>
          <a:prstGeom prst="rect">
            <a:avLst/>
          </a:prstGeom>
          <a:noFill/>
        </p:spPr>
        <p:txBody>
          <a:bodyPr wrap="square" rtlCol="0">
            <a:spAutoFit/>
          </a:bodyPr>
          <a:lstStyle/>
          <a:p>
            <a:r>
              <a:rPr lang="fr-BE" dirty="0" smtClean="0"/>
              <a:t>10</a:t>
            </a:r>
            <a:endParaRPr lang="fr-BE" dirty="0"/>
          </a:p>
        </p:txBody>
      </p:sp>
      <p:sp>
        <p:nvSpPr>
          <p:cNvPr id="28" name="ZoneTexte 17"/>
          <p:cNvSpPr txBox="1"/>
          <p:nvPr/>
        </p:nvSpPr>
        <p:spPr>
          <a:xfrm>
            <a:off x="6876256" y="774040"/>
            <a:ext cx="828092" cy="369332"/>
          </a:xfrm>
          <a:prstGeom prst="rect">
            <a:avLst/>
          </a:prstGeom>
          <a:noFill/>
        </p:spPr>
        <p:txBody>
          <a:bodyPr wrap="square" rtlCol="0">
            <a:spAutoFit/>
          </a:bodyPr>
          <a:lstStyle/>
          <a:p>
            <a:r>
              <a:rPr lang="fr-BE" dirty="0" smtClean="0"/>
              <a:t>6a,c,d</a:t>
            </a:r>
            <a:endParaRPr lang="fr-BE" dirty="0"/>
          </a:p>
        </p:txBody>
      </p:sp>
      <p:sp>
        <p:nvSpPr>
          <p:cNvPr id="29" name="ZoneTexte 18"/>
          <p:cNvSpPr txBox="1"/>
          <p:nvPr/>
        </p:nvSpPr>
        <p:spPr>
          <a:xfrm>
            <a:off x="7200292" y="2826840"/>
            <a:ext cx="684076" cy="369332"/>
          </a:xfrm>
          <a:prstGeom prst="rect">
            <a:avLst/>
          </a:prstGeom>
          <a:noFill/>
        </p:spPr>
        <p:txBody>
          <a:bodyPr wrap="square" rtlCol="0">
            <a:spAutoFit/>
          </a:bodyPr>
          <a:lstStyle/>
          <a:p>
            <a:r>
              <a:rPr lang="fr-BE" dirty="0" smtClean="0"/>
              <a:t>6b,e</a:t>
            </a:r>
            <a:endParaRPr lang="fr-BE" dirty="0"/>
          </a:p>
        </p:txBody>
      </p:sp>
      <p:sp>
        <p:nvSpPr>
          <p:cNvPr id="30" name="ZoneTexte 19"/>
          <p:cNvSpPr txBox="1"/>
          <p:nvPr/>
        </p:nvSpPr>
        <p:spPr>
          <a:xfrm>
            <a:off x="6588224" y="5563144"/>
            <a:ext cx="414332" cy="369332"/>
          </a:xfrm>
          <a:prstGeom prst="rect">
            <a:avLst/>
          </a:prstGeom>
          <a:noFill/>
        </p:spPr>
        <p:txBody>
          <a:bodyPr wrap="square" rtlCol="0">
            <a:spAutoFit/>
          </a:bodyPr>
          <a:lstStyle/>
          <a:p>
            <a:r>
              <a:rPr lang="fr-BE" dirty="0" smtClean="0"/>
              <a:t>6f</a:t>
            </a:r>
            <a:endParaRPr lang="fr-BE" dirty="0"/>
          </a:p>
        </p:txBody>
      </p:sp>
    </p:spTree>
    <p:extLst>
      <p:ext uri="{BB962C8B-B14F-4D97-AF65-F5344CB8AC3E}">
        <p14:creationId xmlns:p14="http://schemas.microsoft.com/office/powerpoint/2010/main" val="19030427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15" name="ZoneTexte 6"/>
          <p:cNvSpPr txBox="1"/>
          <p:nvPr/>
        </p:nvSpPr>
        <p:spPr>
          <a:xfrm>
            <a:off x="2663436" y="136660"/>
            <a:ext cx="3982193" cy="369332"/>
          </a:xfrm>
          <a:prstGeom prst="rect">
            <a:avLst/>
          </a:prstGeom>
          <a:noFill/>
        </p:spPr>
        <p:txBody>
          <a:bodyPr wrap="square" rtlCol="0">
            <a:spAutoFit/>
          </a:bodyPr>
          <a:lstStyle/>
          <a:p>
            <a:r>
              <a:rPr lang="en-GB" dirty="0" smtClean="0"/>
              <a:t>Solution 3: connexion of the auxiliaries</a:t>
            </a:r>
            <a:endParaRPr lang="en-GB" dirty="0"/>
          </a:p>
        </p:txBody>
      </p:sp>
      <p:pic>
        <p:nvPicPr>
          <p:cNvPr id="16" name="Image 7"/>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3025968" y="2929552"/>
            <a:ext cx="2804577" cy="1800200"/>
          </a:xfrm>
          <a:prstGeom prst="rect">
            <a:avLst/>
          </a:prstGeom>
        </p:spPr>
      </p:pic>
      <p:pic>
        <p:nvPicPr>
          <p:cNvPr id="17"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19420" y="1110997"/>
            <a:ext cx="1656184" cy="1256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Image 9"/>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5322748" y="841320"/>
            <a:ext cx="2165224" cy="1795592"/>
          </a:xfrm>
          <a:prstGeom prst="rect">
            <a:avLst/>
          </a:prstGeom>
        </p:spPr>
      </p:pic>
      <p:sp>
        <p:nvSpPr>
          <p:cNvPr id="19" name="ZoneTexte 10"/>
          <p:cNvSpPr txBox="1"/>
          <p:nvPr/>
        </p:nvSpPr>
        <p:spPr>
          <a:xfrm>
            <a:off x="791228" y="1489392"/>
            <a:ext cx="864096" cy="369332"/>
          </a:xfrm>
          <a:prstGeom prst="rect">
            <a:avLst/>
          </a:prstGeom>
          <a:noFill/>
        </p:spPr>
        <p:txBody>
          <a:bodyPr wrap="square" rtlCol="0">
            <a:spAutoFit/>
          </a:bodyPr>
          <a:lstStyle/>
          <a:p>
            <a:r>
              <a:rPr lang="fr-BE" dirty="0" smtClean="0"/>
              <a:t>AIR IN</a:t>
            </a:r>
            <a:endParaRPr lang="fr-BE" dirty="0"/>
          </a:p>
        </p:txBody>
      </p:sp>
      <p:sp>
        <p:nvSpPr>
          <p:cNvPr id="20" name="Flèche droite 11"/>
          <p:cNvSpPr/>
          <p:nvPr/>
        </p:nvSpPr>
        <p:spPr>
          <a:xfrm>
            <a:off x="1655324" y="1588832"/>
            <a:ext cx="576064" cy="1777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Flèche droite 12"/>
          <p:cNvSpPr/>
          <p:nvPr/>
        </p:nvSpPr>
        <p:spPr>
          <a:xfrm>
            <a:off x="4535644" y="1599708"/>
            <a:ext cx="576064" cy="1777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22" name="Image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405360" y="2804388"/>
            <a:ext cx="1574492" cy="1512168"/>
          </a:xfrm>
          <a:prstGeom prst="rect">
            <a:avLst/>
          </a:prstGeom>
        </p:spPr>
      </p:pic>
      <p:cxnSp>
        <p:nvCxnSpPr>
          <p:cNvPr id="23" name="Connecteur droit 18"/>
          <p:cNvCxnSpPr>
            <a:stCxn id="18" idx="3"/>
          </p:cNvCxnSpPr>
          <p:nvPr/>
        </p:nvCxnSpPr>
        <p:spPr>
          <a:xfrm>
            <a:off x="7487972" y="1739116"/>
            <a:ext cx="93610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 name="Connecteur droit 20"/>
          <p:cNvCxnSpPr/>
          <p:nvPr/>
        </p:nvCxnSpPr>
        <p:spPr>
          <a:xfrm>
            <a:off x="8424076" y="1766548"/>
            <a:ext cx="0" cy="152304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 name="Connecteur droit avec flèche 24"/>
          <p:cNvCxnSpPr/>
          <p:nvPr/>
        </p:nvCxnSpPr>
        <p:spPr>
          <a:xfrm flipH="1">
            <a:off x="7979852" y="3289592"/>
            <a:ext cx="444224"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6" name="Connecteur droit avec flèche 26"/>
          <p:cNvCxnSpPr/>
          <p:nvPr/>
        </p:nvCxnSpPr>
        <p:spPr>
          <a:xfrm flipH="1">
            <a:off x="5546248" y="3289592"/>
            <a:ext cx="864096"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7" name="ZoneTexte 27"/>
          <p:cNvSpPr txBox="1"/>
          <p:nvPr/>
        </p:nvSpPr>
        <p:spPr>
          <a:xfrm>
            <a:off x="5313080" y="2920260"/>
            <a:ext cx="360040" cy="369332"/>
          </a:xfrm>
          <a:prstGeom prst="rect">
            <a:avLst/>
          </a:prstGeom>
          <a:noFill/>
        </p:spPr>
        <p:txBody>
          <a:bodyPr wrap="square" rtlCol="0">
            <a:spAutoFit/>
          </a:bodyPr>
          <a:lstStyle/>
          <a:p>
            <a:r>
              <a:rPr lang="fr-BE" dirty="0" smtClean="0"/>
              <a:t>in</a:t>
            </a:r>
            <a:endParaRPr lang="fr-BE" dirty="0"/>
          </a:p>
        </p:txBody>
      </p:sp>
      <p:cxnSp>
        <p:nvCxnSpPr>
          <p:cNvPr id="28" name="Connecteur droit avec flèche 29"/>
          <p:cNvCxnSpPr/>
          <p:nvPr/>
        </p:nvCxnSpPr>
        <p:spPr>
          <a:xfrm>
            <a:off x="5673120" y="3721640"/>
            <a:ext cx="878748"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9" name="Connecteur droit 31"/>
          <p:cNvCxnSpPr/>
          <p:nvPr/>
        </p:nvCxnSpPr>
        <p:spPr>
          <a:xfrm>
            <a:off x="8064036" y="3721640"/>
            <a:ext cx="36004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0" name="Connecteur droit 33"/>
          <p:cNvCxnSpPr/>
          <p:nvPr/>
        </p:nvCxnSpPr>
        <p:spPr>
          <a:xfrm>
            <a:off x="8424076" y="3721640"/>
            <a:ext cx="0" cy="1152128"/>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31" name="Groupe 34"/>
          <p:cNvGrpSpPr/>
          <p:nvPr/>
        </p:nvGrpSpPr>
        <p:grpSpPr>
          <a:xfrm>
            <a:off x="4563363" y="5072719"/>
            <a:ext cx="3565110" cy="895915"/>
            <a:chOff x="3320408" y="2504321"/>
            <a:chExt cx="5091688" cy="1586116"/>
          </a:xfrm>
        </p:grpSpPr>
        <p:pic>
          <p:nvPicPr>
            <p:cNvPr id="32"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20408" y="2504321"/>
              <a:ext cx="5091688" cy="1442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Ellipse 36"/>
            <p:cNvSpPr/>
            <p:nvPr/>
          </p:nvSpPr>
          <p:spPr>
            <a:xfrm>
              <a:off x="5905840" y="3164968"/>
              <a:ext cx="432048" cy="5040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4" name="Ellipse 37"/>
            <p:cNvSpPr/>
            <p:nvPr/>
          </p:nvSpPr>
          <p:spPr>
            <a:xfrm>
              <a:off x="5433716" y="3358353"/>
              <a:ext cx="717816" cy="73208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cxnSp>
        <p:nvCxnSpPr>
          <p:cNvPr id="35" name="Connecteur droit 40"/>
          <p:cNvCxnSpPr/>
          <p:nvPr/>
        </p:nvCxnSpPr>
        <p:spPr>
          <a:xfrm flipH="1">
            <a:off x="4175604" y="4873768"/>
            <a:ext cx="4248472"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6" name="Connecteur droit 42"/>
          <p:cNvCxnSpPr/>
          <p:nvPr/>
        </p:nvCxnSpPr>
        <p:spPr>
          <a:xfrm>
            <a:off x="4175604" y="4873768"/>
            <a:ext cx="0" cy="68135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7" name="Connecteur droit avec flèche 44"/>
          <p:cNvCxnSpPr/>
          <p:nvPr/>
        </p:nvCxnSpPr>
        <p:spPr>
          <a:xfrm>
            <a:off x="4175604" y="5555118"/>
            <a:ext cx="288032"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pic>
        <p:nvPicPr>
          <p:cNvPr id="38"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309520" y="3747912"/>
            <a:ext cx="901736" cy="830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20918" y="3104926"/>
            <a:ext cx="2406702" cy="2203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ZoneTexte 47"/>
          <p:cNvSpPr txBox="1"/>
          <p:nvPr/>
        </p:nvSpPr>
        <p:spPr>
          <a:xfrm>
            <a:off x="5583952" y="3402831"/>
            <a:ext cx="576064" cy="380393"/>
          </a:xfrm>
          <a:prstGeom prst="rect">
            <a:avLst/>
          </a:prstGeom>
          <a:noFill/>
        </p:spPr>
        <p:txBody>
          <a:bodyPr wrap="square" rtlCol="0">
            <a:spAutoFit/>
          </a:bodyPr>
          <a:lstStyle/>
          <a:p>
            <a:r>
              <a:rPr lang="fr-BE" dirty="0" smtClean="0"/>
              <a:t>out</a:t>
            </a:r>
            <a:endParaRPr lang="fr-BE" dirty="0"/>
          </a:p>
        </p:txBody>
      </p:sp>
      <p:cxnSp>
        <p:nvCxnSpPr>
          <p:cNvPr id="41" name="Connecteur droit 49"/>
          <p:cNvCxnSpPr/>
          <p:nvPr/>
        </p:nvCxnSpPr>
        <p:spPr>
          <a:xfrm flipV="1">
            <a:off x="1007252" y="2804388"/>
            <a:ext cx="0" cy="102526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Connecteur droit 51"/>
          <p:cNvCxnSpPr/>
          <p:nvPr/>
        </p:nvCxnSpPr>
        <p:spPr>
          <a:xfrm>
            <a:off x="1007252" y="2804388"/>
            <a:ext cx="3312368" cy="30053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Connecteur droit 53"/>
          <p:cNvCxnSpPr/>
          <p:nvPr/>
        </p:nvCxnSpPr>
        <p:spPr>
          <a:xfrm flipH="1">
            <a:off x="3167492" y="3289592"/>
            <a:ext cx="864096" cy="2742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4" name="Connecteur droit 55"/>
          <p:cNvCxnSpPr/>
          <p:nvPr/>
        </p:nvCxnSpPr>
        <p:spPr>
          <a:xfrm flipH="1">
            <a:off x="2663436" y="3317020"/>
            <a:ext cx="504056" cy="141273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5" name="ZoneTexte 1"/>
          <p:cNvSpPr txBox="1"/>
          <p:nvPr/>
        </p:nvSpPr>
        <p:spPr>
          <a:xfrm>
            <a:off x="2681724" y="4605913"/>
            <a:ext cx="792088" cy="276999"/>
          </a:xfrm>
          <a:prstGeom prst="rect">
            <a:avLst/>
          </a:prstGeom>
          <a:noFill/>
        </p:spPr>
        <p:txBody>
          <a:bodyPr wrap="square" rtlCol="0">
            <a:spAutoFit/>
          </a:bodyPr>
          <a:lstStyle/>
          <a:p>
            <a:r>
              <a:rPr lang="fr-BE" sz="1200" dirty="0" smtClean="0"/>
              <a:t>FCC out</a:t>
            </a:r>
            <a:endParaRPr lang="fr-BE" sz="1200" dirty="0"/>
          </a:p>
        </p:txBody>
      </p:sp>
    </p:spTree>
    <p:extLst>
      <p:ext uri="{BB962C8B-B14F-4D97-AF65-F5344CB8AC3E}">
        <p14:creationId xmlns:p14="http://schemas.microsoft.com/office/powerpoint/2010/main" val="3973293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4"/>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animBg="1"/>
      <p:bldP spid="27" grpId="0"/>
      <p:bldP spid="40" grpId="0"/>
      <p:bldP spid="4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15" name="ZoneTexte 2"/>
          <p:cNvSpPr txBox="1"/>
          <p:nvPr/>
        </p:nvSpPr>
        <p:spPr>
          <a:xfrm>
            <a:off x="2712075" y="-2680"/>
            <a:ext cx="4320480" cy="369332"/>
          </a:xfrm>
          <a:prstGeom prst="rect">
            <a:avLst/>
          </a:prstGeom>
          <a:noFill/>
        </p:spPr>
        <p:txBody>
          <a:bodyPr wrap="square" rtlCol="0">
            <a:spAutoFit/>
          </a:bodyPr>
          <a:lstStyle/>
          <a:p>
            <a:r>
              <a:rPr lang="en-GB" dirty="0"/>
              <a:t>1</a:t>
            </a:r>
            <a:r>
              <a:rPr lang="en-GB" dirty="0" smtClean="0"/>
              <a:t>. Chassis design and major components</a:t>
            </a:r>
            <a:endParaRPr lang="en-GB" dirty="0"/>
          </a:p>
        </p:txBody>
      </p:sp>
      <p:pic>
        <p:nvPicPr>
          <p:cNvPr id="17" name="Image 7"/>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277058" y="303929"/>
            <a:ext cx="8548574" cy="5009202"/>
          </a:xfrm>
          <a:prstGeom prst="rect">
            <a:avLst/>
          </a:prstGeom>
        </p:spPr>
      </p:pic>
      <p:sp>
        <p:nvSpPr>
          <p:cNvPr id="16" name="ZoneTexte 3"/>
          <p:cNvSpPr txBox="1"/>
          <p:nvPr/>
        </p:nvSpPr>
        <p:spPr>
          <a:xfrm>
            <a:off x="957571" y="5313131"/>
            <a:ext cx="7344816" cy="646331"/>
          </a:xfrm>
          <a:prstGeom prst="rect">
            <a:avLst/>
          </a:prstGeom>
          <a:noFill/>
        </p:spPr>
        <p:txBody>
          <a:bodyPr wrap="square" rtlCol="0">
            <a:spAutoFit/>
          </a:bodyPr>
          <a:lstStyle/>
          <a:p>
            <a:pPr marL="285750" indent="-285750" algn="just">
              <a:buFont typeface="Arial" panose="020B0604020202020204" pitchFamily="34" charset="0"/>
              <a:buChar char="•"/>
            </a:pPr>
            <a:r>
              <a:rPr lang="en-GB" dirty="0" smtClean="0"/>
              <a:t>This picture shows the chassis of a FCV and main components of the powertrain. Let’s design it together from scratch.</a:t>
            </a:r>
            <a:endParaRPr lang="en-GB" dirty="0"/>
          </a:p>
        </p:txBody>
      </p:sp>
    </p:spTree>
    <p:extLst>
      <p:ext uri="{BB962C8B-B14F-4D97-AF65-F5344CB8AC3E}">
        <p14:creationId xmlns:p14="http://schemas.microsoft.com/office/powerpoint/2010/main" val="29397424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15" name="ZoneTexte 2"/>
          <p:cNvSpPr txBox="1"/>
          <p:nvPr/>
        </p:nvSpPr>
        <p:spPr>
          <a:xfrm>
            <a:off x="1381896" y="276068"/>
            <a:ext cx="6768752" cy="369332"/>
          </a:xfrm>
          <a:prstGeom prst="rect">
            <a:avLst/>
          </a:prstGeom>
          <a:noFill/>
        </p:spPr>
        <p:txBody>
          <a:bodyPr wrap="square" rtlCol="0">
            <a:spAutoFit/>
          </a:bodyPr>
          <a:lstStyle/>
          <a:p>
            <a:r>
              <a:rPr lang="en-GB" dirty="0"/>
              <a:t>1</a:t>
            </a:r>
            <a:r>
              <a:rPr lang="en-GB" dirty="0" smtClean="0"/>
              <a:t>. Chassis design, we keep the external shape, or we draw a rectangle</a:t>
            </a:r>
            <a:endParaRPr lang="en-GB" dirty="0"/>
          </a:p>
        </p:txBody>
      </p:sp>
      <p:sp>
        <p:nvSpPr>
          <p:cNvPr id="16" name="ZoneTexte 3"/>
          <p:cNvSpPr txBox="1"/>
          <p:nvPr/>
        </p:nvSpPr>
        <p:spPr>
          <a:xfrm>
            <a:off x="755576" y="5469392"/>
            <a:ext cx="7344816" cy="369332"/>
          </a:xfrm>
          <a:prstGeom prst="rect">
            <a:avLst/>
          </a:prstGeom>
          <a:noFill/>
        </p:spPr>
        <p:txBody>
          <a:bodyPr wrap="square" rtlCol="0">
            <a:spAutoFit/>
          </a:bodyPr>
          <a:lstStyle/>
          <a:p>
            <a:pPr marL="285750" indent="-285750" algn="just">
              <a:buFont typeface="Arial" panose="020B0604020202020204" pitchFamily="34" charset="0"/>
              <a:buChar char="•"/>
            </a:pPr>
            <a:r>
              <a:rPr lang="en-GB" dirty="0" smtClean="0"/>
              <a:t>This picture shows the general shape of a car and an equivalent rectangle.</a:t>
            </a:r>
            <a:endParaRPr lang="en-GB" dirty="0"/>
          </a:p>
        </p:txBody>
      </p:sp>
      <p:pic>
        <p:nvPicPr>
          <p:cNvPr id="17" name="Picture 2" descr="Résultat de recherche d'images pour &quot;car sketch from top&quot;">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5536" y="1412776"/>
            <a:ext cx="8362727" cy="3612539"/>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1151620" y="1667092"/>
            <a:ext cx="6840760" cy="30963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2173796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15" name="ZoneTexte 4"/>
          <p:cNvSpPr txBox="1"/>
          <p:nvPr/>
        </p:nvSpPr>
        <p:spPr>
          <a:xfrm>
            <a:off x="1403648" y="1772816"/>
            <a:ext cx="6336704" cy="2766911"/>
          </a:xfrm>
          <a:prstGeom prst="rect">
            <a:avLst/>
          </a:prstGeom>
          <a:noFill/>
        </p:spPr>
        <p:txBody>
          <a:bodyPr wrap="square" rtlCol="0">
            <a:spAutoFit/>
          </a:bodyPr>
          <a:lstStyle/>
          <a:p>
            <a:pPr algn="ctr">
              <a:lnSpc>
                <a:spcPct val="150000"/>
              </a:lnSpc>
            </a:pPr>
            <a:r>
              <a:rPr lang="en-GB" sz="4000" dirty="0" smtClean="0"/>
              <a:t>List and short description</a:t>
            </a:r>
          </a:p>
          <a:p>
            <a:pPr algn="ctr">
              <a:lnSpc>
                <a:spcPct val="150000"/>
              </a:lnSpc>
            </a:pPr>
            <a:r>
              <a:rPr lang="en-GB" sz="4000" dirty="0" smtClean="0"/>
              <a:t>of the components used</a:t>
            </a:r>
          </a:p>
          <a:p>
            <a:pPr algn="ctr">
              <a:lnSpc>
                <a:spcPct val="150000"/>
              </a:lnSpc>
            </a:pPr>
            <a:r>
              <a:rPr lang="en-GB" sz="4000" dirty="0" smtClean="0"/>
              <a:t>in the FCV powertrain</a:t>
            </a:r>
            <a:endParaRPr lang="en-GB" sz="4000" dirty="0"/>
          </a:p>
        </p:txBody>
      </p:sp>
    </p:spTree>
    <p:extLst>
      <p:ext uri="{BB962C8B-B14F-4D97-AF65-F5344CB8AC3E}">
        <p14:creationId xmlns:p14="http://schemas.microsoft.com/office/powerpoint/2010/main" val="23235390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15" name="ZoneTexte 2"/>
          <p:cNvSpPr txBox="1"/>
          <p:nvPr/>
        </p:nvSpPr>
        <p:spPr>
          <a:xfrm>
            <a:off x="3851920" y="50716"/>
            <a:ext cx="1656184" cy="369332"/>
          </a:xfrm>
          <a:prstGeom prst="rect">
            <a:avLst/>
          </a:prstGeom>
          <a:noFill/>
        </p:spPr>
        <p:txBody>
          <a:bodyPr wrap="square" rtlCol="0">
            <a:spAutoFit/>
          </a:bodyPr>
          <a:lstStyle/>
          <a:p>
            <a:r>
              <a:rPr lang="en-GB" dirty="0" smtClean="0"/>
              <a:t>2. Filling plug</a:t>
            </a:r>
            <a:endParaRPr lang="en-GB" dirty="0"/>
          </a:p>
        </p:txBody>
      </p:sp>
      <p:sp>
        <p:nvSpPr>
          <p:cNvPr id="16" name="ZoneTexte 3"/>
          <p:cNvSpPr txBox="1"/>
          <p:nvPr/>
        </p:nvSpPr>
        <p:spPr>
          <a:xfrm>
            <a:off x="453515" y="5126486"/>
            <a:ext cx="7848872" cy="923330"/>
          </a:xfrm>
          <a:prstGeom prst="rect">
            <a:avLst/>
          </a:prstGeom>
          <a:noFill/>
        </p:spPr>
        <p:txBody>
          <a:bodyPr wrap="square" rtlCol="0">
            <a:spAutoFit/>
          </a:bodyPr>
          <a:lstStyle/>
          <a:p>
            <a:pPr marL="285750" indent="-285750" algn="just">
              <a:buFont typeface="Arial" panose="020B0604020202020204" pitchFamily="34" charset="0"/>
              <a:buChar char="•"/>
            </a:pPr>
            <a:r>
              <a:rPr lang="en-GB" dirty="0" smtClean="0"/>
              <a:t>This plug is located on the bodywork, near the trunk and not far from the tanks. It is connected to the pressure tanks and will be connected to the filling station pistol grip each time the driver needs to refill the tank.</a:t>
            </a:r>
            <a:endParaRPr lang="en-GB" dirty="0"/>
          </a:p>
        </p:txBody>
      </p:sp>
      <p:pic>
        <p:nvPicPr>
          <p:cNvPr id="17" name="Image 1"/>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4680012" y="1979512"/>
            <a:ext cx="1915134" cy="1584176"/>
          </a:xfrm>
          <a:prstGeom prst="rect">
            <a:avLst/>
          </a:prstGeom>
        </p:spPr>
      </p:pic>
      <p:sp>
        <p:nvSpPr>
          <p:cNvPr id="18" name="Rectangle 17"/>
          <p:cNvSpPr/>
          <p:nvPr/>
        </p:nvSpPr>
        <p:spPr>
          <a:xfrm>
            <a:off x="539552" y="470549"/>
            <a:ext cx="8064896" cy="4536504"/>
          </a:xfrm>
          <a:prstGeom prst="rect">
            <a:avLst/>
          </a:prstGeom>
          <a:noFill/>
          <a:ln w="38100">
            <a:solidFill>
              <a:srgbClr val="00AC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19" name="Connecteur droit 8"/>
          <p:cNvCxnSpPr/>
          <p:nvPr/>
        </p:nvCxnSpPr>
        <p:spPr>
          <a:xfrm>
            <a:off x="3039908" y="490216"/>
            <a:ext cx="0" cy="4536504"/>
          </a:xfrm>
          <a:prstGeom prst="line">
            <a:avLst/>
          </a:prstGeom>
          <a:ln w="38100">
            <a:solidFill>
              <a:srgbClr val="00ACAF"/>
            </a:solidFill>
          </a:ln>
        </p:spPr>
        <p:style>
          <a:lnRef idx="1">
            <a:schemeClr val="accent1"/>
          </a:lnRef>
          <a:fillRef idx="0">
            <a:schemeClr val="accent1"/>
          </a:fillRef>
          <a:effectRef idx="0">
            <a:schemeClr val="accent1"/>
          </a:effectRef>
          <a:fontRef idx="minor">
            <a:schemeClr val="tx1"/>
          </a:fontRef>
        </p:style>
      </p:cxnSp>
      <p:pic>
        <p:nvPicPr>
          <p:cNvPr id="2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6203" y="618376"/>
            <a:ext cx="2090450" cy="21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ZoneTexte 9"/>
          <p:cNvSpPr txBox="1"/>
          <p:nvPr/>
        </p:nvSpPr>
        <p:spPr>
          <a:xfrm>
            <a:off x="7712414" y="5132609"/>
            <a:ext cx="1037194" cy="276999"/>
          </a:xfrm>
          <a:prstGeom prst="rect">
            <a:avLst/>
          </a:prstGeom>
          <a:noFill/>
        </p:spPr>
        <p:txBody>
          <a:bodyPr wrap="square" rtlCol="0">
            <a:spAutoFit/>
          </a:bodyPr>
          <a:lstStyle/>
          <a:p>
            <a:r>
              <a:rPr lang="fr-BE" sz="1200" dirty="0" smtClean="0"/>
              <a:t>Source: WEH</a:t>
            </a:r>
            <a:endParaRPr lang="fr-BE" sz="1200" dirty="0"/>
          </a:p>
        </p:txBody>
      </p:sp>
      <p:pic>
        <p:nvPicPr>
          <p:cNvPr id="22" name="Image 10"/>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754501" y="2898049"/>
            <a:ext cx="2090451" cy="2039096"/>
          </a:xfrm>
          <a:prstGeom prst="rect">
            <a:avLst/>
          </a:prstGeom>
        </p:spPr>
      </p:pic>
    </p:spTree>
    <p:extLst>
      <p:ext uri="{BB962C8B-B14F-4D97-AF65-F5344CB8AC3E}">
        <p14:creationId xmlns:p14="http://schemas.microsoft.com/office/powerpoint/2010/main" val="10182658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sp>
        <p:nvSpPr>
          <p:cNvPr id="15" name="ZoneTexte 2"/>
          <p:cNvSpPr txBox="1"/>
          <p:nvPr/>
        </p:nvSpPr>
        <p:spPr>
          <a:xfrm>
            <a:off x="2975823" y="14843"/>
            <a:ext cx="2952328" cy="369332"/>
          </a:xfrm>
          <a:prstGeom prst="rect">
            <a:avLst/>
          </a:prstGeom>
          <a:noFill/>
        </p:spPr>
        <p:txBody>
          <a:bodyPr wrap="square" rtlCol="0">
            <a:spAutoFit/>
          </a:bodyPr>
          <a:lstStyle/>
          <a:p>
            <a:r>
              <a:rPr lang="en-GB" dirty="0" smtClean="0"/>
              <a:t>3. Hydrogen pressure tanks</a:t>
            </a:r>
            <a:endParaRPr lang="en-GB" dirty="0"/>
          </a:p>
        </p:txBody>
      </p:sp>
      <p:sp>
        <p:nvSpPr>
          <p:cNvPr id="16" name="ZoneTexte 3"/>
          <p:cNvSpPr txBox="1"/>
          <p:nvPr/>
        </p:nvSpPr>
        <p:spPr>
          <a:xfrm>
            <a:off x="453515" y="5071725"/>
            <a:ext cx="7848872" cy="923330"/>
          </a:xfrm>
          <a:prstGeom prst="rect">
            <a:avLst/>
          </a:prstGeom>
          <a:noFill/>
        </p:spPr>
        <p:txBody>
          <a:bodyPr wrap="square" rtlCol="0">
            <a:spAutoFit/>
          </a:bodyPr>
          <a:lstStyle/>
          <a:p>
            <a:pPr marL="285750" indent="-285750" algn="just">
              <a:buFont typeface="Arial" panose="020B0604020202020204" pitchFamily="34" charset="0"/>
              <a:buChar char="•"/>
            </a:pPr>
            <a:r>
              <a:rPr lang="en-GB" dirty="0" smtClean="0"/>
              <a:t>These tanks are used to store 5 kg of hydrogen gas under a pressure of 700 bars. They are manufactured with 3 layers which are made of plastic (liner), carbon fibre composite (intermediate) and glass fibre (exterior)</a:t>
            </a:r>
            <a:endParaRPr lang="en-GB" dirty="0"/>
          </a:p>
        </p:txBody>
      </p:sp>
      <p:sp>
        <p:nvSpPr>
          <p:cNvPr id="17" name="Rectangle 16"/>
          <p:cNvSpPr/>
          <p:nvPr/>
        </p:nvSpPr>
        <p:spPr>
          <a:xfrm>
            <a:off x="311527" y="495212"/>
            <a:ext cx="8064896" cy="4536504"/>
          </a:xfrm>
          <a:prstGeom prst="rect">
            <a:avLst/>
          </a:prstGeom>
          <a:noFill/>
          <a:ln w="38100">
            <a:solidFill>
              <a:srgbClr val="00AC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18" name="Connecteur droit 6"/>
          <p:cNvCxnSpPr/>
          <p:nvPr/>
        </p:nvCxnSpPr>
        <p:spPr>
          <a:xfrm>
            <a:off x="2841283" y="495212"/>
            <a:ext cx="0" cy="4536504"/>
          </a:xfrm>
          <a:prstGeom prst="line">
            <a:avLst/>
          </a:prstGeom>
          <a:ln w="38100">
            <a:solidFill>
              <a:srgbClr val="00ACAF"/>
            </a:solidFill>
          </a:ln>
        </p:spPr>
        <p:style>
          <a:lnRef idx="1">
            <a:schemeClr val="accent1"/>
          </a:lnRef>
          <a:fillRef idx="0">
            <a:schemeClr val="accent1"/>
          </a:fillRef>
          <a:effectRef idx="0">
            <a:schemeClr val="accent1"/>
          </a:effectRef>
          <a:fontRef idx="minor">
            <a:schemeClr val="tx1"/>
          </a:fontRef>
        </p:style>
      </p:cxnSp>
      <p:pic>
        <p:nvPicPr>
          <p:cNvPr id="19" name="Image 1"/>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409821" y="873039"/>
            <a:ext cx="2325619" cy="1584176"/>
          </a:xfrm>
          <a:prstGeom prst="rect">
            <a:avLst/>
          </a:prstGeom>
        </p:spPr>
      </p:pic>
      <p:grpSp>
        <p:nvGrpSpPr>
          <p:cNvPr id="20" name="Groupe 4"/>
          <p:cNvGrpSpPr/>
          <p:nvPr/>
        </p:nvGrpSpPr>
        <p:grpSpPr>
          <a:xfrm>
            <a:off x="3047831" y="1095919"/>
            <a:ext cx="5100567" cy="3600400"/>
            <a:chOff x="3275856" y="1340768"/>
            <a:chExt cx="5100567" cy="3600400"/>
          </a:xfrm>
        </p:grpSpPr>
        <p:pic>
          <p:nvPicPr>
            <p:cNvPr id="21"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75856" y="1340768"/>
              <a:ext cx="5100567" cy="36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ectangle 21"/>
            <p:cNvSpPr/>
            <p:nvPr/>
          </p:nvSpPr>
          <p:spPr>
            <a:xfrm>
              <a:off x="5076056" y="1916832"/>
              <a:ext cx="1296144" cy="2448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pic>
        <p:nvPicPr>
          <p:cNvPr id="23"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74178" y="2752103"/>
            <a:ext cx="2382637" cy="2019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23552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025" y="6286460"/>
            <a:ext cx="735766" cy="3049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915" y="6275904"/>
            <a:ext cx="314291" cy="31286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4949" y="6263774"/>
            <a:ext cx="415527" cy="3186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219" y="6392409"/>
            <a:ext cx="1257783" cy="1861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950" y="6258824"/>
            <a:ext cx="500017" cy="34702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2915" y="6288683"/>
            <a:ext cx="316081" cy="31608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944" y="6255170"/>
            <a:ext cx="644887" cy="3543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5779" y="6292504"/>
            <a:ext cx="881250" cy="308438"/>
          </a:xfrm>
          <a:prstGeom prst="rect">
            <a:avLst/>
          </a:prstGeom>
        </p:spPr>
      </p:pic>
      <p:pic>
        <p:nvPicPr>
          <p:cNvPr id="15" name="Picture 2"/>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a:stretch/>
        </p:blipFill>
        <p:spPr bwMode="auto">
          <a:xfrm>
            <a:off x="4965193" y="1069542"/>
            <a:ext cx="1407008" cy="36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ZoneTexte 2"/>
          <p:cNvSpPr txBox="1"/>
          <p:nvPr/>
        </p:nvSpPr>
        <p:spPr>
          <a:xfrm>
            <a:off x="3203848" y="-11534"/>
            <a:ext cx="2232248" cy="369332"/>
          </a:xfrm>
          <a:prstGeom prst="rect">
            <a:avLst/>
          </a:prstGeom>
          <a:noFill/>
        </p:spPr>
        <p:txBody>
          <a:bodyPr wrap="square" rtlCol="0">
            <a:spAutoFit/>
          </a:bodyPr>
          <a:lstStyle/>
          <a:p>
            <a:r>
              <a:rPr lang="en-GB" dirty="0" smtClean="0"/>
              <a:t>4. Pressure regulator</a:t>
            </a:r>
            <a:endParaRPr lang="en-GB" dirty="0"/>
          </a:p>
        </p:txBody>
      </p:sp>
      <p:sp>
        <p:nvSpPr>
          <p:cNvPr id="17" name="ZoneTexte 3"/>
          <p:cNvSpPr txBox="1"/>
          <p:nvPr/>
        </p:nvSpPr>
        <p:spPr>
          <a:xfrm>
            <a:off x="706040" y="5081824"/>
            <a:ext cx="7848872" cy="923330"/>
          </a:xfrm>
          <a:prstGeom prst="rect">
            <a:avLst/>
          </a:prstGeom>
          <a:noFill/>
        </p:spPr>
        <p:txBody>
          <a:bodyPr wrap="square" rtlCol="0">
            <a:spAutoFit/>
          </a:bodyPr>
          <a:lstStyle/>
          <a:p>
            <a:pPr marL="285750" indent="-285750" algn="just">
              <a:buFont typeface="Arial" panose="020B0604020202020204" pitchFamily="34" charset="0"/>
              <a:buChar char="•"/>
            </a:pPr>
            <a:r>
              <a:rPr lang="en-GB" dirty="0" smtClean="0"/>
              <a:t>This mechanical device is used to reduce the pressure from the tank pressure to an intermediate one, generally 10-15 bars. FC injectors are then reducing the pressure to approximately 1 bar corresponding to the FC H2 intake pressure.</a:t>
            </a:r>
            <a:endParaRPr lang="en-GB" dirty="0"/>
          </a:p>
        </p:txBody>
      </p:sp>
      <p:pic>
        <p:nvPicPr>
          <p:cNvPr id="18" name="Imag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1912" y="3054418"/>
            <a:ext cx="2098016" cy="1939946"/>
          </a:xfrm>
          <a:prstGeom prst="rect">
            <a:avLst/>
          </a:prstGeom>
        </p:spPr>
      </p:pic>
      <p:pic>
        <p:nvPicPr>
          <p:cNvPr id="19"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1600" y="709502"/>
            <a:ext cx="1546864" cy="2051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0" name="Connecteur droit avec flèche 5"/>
          <p:cNvCxnSpPr/>
          <p:nvPr/>
        </p:nvCxnSpPr>
        <p:spPr>
          <a:xfrm flipV="1">
            <a:off x="1935136" y="2509702"/>
            <a:ext cx="0" cy="43204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1" name="Connecteur droit avec flèche 7"/>
          <p:cNvCxnSpPr/>
          <p:nvPr/>
        </p:nvCxnSpPr>
        <p:spPr>
          <a:xfrm flipH="1">
            <a:off x="741912" y="1665641"/>
            <a:ext cx="792088" cy="14754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539552" y="417623"/>
            <a:ext cx="8064896" cy="4536504"/>
          </a:xfrm>
          <a:prstGeom prst="rect">
            <a:avLst/>
          </a:prstGeom>
          <a:noFill/>
          <a:ln w="38100">
            <a:solidFill>
              <a:srgbClr val="00AC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23" name="Connecteur droit 9"/>
          <p:cNvCxnSpPr/>
          <p:nvPr/>
        </p:nvCxnSpPr>
        <p:spPr>
          <a:xfrm>
            <a:off x="3077526" y="417623"/>
            <a:ext cx="0" cy="4536504"/>
          </a:xfrm>
          <a:prstGeom prst="line">
            <a:avLst/>
          </a:prstGeom>
          <a:ln w="38100">
            <a:solidFill>
              <a:srgbClr val="00ACAF"/>
            </a:solidFill>
          </a:ln>
        </p:spPr>
        <p:style>
          <a:lnRef idx="1">
            <a:schemeClr val="accent1"/>
          </a:lnRef>
          <a:fillRef idx="0">
            <a:schemeClr val="accent1"/>
          </a:fillRef>
          <a:effectRef idx="0">
            <a:schemeClr val="accent1"/>
          </a:effectRef>
          <a:fontRef idx="minor">
            <a:schemeClr val="tx1"/>
          </a:fontRef>
        </p:style>
      </p:cxnSp>
      <p:sp>
        <p:nvSpPr>
          <p:cNvPr id="24" name="ZoneTexte 6"/>
          <p:cNvSpPr txBox="1"/>
          <p:nvPr/>
        </p:nvSpPr>
        <p:spPr>
          <a:xfrm>
            <a:off x="1908120" y="2669096"/>
            <a:ext cx="432048" cy="369332"/>
          </a:xfrm>
          <a:prstGeom prst="rect">
            <a:avLst/>
          </a:prstGeom>
          <a:noFill/>
        </p:spPr>
        <p:txBody>
          <a:bodyPr wrap="square" rtlCol="0">
            <a:spAutoFit/>
          </a:bodyPr>
          <a:lstStyle/>
          <a:p>
            <a:r>
              <a:rPr lang="fr-BE" dirty="0" smtClean="0"/>
              <a:t>in</a:t>
            </a:r>
            <a:endParaRPr lang="fr-BE" dirty="0"/>
          </a:p>
        </p:txBody>
      </p:sp>
      <p:sp>
        <p:nvSpPr>
          <p:cNvPr id="25" name="ZoneTexte 13"/>
          <p:cNvSpPr txBox="1"/>
          <p:nvPr/>
        </p:nvSpPr>
        <p:spPr>
          <a:xfrm>
            <a:off x="539552" y="1779334"/>
            <a:ext cx="639688" cy="369332"/>
          </a:xfrm>
          <a:prstGeom prst="rect">
            <a:avLst/>
          </a:prstGeom>
          <a:noFill/>
        </p:spPr>
        <p:txBody>
          <a:bodyPr wrap="square" rtlCol="0">
            <a:spAutoFit/>
          </a:bodyPr>
          <a:lstStyle/>
          <a:p>
            <a:r>
              <a:rPr lang="fr-BE" dirty="0" smtClean="0"/>
              <a:t>out</a:t>
            </a:r>
            <a:endParaRPr lang="fr-BE" dirty="0"/>
          </a:p>
        </p:txBody>
      </p:sp>
      <p:sp>
        <p:nvSpPr>
          <p:cNvPr id="26" name="ZoneTexte 14"/>
          <p:cNvSpPr txBox="1"/>
          <p:nvPr/>
        </p:nvSpPr>
        <p:spPr>
          <a:xfrm>
            <a:off x="4572000" y="3292498"/>
            <a:ext cx="432048" cy="369332"/>
          </a:xfrm>
          <a:prstGeom prst="rect">
            <a:avLst/>
          </a:prstGeom>
          <a:noFill/>
        </p:spPr>
        <p:txBody>
          <a:bodyPr wrap="square" rtlCol="0">
            <a:spAutoFit/>
          </a:bodyPr>
          <a:lstStyle/>
          <a:p>
            <a:r>
              <a:rPr lang="fr-BE" dirty="0" smtClean="0"/>
              <a:t>in</a:t>
            </a:r>
            <a:endParaRPr lang="fr-BE" dirty="0"/>
          </a:p>
        </p:txBody>
      </p:sp>
      <p:sp>
        <p:nvSpPr>
          <p:cNvPr id="27" name="ZoneTexte 15"/>
          <p:cNvSpPr txBox="1"/>
          <p:nvPr/>
        </p:nvSpPr>
        <p:spPr>
          <a:xfrm>
            <a:off x="6444208" y="3076474"/>
            <a:ext cx="432048" cy="369332"/>
          </a:xfrm>
          <a:prstGeom prst="rect">
            <a:avLst/>
          </a:prstGeom>
          <a:noFill/>
        </p:spPr>
        <p:txBody>
          <a:bodyPr wrap="square" rtlCol="0">
            <a:spAutoFit/>
          </a:bodyPr>
          <a:lstStyle/>
          <a:p>
            <a:r>
              <a:rPr lang="fr-BE" dirty="0" smtClean="0"/>
              <a:t>in</a:t>
            </a:r>
            <a:endParaRPr lang="fr-BE" dirty="0"/>
          </a:p>
        </p:txBody>
      </p:sp>
      <p:sp>
        <p:nvSpPr>
          <p:cNvPr id="28" name="ZoneTexte 16"/>
          <p:cNvSpPr txBox="1"/>
          <p:nvPr/>
        </p:nvSpPr>
        <p:spPr>
          <a:xfrm>
            <a:off x="4427984" y="3796554"/>
            <a:ext cx="639688" cy="369332"/>
          </a:xfrm>
          <a:prstGeom prst="rect">
            <a:avLst/>
          </a:prstGeom>
          <a:noFill/>
        </p:spPr>
        <p:txBody>
          <a:bodyPr wrap="square" rtlCol="0">
            <a:spAutoFit/>
          </a:bodyPr>
          <a:lstStyle/>
          <a:p>
            <a:r>
              <a:rPr lang="fr-BE" dirty="0" smtClean="0"/>
              <a:t>out</a:t>
            </a:r>
            <a:endParaRPr lang="fr-BE" dirty="0"/>
          </a:p>
        </p:txBody>
      </p:sp>
    </p:spTree>
    <p:extLst>
      <p:ext uri="{BB962C8B-B14F-4D97-AF65-F5344CB8AC3E}">
        <p14:creationId xmlns:p14="http://schemas.microsoft.com/office/powerpoint/2010/main" val="40850844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TotalTime>
  <Words>1152</Words>
  <Application>Microsoft Office PowerPoint</Application>
  <PresentationFormat>Widescreen</PresentationFormat>
  <Paragraphs>132</Paragraphs>
  <Slides>30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Laura Currid</cp:lastModifiedBy>
  <cp:revision>11</cp:revision>
  <dcterms:created xsi:type="dcterms:W3CDTF">2019-06-26T09:21:34Z</dcterms:created>
  <dcterms:modified xsi:type="dcterms:W3CDTF">2019-10-18T14:35:42Z</dcterms:modified>
</cp:coreProperties>
</file>