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0" r:id="rId5"/>
    <p:sldId id="261" r:id="rId6"/>
    <p:sldId id="262" r:id="rId7"/>
    <p:sldId id="263" r:id="rId8"/>
    <p:sldId id="264" r:id="rId9"/>
  </p:sldIdLst>
  <p:sldSz cx="12192000" cy="6858000"/>
  <p:notesSz cx="6858000" cy="9144000"/>
  <p:custDataLst>
    <p:tags r:id="rId11"/>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76" d="100"/>
          <a:sy n="76" d="100"/>
        </p:scale>
        <p:origin x="-808"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ags" Target="tags/tag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a16="http://schemas.microsoft.com/office/drawing/2014/main" xmlns:p15="http://schemas.microsoft.com/office/powerpoint/2012/main" xmlns:p14="http://schemas.microsoft.com/office/powerpoint/2010/main" xmlns=""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a16="http://schemas.microsoft.com/office/drawing/2014/main" xmlns:p15="http://schemas.microsoft.com/office/powerpoint/2012/main" xmlns:p14="http://schemas.microsoft.com/office/powerpoint/2010/main" xmlns=""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itchFamily="34" charset="0"/>
                <a:cs typeface="Arial"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hyperlink" Target="https://www.youtube.com/watch?v=XdJZWgBDn_I&amp;feature=youtu.be" TargetMode="External"/><Relationship Id="rId11"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hyperlink" Target="https://c1cleantechnicacom-wpengine.netdna-ssl.com/files/2018/04/Vitovalor-PT2-Fuel-Cell-e1525108526362.png" TargetMode="External"/><Relationship Id="rId13" Type="http://schemas.openxmlformats.org/officeDocument/2006/relationships/image" Target="../media/image14.png"/><Relationship Id="rId14" Type="http://schemas.openxmlformats.org/officeDocument/2006/relationships/image" Target="../media/image15.jpeg"/><Relationship Id="rId1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hyperlink" Target="https://c1cleantechnicacom-wpengine.netdna-ssl.com/files/2018/04/vitovalor-e1525108577458.png"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jpeg"/><Relationship Id="rId13" Type="http://schemas.openxmlformats.org/officeDocument/2006/relationships/image" Target="../media/image20.png"/><Relationship Id="rId14" Type="http://schemas.openxmlformats.org/officeDocument/2006/relationships/image" Target="../media/image21.jpeg"/><Relationship Id="rId15"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a16="http://schemas.microsoft.com/office/drawing/2014/main" xmlns:p15="http://schemas.microsoft.com/office/powerpoint/2012/main" xmlns:p14="http://schemas.microsoft.com/office/powerpoint/2010/main" xmlns=""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itchFamily="34" charset="0"/>
                <a:ea typeface="+mn-ea"/>
                <a:cs typeface="Arial"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a16="http://schemas.microsoft.com/office/drawing/2014/main" xmlns:p15="http://schemas.microsoft.com/office/powerpoint/2012/main" xmlns:p14="http://schemas.microsoft.com/office/powerpoint/2010/main" xmlns=""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itchFamily="34" charset="0"/>
                <a:ea typeface="+mj-ea"/>
                <a:cs typeface="Arial" pitchFamily="34" charset="0"/>
              </a:defRPr>
            </a:lvl1pPr>
          </a:lstStyle>
          <a:p>
            <a:pPr rtl="0"/>
            <a:r>
              <a:rPr lang="ro-RO" sz="3600" b="1" i="0" u="none" strike="noStrike" smtId="4294967295">
                <a:effectLst/>
                <a:highlight>
                  <a:srgbClr val="000000">
                    <a:alpha val="0"/>
                  </a:srgbClr>
                </a:highlight>
                <a:latin typeface="Arial"/>
              </a:rPr>
              <a:t>Aplicațiile hidrogenului</a:t>
            </a:r>
          </a:p>
        </p:txBody>
      </p:sp>
      <p:sp>
        <p:nvSpPr>
          <p:cNvPr id="8" name="Content Placeholder 2">
            <a:extLst>
              <a:ext uri="{FF2B5EF4-FFF2-40B4-BE49-F238E27FC236}">
                <a16:creationId xmlns:a16="http://schemas.microsoft.com/office/drawing/2014/main" xmlns:p15="http://schemas.microsoft.com/office/powerpoint/2012/main" xmlns:p14="http://schemas.microsoft.com/office/powerpoint/2010/main" xmlns="" id="{B553EABC-DF2E-8044-9EB9-8629F76FF197}"/>
              </a:ext>
            </a:extLst>
          </p:cNvPr>
          <p:cNvSpPr txBox="1"/>
          <p:nvPr/>
        </p:nvSpPr>
        <p:spPr>
          <a:xfrm>
            <a:off x="838200" y="2879027"/>
            <a:ext cx="3873910"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itchFamily="34" charset="0"/>
                <a:ea typeface="+mn-ea"/>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6" name="Rectangle 15"/>
          <p:cNvSpPr/>
          <p:nvPr/>
        </p:nvSpPr>
        <p:spPr>
          <a:xfrm>
            <a:off x="345319" y="205827"/>
            <a:ext cx="8162940" cy="4375483"/>
          </a:xfrm>
          <a:prstGeom prst="rect">
            <a:avLst/>
          </a:prstGeom>
          <a:effectLst/>
        </p:spPr>
        <p:txBody>
          <a:bodyPr wrap="square">
            <a:spAutoFit/>
          </a:bodyPr>
          <a:lstStyle/>
          <a:p>
            <a:pPr rtl="0">
              <a:lnSpc>
                <a:spcPct val="107000"/>
              </a:lnSpc>
              <a:spcBef>
                <a:spcPts val="805"/>
              </a:spcBef>
              <a:spcAft>
                <a:spcPts val="1125"/>
              </a:spcAft>
            </a:pPr>
            <a:r>
              <a:rPr lang="ro-RO" sz="1800" b="0" i="0" u="none" strike="noStrike" kern="1800" dirty="0" smtId="4294967295">
                <a:solidFill>
                  <a:srgbClr val="333333"/>
                </a:solidFill>
                <a:effectLst/>
                <a:highlight>
                  <a:srgbClr val="000000">
                    <a:alpha val="0"/>
                  </a:srgbClr>
                </a:highlight>
                <a:latin typeface="Arial"/>
                <a:ea typeface="Times New Roman"/>
                <a:cs typeface="Times New Roman"/>
              </a:rPr>
              <a:t>Aplicațiile hidrogenului</a:t>
            </a:r>
          </a:p>
          <a:p>
            <a:pPr algn="just" rtl="0">
              <a:lnSpc>
                <a:spcPct val="107000"/>
              </a:lnSpc>
              <a:spcAft>
                <a:spcPts val="750"/>
              </a:spcAft>
            </a:pPr>
            <a:r>
              <a:rPr lang="ro-RO" sz="1800" b="0" i="0" u="none" strike="noStrike" dirty="0" smtId="4294967295">
                <a:solidFill>
                  <a:srgbClr val="333333"/>
                </a:solidFill>
                <a:effectLst/>
                <a:highlight>
                  <a:srgbClr val="000000">
                    <a:alpha val="0"/>
                  </a:srgbClr>
                </a:highlight>
                <a:latin typeface="Arial"/>
                <a:ea typeface="Times New Roman"/>
                <a:cs typeface="Times New Roman"/>
              </a:rPr>
              <a:t>Sectorul industrial utilizează hidrogenul de zeci de ani în următoarele aplicații:</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Rafinarea petrolului</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Purificarea sticlei</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Fabricarea de semiconductori</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Industrial aerospațială</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Producerea de îngrășăminte chimice</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Sudarea, regenerarea și tratarea termică a metalelor</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Industrial farmaceutică</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Agent de răcire la generatoarele centralelor electrice</a:t>
            </a:r>
          </a:p>
          <a:p>
            <a:pPr marL="342900" lvl="0" indent="-342900" algn="just" rtl="0">
              <a:lnSpc>
                <a:spcPct val="107000"/>
              </a:lnSpc>
              <a:spcAft>
                <a:spcPts val="800"/>
              </a:spcAft>
              <a:buSzPts val="1000"/>
              <a:buFont typeface="Symbol" panose="05050102010706020507" pitchFamily="18" charset="2"/>
              <a:buChar char=""/>
              <a:tabLst>
                <a:tab pos="457200" algn="l"/>
              </a:tabLst>
            </a:pPr>
            <a:r>
              <a:rPr lang="ro-RO" sz="1800" b="0" i="0" u="none" strike="noStrike" dirty="0" smtId="4294967295">
                <a:solidFill>
                  <a:srgbClr val="333333"/>
                </a:solidFill>
                <a:effectLst/>
                <a:highlight>
                  <a:srgbClr val="000000">
                    <a:alpha val="0"/>
                  </a:srgbClr>
                </a:highlight>
                <a:latin typeface="Arial"/>
                <a:ea typeface="Times New Roman"/>
                <a:cs typeface="Times New Roman"/>
              </a:rPr>
              <a:t>Pentru hidrogenarea acizilor grași nesaturați din grăsimi vegetale</a:t>
            </a:r>
          </a:p>
        </p:txBody>
      </p:sp>
      <p:pic>
        <p:nvPicPr>
          <p:cNvPr id="17" name="Εικόνα 1" descr="Photo: Fuel Cell Diagram"/>
          <p:cNvPicPr/>
          <p:nvPr/>
        </p:nvPicPr>
        <p:blipFill>
          <a:blip r:embed="rId10">
            <a:extLst>
              <a:ext uri="{28A0092B-C50C-407E-A947-70E740481C1C}">
                <a14:useLocalDpi xmlns:a14="http://schemas.microsoft.com/office/drawing/2010/main" val="0"/>
              </a:ext>
            </a:extLst>
          </a:blip>
          <a:stretch>
            <a:fillRect/>
          </a:stretch>
        </p:blipFill>
        <p:spPr>
          <a:xfrm>
            <a:off x="8500104" y="629497"/>
            <a:ext cx="2857500" cy="3419475"/>
          </a:xfrm>
          <a:prstGeom prst="rect">
            <a:avLst/>
          </a:prstGeom>
          <a:noFill/>
          <a:ln>
            <a:noFill/>
          </a:ln>
          <a:effectLst/>
        </p:spPr>
      </p:pic>
      <p:sp>
        <p:nvSpPr>
          <p:cNvPr id="18" name="TextBox 17"/>
          <p:cNvSpPr txBox="1"/>
          <p:nvPr/>
        </p:nvSpPr>
        <p:spPr>
          <a:xfrm>
            <a:off x="769696" y="4827641"/>
            <a:ext cx="9976930" cy="1015663"/>
          </a:xfrm>
          <a:prstGeom prst="rect">
            <a:avLst/>
          </a:prstGeom>
          <a:noFill/>
          <a:effectLst/>
        </p:spPr>
        <p:txBody>
          <a:bodyPr wrap="square" rtlCol="0">
            <a:spAutoFit/>
          </a:bodyPr>
          <a:lstStyle/>
          <a:p>
            <a:pPr algn="ctr" rtl="0"/>
            <a:r>
              <a:rPr lang="ro-RO" sz="3000" b="0" i="0" u="none" strike="noStrike" dirty="0" smtId="4294967295">
                <a:solidFill>
                  <a:srgbClr val="FF0000"/>
                </a:solidFill>
                <a:effectLst/>
                <a:highlight>
                  <a:srgbClr val="000000">
                    <a:alpha val="0"/>
                  </a:srgbClr>
                </a:highlight>
                <a:latin typeface="Calibri"/>
              </a:rPr>
              <a:t>Cum pot fi utilizate pilele de combustie cu hidrogen pentru rezolvarea cerințelor moderne de energie? </a:t>
            </a:r>
          </a:p>
        </p:txBody>
      </p:sp>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460269" y="512264"/>
            <a:ext cx="9871528" cy="823783"/>
          </a:xfrm>
          <a:prstGeom prst="rect">
            <a:avLst/>
          </a:prstGeom>
          <a:effectLst/>
        </p:spPr>
        <p:txBody>
          <a:bodyPr wrap="square">
            <a:spAutoFit/>
          </a:bodyPr>
          <a:lstStyle/>
          <a:p>
            <a:pPr rtl="0"/>
            <a:r>
              <a:rPr lang="ro-RO" sz="2400" b="0" i="0" u="none" strike="noStrike" smtId="4294967295">
                <a:effectLst/>
                <a:highlight>
                  <a:srgbClr val="000000">
                    <a:alpha val="0"/>
                  </a:srgbClr>
                </a:highlight>
                <a:latin typeface="Calibri"/>
              </a:rPr>
              <a:t>Pilele de combustie pot fi utilizate într-o varietate de aplicații, care pot fi încadrate în trei grupe: </a:t>
            </a:r>
          </a:p>
        </p:txBody>
      </p:sp>
      <p:sp>
        <p:nvSpPr>
          <p:cNvPr id="16" name="TextBox 15"/>
          <p:cNvSpPr txBox="1"/>
          <p:nvPr/>
        </p:nvSpPr>
        <p:spPr>
          <a:xfrm>
            <a:off x="665019" y="1820487"/>
            <a:ext cx="3366214"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1 - Generare de energie electrică portabilă</a:t>
            </a:r>
          </a:p>
        </p:txBody>
      </p:sp>
      <p:sp>
        <p:nvSpPr>
          <p:cNvPr id="17" name="Rectangle 16"/>
          <p:cNvSpPr/>
          <p:nvPr/>
        </p:nvSpPr>
        <p:spPr>
          <a:xfrm>
            <a:off x="4260626" y="1820487"/>
            <a:ext cx="4236825" cy="366126"/>
          </a:xfrm>
          <a:prstGeom prst="rect">
            <a:avLst/>
          </a:prstGeom>
          <a:effectLst/>
        </p:spPr>
        <p:txBody>
          <a:bodyPr wrap="none">
            <a:spAutoFit/>
          </a:bodyPr>
          <a:lstStyle/>
          <a:p>
            <a:pPr rtl="0"/>
            <a:r>
              <a:rPr lang="ro-RO" sz="1800" b="0" i="0" u="none" strike="noStrike" smtId="4294967295">
                <a:effectLst/>
                <a:highlight>
                  <a:srgbClr val="000000">
                    <a:alpha val="0"/>
                  </a:srgbClr>
                </a:highlight>
                <a:latin typeface="Calibri"/>
              </a:rPr>
              <a:t>2 - Generare de energie electrică staționară</a:t>
            </a:r>
          </a:p>
        </p:txBody>
      </p:sp>
      <p:sp>
        <p:nvSpPr>
          <p:cNvPr id="18" name="TextBox 17"/>
          <p:cNvSpPr txBox="1"/>
          <p:nvPr/>
        </p:nvSpPr>
        <p:spPr>
          <a:xfrm>
            <a:off x="8497451" y="1820487"/>
            <a:ext cx="430197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3 - Energie pentru transporturi</a:t>
            </a:r>
          </a:p>
        </p:txBody>
      </p:sp>
      <p:sp>
        <p:nvSpPr>
          <p:cNvPr id="19" name="TextBox 18"/>
          <p:cNvSpPr txBox="1"/>
          <p:nvPr/>
        </p:nvSpPr>
        <p:spPr>
          <a:xfrm>
            <a:off x="1034150" y="3142211"/>
            <a:ext cx="9893717" cy="1556034"/>
          </a:xfrm>
          <a:prstGeom prst="rect">
            <a:avLst/>
          </a:prstGeom>
          <a:noFill/>
          <a:effectLst/>
        </p:spPr>
        <p:txBody>
          <a:bodyPr wrap="square" rtlCol="0">
            <a:spAutoFit/>
          </a:bodyPr>
          <a:lstStyle/>
          <a:p>
            <a:pPr algn="ctr" rtl="0"/>
            <a:r>
              <a:rPr lang="ro-RO" sz="4800" b="0" i="0" u="none" strike="noStrike" smtId="4294967295">
                <a:solidFill>
                  <a:srgbClr val="FF0000"/>
                </a:solidFill>
                <a:effectLst/>
                <a:highlight>
                  <a:srgbClr val="000000">
                    <a:alpha val="0"/>
                  </a:srgbClr>
                </a:highlight>
                <a:latin typeface="Calibri"/>
              </a:rPr>
              <a:t>Vă puteți gândi la un exemplu din fiecare grupă? </a:t>
            </a:r>
          </a:p>
        </p:txBody>
      </p:sp>
    </p:spTree>
    <p:extLst>
      <p:ext uri="{BB962C8B-B14F-4D97-AF65-F5344CB8AC3E}">
        <p14:creationId xmlns:p14="http://schemas.microsoft.com/office/powerpoint/2010/main" val="88034837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437804" y="454075"/>
            <a:ext cx="6102097" cy="640720"/>
          </a:xfrm>
          <a:prstGeom prst="rect">
            <a:avLst/>
          </a:prstGeom>
          <a:effectLst/>
        </p:spPr>
        <p:txBody>
          <a:bodyPr>
            <a:spAutoFit/>
          </a:bodyPr>
          <a:lstStyle/>
          <a:p>
            <a:pPr rtl="0"/>
            <a:r>
              <a:rPr lang="ro-RO" sz="1800" b="1" i="0" u="none" strike="noStrike" smtId="4294967295">
                <a:effectLst/>
                <a:highlight>
                  <a:srgbClr val="000000">
                    <a:alpha val="0"/>
                  </a:srgbClr>
                </a:highlight>
                <a:latin typeface="Calibri"/>
              </a:rPr>
              <a:t>1 - Generare de energie electrică portabilă</a:t>
            </a:r>
          </a:p>
          <a:p>
            <a:endParaRPr lang="en-GB" b="1">
              <a:effectLst/>
            </a:endParaRPr>
          </a:p>
        </p:txBody>
      </p:sp>
      <p:sp>
        <p:nvSpPr>
          <p:cNvPr id="16" name="Rectangle 15"/>
          <p:cNvSpPr/>
          <p:nvPr/>
        </p:nvSpPr>
        <p:spPr>
          <a:xfrm>
            <a:off x="1055715" y="1318736"/>
            <a:ext cx="9577518" cy="1189909"/>
          </a:xfrm>
          <a:prstGeom prst="rect">
            <a:avLst/>
          </a:prstGeom>
          <a:effectLst/>
        </p:spPr>
        <p:txBody>
          <a:bodyPr wrap="square">
            <a:spAutoFit/>
          </a:bodyPr>
          <a:lstStyle/>
          <a:p>
            <a:pPr rtl="0"/>
            <a:r>
              <a:rPr lang="ro-RO" sz="1800" b="0" i="0" u="none" strike="noStrike" smtId="4294967295">
                <a:effectLst/>
                <a:highlight>
                  <a:srgbClr val="000000">
                    <a:alpha val="0"/>
                  </a:srgbClr>
                </a:highlight>
                <a:latin typeface="Calibri"/>
              </a:rPr>
              <a:t>Sistemele de pile de combustie compacte, portabile pot fi utilizate pentru reîncărcarea bateriilor sau în mod direct pentru funcționarea aparatelor electronice precum laptopurile și telefoanele inteligente.  Pilele de combustie portabile pot, de asemenea, să asigure energie electrică în afara rețelei (în zone izolate, spre exemplu).</a:t>
            </a:r>
          </a:p>
        </p:txBody>
      </p:sp>
      <p:pic>
        <p:nvPicPr>
          <p:cNvPr id="17" name="Picture 16">
            <a:hlinkClick r:id="rId10"/>
          </p:cNvPr>
          <p:cNvPicPr/>
          <p:nvPr/>
        </p:nvPicPr>
        <p:blipFill>
          <a:blip r:embed="rId11">
            <a:extLst>
              <a:ext uri="{28A0092B-C50C-407E-A947-70E740481C1C}">
                <a14:useLocalDpi xmlns:a14="http://schemas.microsoft.com/office/drawing/2010/main" val="0"/>
              </a:ext>
            </a:extLst>
          </a:blip>
          <a:stretch>
            <a:fillRect/>
          </a:stretch>
        </p:blipFill>
        <p:spPr>
          <a:xfrm>
            <a:off x="4668982" y="2799138"/>
            <a:ext cx="2162175" cy="1093470"/>
          </a:xfrm>
          <a:prstGeom prst="rect">
            <a:avLst/>
          </a:prstGeom>
          <a:noFill/>
          <a:ln>
            <a:noFill/>
          </a:ln>
          <a:effectLst/>
        </p:spPr>
      </p:pic>
      <p:sp>
        <p:nvSpPr>
          <p:cNvPr id="18" name="Rectangle 17"/>
          <p:cNvSpPr/>
          <p:nvPr/>
        </p:nvSpPr>
        <p:spPr>
          <a:xfrm>
            <a:off x="964325" y="4326056"/>
            <a:ext cx="10473353" cy="1169551"/>
          </a:xfrm>
          <a:prstGeom prst="rect">
            <a:avLst/>
          </a:prstGeom>
          <a:effectLst/>
        </p:spPr>
        <p:txBody>
          <a:bodyPr wrap="square">
            <a:spAutoFit/>
          </a:bodyPr>
          <a:lstStyle/>
          <a:p>
            <a:pPr algn="ctr" rtl="0"/>
            <a:r>
              <a:rPr lang="ro-RO" sz="3500" b="0" i="0" u="none" strike="noStrike" dirty="0" smtId="4294967295">
                <a:solidFill>
                  <a:srgbClr val="FF0000"/>
                </a:solidFill>
                <a:effectLst/>
                <a:highlight>
                  <a:srgbClr val="000000">
                    <a:alpha val="0"/>
                  </a:srgbClr>
                </a:highlight>
                <a:latin typeface="Calibri"/>
              </a:rPr>
              <a:t>Vă puteți gândi la orice alt loc în care ar putea fi utilizată o pilă de combustie portabilă? </a:t>
            </a:r>
          </a:p>
        </p:txBody>
      </p:sp>
    </p:spTree>
    <p:extLst>
      <p:ext uri="{BB962C8B-B14F-4D97-AF65-F5344CB8AC3E}">
        <p14:creationId xmlns:p14="http://schemas.microsoft.com/office/powerpoint/2010/main" val="2320091860"/>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30162" y="152074"/>
            <a:ext cx="4290855" cy="366126"/>
          </a:xfrm>
          <a:prstGeom prst="rect">
            <a:avLst/>
          </a:prstGeom>
          <a:effectLst/>
        </p:spPr>
        <p:txBody>
          <a:bodyPr wrap="none">
            <a:spAutoFit/>
          </a:bodyPr>
          <a:lstStyle/>
          <a:p>
            <a:pPr rtl="0"/>
            <a:r>
              <a:rPr lang="ro-RO" sz="1800" b="1" i="0" u="none" strike="noStrike" smtId="4294967295">
                <a:effectLst/>
                <a:highlight>
                  <a:srgbClr val="000000">
                    <a:alpha val="0"/>
                  </a:srgbClr>
                </a:highlight>
                <a:latin typeface="Calibri"/>
              </a:rPr>
              <a:t>2 - Generare de energie electrică staționară</a:t>
            </a:r>
          </a:p>
        </p:txBody>
      </p:sp>
      <p:sp>
        <p:nvSpPr>
          <p:cNvPr id="16" name="Rectangle 15"/>
          <p:cNvSpPr/>
          <p:nvPr/>
        </p:nvSpPr>
        <p:spPr>
          <a:xfrm>
            <a:off x="805738" y="509632"/>
            <a:ext cx="10196048" cy="1189909"/>
          </a:xfrm>
          <a:prstGeom prst="rect">
            <a:avLst/>
          </a:prstGeom>
          <a:effectLst/>
        </p:spPr>
        <p:txBody>
          <a:bodyPr wrap="square">
            <a:spAutoFit/>
          </a:bodyPr>
          <a:lstStyle/>
          <a:p>
            <a:pPr rtl="0"/>
            <a:r>
              <a:rPr lang="ro-RO" sz="1800" b="0" i="0" u="none" strike="noStrike" smtId="4294967295">
                <a:effectLst/>
                <a:highlight>
                  <a:srgbClr val="000000">
                    <a:alpha val="0"/>
                  </a:srgbClr>
                </a:highlight>
                <a:latin typeface="Calibri"/>
              </a:rPr>
              <a:t>Pilele de combustie staționare pot fi importante pentru generarea distribuită, fiind adesea utilizate ca sursă de energie electrică primară sau secundară pentru instalații energetice mari.  Acestea sunt extrem de eficiente: 50% pentru generare de electricitate și peste 90% cu recuperare de căldură (în plus nu mai sunt necesare linii de transmitere lungi și implicit se evită astfel pierderile de energie aferente acestora). </a:t>
            </a:r>
          </a:p>
        </p:txBody>
      </p:sp>
      <p:sp>
        <p:nvSpPr>
          <p:cNvPr id="17" name="Rectangle 16"/>
          <p:cNvSpPr/>
          <p:nvPr/>
        </p:nvSpPr>
        <p:spPr>
          <a:xfrm>
            <a:off x="1853545" y="1589835"/>
            <a:ext cx="8780719" cy="584776"/>
          </a:xfrm>
          <a:prstGeom prst="rect">
            <a:avLst/>
          </a:prstGeom>
          <a:effectLst/>
        </p:spPr>
        <p:txBody>
          <a:bodyPr wrap="none">
            <a:spAutoFit/>
          </a:bodyPr>
          <a:lstStyle/>
          <a:p>
            <a:pPr rtl="0"/>
            <a:r>
              <a:rPr lang="ro-RO" sz="2400" b="0" i="0" u="none" strike="noStrike" dirty="0" smtId="4294967295">
                <a:effectLst/>
                <a:highlight>
                  <a:srgbClr val="000000">
                    <a:alpha val="0"/>
                  </a:srgbClr>
                </a:highlight>
                <a:latin typeface="Calibri"/>
              </a:rPr>
              <a:t>Există trei utilizatori principali pentru pilele de combustie staționare</a:t>
            </a:r>
            <a:r>
              <a:rPr lang="ro-RO" sz="3200" b="0" i="0" u="none" strike="noStrike" dirty="0" smtId="4294967295">
                <a:effectLst/>
                <a:highlight>
                  <a:srgbClr val="000000">
                    <a:alpha val="0"/>
                  </a:srgbClr>
                </a:highlight>
                <a:latin typeface="Calibri"/>
              </a:rPr>
              <a:t>: </a:t>
            </a:r>
          </a:p>
        </p:txBody>
      </p:sp>
      <p:sp>
        <p:nvSpPr>
          <p:cNvPr id="18" name="Rectangle 17"/>
          <p:cNvSpPr/>
          <p:nvPr/>
        </p:nvSpPr>
        <p:spPr>
          <a:xfrm>
            <a:off x="324817" y="2143833"/>
            <a:ext cx="3859112" cy="523220"/>
          </a:xfrm>
          <a:prstGeom prst="rect">
            <a:avLst/>
          </a:prstGeom>
          <a:effectLst/>
        </p:spPr>
        <p:txBody>
          <a:bodyPr wrap="none">
            <a:spAutoFit/>
          </a:bodyPr>
          <a:lstStyle/>
          <a:p>
            <a:pPr algn="ctr" rtl="0"/>
            <a:r>
              <a:rPr lang="ro-RO" sz="1400" b="0" i="0" u="none" strike="noStrike" dirty="0" smtId="4294967295">
                <a:effectLst/>
                <a:highlight>
                  <a:srgbClr val="000000">
                    <a:alpha val="0"/>
                  </a:srgbClr>
                </a:highlight>
                <a:latin typeface="Calibri"/>
              </a:rPr>
              <a:t>Instalații combinate de energie termică și electrică </a:t>
            </a:r>
          </a:p>
          <a:p>
            <a:pPr algn="ctr" rtl="0"/>
            <a:r>
              <a:rPr lang="ro-RO" sz="1400" b="0" i="0" u="none" strike="noStrike" dirty="0" smtId="4294967295">
                <a:effectLst/>
                <a:highlight>
                  <a:srgbClr val="000000">
                    <a:alpha val="0"/>
                  </a:srgbClr>
                </a:highlight>
                <a:latin typeface="Calibri"/>
              </a:rPr>
              <a:t>(CHP)</a:t>
            </a:r>
          </a:p>
        </p:txBody>
      </p:sp>
      <p:sp>
        <p:nvSpPr>
          <p:cNvPr id="19" name="Rectangle 18"/>
          <p:cNvSpPr/>
          <p:nvPr/>
        </p:nvSpPr>
        <p:spPr>
          <a:xfrm>
            <a:off x="4313946" y="2151109"/>
            <a:ext cx="3315331" cy="523220"/>
          </a:xfrm>
          <a:prstGeom prst="rect">
            <a:avLst/>
          </a:prstGeom>
          <a:effectLst/>
        </p:spPr>
        <p:txBody>
          <a:bodyPr wrap="none">
            <a:spAutoFit/>
          </a:bodyPr>
          <a:lstStyle/>
          <a:p>
            <a:pPr algn="ctr" rtl="0"/>
            <a:r>
              <a:rPr lang="ro-RO" sz="1400" b="0" i="0" u="none" strike="noStrike" dirty="0" smtId="4294967295">
                <a:effectLst/>
                <a:highlight>
                  <a:srgbClr val="000000">
                    <a:alpha val="0"/>
                  </a:srgbClr>
                </a:highlight>
                <a:latin typeface="Calibri"/>
              </a:rPr>
              <a:t>Furnizare neîntreruptă de energie electrică </a:t>
            </a:r>
          </a:p>
          <a:p>
            <a:pPr algn="ctr" rtl="0"/>
            <a:r>
              <a:rPr lang="ro-RO" sz="1400" b="0" i="0" u="none" strike="noStrike" dirty="0" smtId="4294967295">
                <a:effectLst/>
                <a:highlight>
                  <a:srgbClr val="000000">
                    <a:alpha val="0"/>
                  </a:srgbClr>
                </a:highlight>
                <a:latin typeface="Calibri"/>
              </a:rPr>
              <a:t>(UPS)</a:t>
            </a:r>
          </a:p>
        </p:txBody>
      </p:sp>
      <p:sp>
        <p:nvSpPr>
          <p:cNvPr id="20" name="Rectangle 19"/>
          <p:cNvSpPr/>
          <p:nvPr/>
        </p:nvSpPr>
        <p:spPr>
          <a:xfrm>
            <a:off x="8089230" y="2154296"/>
            <a:ext cx="2855181" cy="307777"/>
          </a:xfrm>
          <a:prstGeom prst="rect">
            <a:avLst/>
          </a:prstGeom>
          <a:effectLst/>
        </p:spPr>
        <p:txBody>
          <a:bodyPr wrap="none">
            <a:spAutoFit/>
          </a:bodyPr>
          <a:lstStyle/>
          <a:p>
            <a:pPr rtl="0"/>
            <a:r>
              <a:rPr lang="ro-RO" sz="1400" b="0" i="0" u="none" strike="noStrike" dirty="0" smtId="4294967295">
                <a:effectLst/>
                <a:highlight>
                  <a:srgbClr val="000000">
                    <a:alpha val="0"/>
                  </a:srgbClr>
                </a:highlight>
                <a:latin typeface="Calibri"/>
              </a:rPr>
              <a:t>Sisteme de energie electrică primară</a:t>
            </a:r>
          </a:p>
        </p:txBody>
      </p:sp>
      <p:sp>
        <p:nvSpPr>
          <p:cNvPr id="21" name="Rectangle 20"/>
          <p:cNvSpPr/>
          <p:nvPr/>
        </p:nvSpPr>
        <p:spPr>
          <a:xfrm>
            <a:off x="606310" y="2781667"/>
            <a:ext cx="3464326" cy="1200329"/>
          </a:xfrm>
          <a:prstGeom prst="rect">
            <a:avLst/>
          </a:prstGeom>
          <a:effectLst/>
        </p:spPr>
        <p:txBody>
          <a:bodyPr wrap="square">
            <a:spAutoFit/>
          </a:bodyPr>
          <a:lstStyle/>
          <a:p>
            <a:pPr rtl="0"/>
            <a:r>
              <a:rPr lang="ro-RO" sz="1200" b="0" i="0" u="none" strike="noStrike" dirty="0" smtId="4294967295">
                <a:effectLst/>
                <a:highlight>
                  <a:srgbClr val="000000">
                    <a:alpha val="0"/>
                  </a:srgbClr>
                </a:highlight>
                <a:latin typeface="Calibri"/>
              </a:rPr>
              <a:t>Acestea utilizează atât energia termică cât și cea electrică generate de pila de combustie pentru a maximiza eficiența combustibilului (energia termică, care se pierde în alte sisteme, poate fi utilizată pentru încălzirea apei și/sau încălzirea spațiilor din clădiri). </a:t>
            </a:r>
          </a:p>
        </p:txBody>
      </p:sp>
      <p:sp>
        <p:nvSpPr>
          <p:cNvPr id="22" name="Rectangle 21"/>
          <p:cNvSpPr/>
          <p:nvPr/>
        </p:nvSpPr>
        <p:spPr>
          <a:xfrm>
            <a:off x="4338931" y="2772339"/>
            <a:ext cx="3098200" cy="1200329"/>
          </a:xfrm>
          <a:prstGeom prst="rect">
            <a:avLst/>
          </a:prstGeom>
          <a:effectLst/>
        </p:spPr>
        <p:txBody>
          <a:bodyPr wrap="square">
            <a:spAutoFit/>
          </a:bodyPr>
          <a:lstStyle/>
          <a:p>
            <a:pPr rtl="0"/>
            <a:r>
              <a:rPr lang="ro-RO" sz="1200" b="0" i="0" u="none" strike="noStrike" dirty="0" smtId="4294967295">
                <a:effectLst/>
                <a:highlight>
                  <a:srgbClr val="000000">
                    <a:alpha val="0"/>
                  </a:srgbClr>
                </a:highlight>
                <a:latin typeface="Calibri"/>
              </a:rPr>
              <a:t>Surse de energie electrică neîntreruptă, care sunt în principal utilizate ca backup pentru situații de întrerupere a curentului electric.  Pot să înlocuiască generatoarele de urgență cu motorină în domenii critice cum ar fi spitalele sau centrele de servere IT.  </a:t>
            </a:r>
          </a:p>
        </p:txBody>
      </p:sp>
      <p:sp>
        <p:nvSpPr>
          <p:cNvPr id="23" name="Rectangle 22"/>
          <p:cNvSpPr/>
          <p:nvPr/>
        </p:nvSpPr>
        <p:spPr>
          <a:xfrm>
            <a:off x="7925874" y="2793166"/>
            <a:ext cx="2923981" cy="830997"/>
          </a:xfrm>
          <a:prstGeom prst="rect">
            <a:avLst/>
          </a:prstGeom>
          <a:effectLst/>
        </p:spPr>
        <p:txBody>
          <a:bodyPr wrap="square">
            <a:spAutoFit/>
          </a:bodyPr>
          <a:lstStyle/>
          <a:p>
            <a:pPr rtl="0"/>
            <a:r>
              <a:rPr lang="ro-RO" sz="1200" b="0" i="0" u="none" strike="noStrike" dirty="0" smtId="4294967295">
                <a:effectLst/>
                <a:highlight>
                  <a:srgbClr val="000000">
                    <a:alpha val="0"/>
                  </a:srgbClr>
                </a:highlight>
                <a:latin typeface="Calibri"/>
              </a:rPr>
              <a:t>Sistemele staționare mari pot fi utilizate pentru generare de energie electrică pentru utilizare imediată sau pentru transfer în rețea.  </a:t>
            </a:r>
          </a:p>
        </p:txBody>
      </p:sp>
      <p:pic>
        <p:nvPicPr>
          <p:cNvPr id="24" name="Picture 3" descr="https://c1cleantechnicacom-wpengine.netdna-ssl.com/files/2018/04/vitovalor-570x435.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0" y="3965513"/>
            <a:ext cx="2636423" cy="201200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5" name="Picture 3" descr="https://c1cleantechnicacom-wpengine.netdna-ssl.com/files/2018/04/Vitovalor-PT2-Fuel-Cell-570x332.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a:xfrm>
            <a:off x="1730182" y="4588423"/>
            <a:ext cx="2384896" cy="138909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26417" y="4148721"/>
            <a:ext cx="2495550" cy="1828800"/>
          </a:xfrm>
          <a:prstGeom prst="rect">
            <a:avLst/>
          </a:prstGeom>
          <a:effectLst/>
        </p:spPr>
      </p:pic>
      <p:pic>
        <p:nvPicPr>
          <p:cNvPr id="27" name="Picture 2" descr="photo of molten carbonate fuel cell power plant, 1997."/>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a:xfrm>
            <a:off x="7979944" y="4342095"/>
            <a:ext cx="2323636" cy="162170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25745"/>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123340" y="56987"/>
            <a:ext cx="3078380" cy="366126"/>
          </a:xfrm>
          <a:prstGeom prst="rect">
            <a:avLst/>
          </a:prstGeom>
          <a:effectLst/>
        </p:spPr>
        <p:txBody>
          <a:bodyPr wrap="none">
            <a:spAutoFit/>
          </a:bodyPr>
          <a:lstStyle/>
          <a:p>
            <a:pPr rtl="0"/>
            <a:r>
              <a:rPr lang="ro-RO" sz="1800" b="1" i="0" u="none" strike="noStrike" smtId="4294967295">
                <a:effectLst/>
                <a:highlight>
                  <a:srgbClr val="000000">
                    <a:alpha val="0"/>
                  </a:srgbClr>
                </a:highlight>
                <a:latin typeface="Calibri"/>
              </a:rPr>
              <a:t>3 - Energie pentru transporturi</a:t>
            </a:r>
          </a:p>
        </p:txBody>
      </p:sp>
      <p:sp>
        <p:nvSpPr>
          <p:cNvPr id="16" name="Rectangle 15"/>
          <p:cNvSpPr/>
          <p:nvPr/>
        </p:nvSpPr>
        <p:spPr>
          <a:xfrm>
            <a:off x="4364927" y="59066"/>
            <a:ext cx="7382170" cy="800219"/>
          </a:xfrm>
          <a:prstGeom prst="rect">
            <a:avLst/>
          </a:prstGeom>
          <a:effectLst/>
        </p:spPr>
        <p:txBody>
          <a:bodyPr wrap="square">
            <a:spAutoFit/>
          </a:bodyPr>
          <a:lstStyle/>
          <a:p>
            <a:pPr rtl="0"/>
            <a:r>
              <a:rPr lang="ro-RO" sz="1400" b="0" i="0" u="none" strike="noStrike" dirty="0" smtId="4294967295">
                <a:effectLst/>
                <a:highlight>
                  <a:srgbClr val="000000">
                    <a:alpha val="0"/>
                  </a:srgbClr>
                </a:highlight>
                <a:latin typeface="Calibri"/>
              </a:rPr>
              <a:t>Pilele de combustie pot fi utilizate pentru acționarea motocicletelor, stivuitoarelor, autobuzelor, trenurilor, bărcilor, avioanelor și mașinilor.  </a:t>
            </a:r>
          </a:p>
          <a:p>
            <a:endParaRPr lang="en-GB" dirty="0" smtClean="0">
              <a:effectLst/>
            </a:endParaRPr>
          </a:p>
        </p:txBody>
      </p:sp>
      <p:sp>
        <p:nvSpPr>
          <p:cNvPr id="17" name="Rectangle 16"/>
          <p:cNvSpPr/>
          <p:nvPr/>
        </p:nvSpPr>
        <p:spPr>
          <a:xfrm>
            <a:off x="228252" y="567526"/>
            <a:ext cx="11945499" cy="749179"/>
          </a:xfrm>
          <a:prstGeom prst="rect">
            <a:avLst/>
          </a:prstGeom>
          <a:effectLst/>
        </p:spPr>
        <p:txBody>
          <a:bodyPr wrap="square">
            <a:spAutoFit/>
          </a:bodyPr>
          <a:lstStyle/>
          <a:p>
            <a:pPr algn="just" rtl="0">
              <a:lnSpc>
                <a:spcPct val="107000"/>
              </a:lnSpc>
              <a:spcAft>
                <a:spcPts val="750"/>
              </a:spcAft>
            </a:pPr>
            <a:r>
              <a:rPr lang="ro-RO" sz="1000" b="0" i="0" u="none" strike="noStrike" dirty="0" smtId="4294967295">
                <a:solidFill>
                  <a:srgbClr val="333333"/>
                </a:solidFill>
                <a:effectLst/>
                <a:highlight>
                  <a:srgbClr val="000000">
                    <a:alpha val="0"/>
                  </a:srgbClr>
                </a:highlight>
                <a:latin typeface="Arial"/>
                <a:ea typeface="Times New Roman"/>
                <a:cs typeface="Times New Roman"/>
              </a:rPr>
              <a:t>Apar noi piețe pentru utilaje industriale (spre exemplu stivuitoare) și autovehicule de pasageri pe bază de pile de combustie cu hidrogen. Se construiesc stații de alimentare cu hidrogen interioare și exterioare pentru a deservi aceste vehicule.  O pilă de combustie este un dispozitiv care combină hidrogenul cu oxigenul din aer într-o reacție electro-chimică în scopul producerii de energie electrică, care poate acționa un motor electric sau propulsa un vehicul.  Pilele de combustie sunt de două ori mai eficiente energetic decât motoarele cu combustie, iar hidrogenul poate proveni dintr-o varietate de surse, inclusiv surse de energie regenerabilă.  O pilă de combustie cu hidrogen emite doar căldură și apă, fără a genera poluarea aerului sau gaze de seră.</a:t>
            </a: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49753" y="1293308"/>
            <a:ext cx="7464091" cy="4626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extrusionClr>
              <a:prstClr val="black"/>
            </a:extrusionClr>
            <a:contourClr>
              <a:srgbClr val="FFFFFF"/>
            </a:contourClr>
          </a:sp3d>
          <a:extLst/>
        </p:spPr>
      </p:pic>
      <p:pic>
        <p:nvPicPr>
          <p:cNvPr id="19" name="Picture 4" descr="Large preview of file Coradia iLint 2018.jpg"/>
          <p:cNvPicPr>
            <a:picLocks noChangeAspect="1" noChangeArrowheads="1"/>
          </p:cNvPicPr>
          <p:nvPr/>
        </p:nvPicPr>
        <p:blipFill>
          <a:blip r:embed="rId11">
            <a:extLst>
              <a:ext uri="{28A0092B-C50C-407E-A947-70E740481C1C}">
                <a14:useLocalDpi xmlns:a14="http://schemas.microsoft.com/office/drawing/2010/main" val="0"/>
              </a:ext>
            </a:extLst>
          </a:blip>
          <a:srcRect l="16124" t="5348" r="16810" b="6057"/>
          <a:stretch>
            <a:fillRect/>
          </a:stretch>
        </p:blipFill>
        <p:spPr>
          <a:xfrm>
            <a:off x="0" y="3289214"/>
            <a:ext cx="2726038" cy="27008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icture 2" descr="http://www.telegraph.co.uk/cars/images/toyota/mirai/Toyota-Mirai-front-large.jpg"/>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2672025" y="3168649"/>
            <a:ext cx="4135255" cy="2751093"/>
          </a:xfrm>
          <a:prstGeom prst="rect">
            <a:avLst/>
          </a:prstGeom>
          <a:noFill/>
          <a:effectLst/>
        </p:spPr>
      </p:pic>
      <p:pic>
        <p:nvPicPr>
          <p:cNvPr id="21" name="Imagen 3"/>
          <p:cNvPicPr/>
          <p:nvPr/>
        </p:nvPicPr>
        <p:blipFill>
          <a:blip r:embed="rId13">
            <a:extLst>
              <a:ext uri="{28A0092B-C50C-407E-A947-70E740481C1C}">
                <a14:useLocalDpi xmlns:a14="http://schemas.microsoft.com/office/drawing/2010/main" val="0"/>
              </a:ext>
            </a:extLst>
          </a:blip>
          <a:stretch>
            <a:fillRect/>
          </a:stretch>
        </p:blipFill>
        <p:spPr>
          <a:xfrm>
            <a:off x="3028744" y="1321478"/>
            <a:ext cx="3475830" cy="2457198"/>
          </a:xfrm>
          <a:prstGeom prst="rect">
            <a:avLst/>
          </a:prstGeom>
          <a:noFill/>
          <a:ln w="9525">
            <a:noFill/>
            <a:miter lim="800000"/>
          </a:ln>
          <a:effectLst/>
        </p:spPr>
      </p:pic>
      <p:pic>
        <p:nvPicPr>
          <p:cNvPr id="22" name="Εικόνα 3" descr="PowerEdge C Series Forklift"/>
          <p:cNvPicPr/>
          <p:nvPr/>
        </p:nvPicPr>
        <p:blipFill>
          <a:blip r:embed="rId14">
            <a:extLst>
              <a:ext uri="{28A0092B-C50C-407E-A947-70E740481C1C}">
                <a14:useLocalDpi xmlns:a14="http://schemas.microsoft.com/office/drawing/2010/main" val="0"/>
              </a:ext>
            </a:extLst>
          </a:blip>
          <a:stretch>
            <a:fillRect/>
          </a:stretch>
        </p:blipFill>
        <p:spPr>
          <a:xfrm>
            <a:off x="6448262" y="1321478"/>
            <a:ext cx="2421467" cy="2313217"/>
          </a:xfrm>
          <a:prstGeom prst="rect">
            <a:avLst/>
          </a:prstGeom>
          <a:noFill/>
          <a:ln>
            <a:noFill/>
          </a:ln>
          <a:effectLst/>
        </p:spPr>
      </p:pic>
      <p:pic>
        <p:nvPicPr>
          <p:cNvPr id="23" name="Εικόνα 2" descr="Honda Carity FCX"/>
          <p:cNvPicPr/>
          <p:nvPr/>
        </p:nvPicPr>
        <p:blipFill>
          <a:blip r:embed="rId15">
            <a:extLst>
              <a:ext uri="{28A0092B-C50C-407E-A947-70E740481C1C}">
                <a14:useLocalDpi xmlns:a14="http://schemas.microsoft.com/office/drawing/2010/main" val="0"/>
              </a:ext>
            </a:extLst>
          </a:blip>
          <a:stretch>
            <a:fillRect/>
          </a:stretch>
        </p:blipFill>
        <p:spPr>
          <a:xfrm>
            <a:off x="6770152" y="3634695"/>
            <a:ext cx="3010274" cy="2281876"/>
          </a:xfrm>
          <a:prstGeom prst="rect">
            <a:avLst/>
          </a:prstGeom>
          <a:noFill/>
          <a:ln>
            <a:noFill/>
          </a:ln>
          <a:effectLst/>
        </p:spPr>
      </p:pic>
    </p:spTree>
    <p:extLst>
      <p:ext uri="{BB962C8B-B14F-4D97-AF65-F5344CB8AC3E}">
        <p14:creationId xmlns:p14="http://schemas.microsoft.com/office/powerpoint/2010/main" val="1218253694"/>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494927" y="329577"/>
            <a:ext cx="10809032" cy="5217293"/>
          </a:xfrm>
          <a:prstGeom prst="rect">
            <a:avLst/>
          </a:prstGeom>
          <a:effectLst/>
        </p:spPr>
        <p:txBody>
          <a:bodyPr wrap="square">
            <a:spAutoFit/>
          </a:bodyPr>
          <a:lstStyle/>
          <a:p>
            <a:pPr rtl="0" fontAlgn="base"/>
            <a:r>
              <a:rPr lang="ro-RO" sz="2400" b="0" i="0" u="none" strike="noStrike" smtId="4294967295">
                <a:solidFill>
                  <a:srgbClr val="444444"/>
                </a:solidFill>
                <a:effectLst/>
                <a:highlight>
                  <a:srgbClr val="000000">
                    <a:alpha val="0"/>
                  </a:srgbClr>
                </a:highlight>
                <a:latin typeface="Calibri"/>
                <a:cs typeface="Calibri"/>
              </a:rPr>
              <a:t>Pilele de combustie cu hidrogen sunt mai curate și mai eficiente decât motoarele cu combustie și centralele electrice tradiționale.  Hidrogenul și pilele de combustie pot fi utilizate și în aplicații mobile pentru acționarea vehiculelor și a bateriilor mobile.</a:t>
            </a:r>
          </a:p>
          <a:p>
            <a:pPr fontAlgn="base"/>
            <a:endParaRPr lang="en-GB" sz="2400">
              <a:solidFill>
                <a:srgbClr val="444444"/>
              </a:solidFill>
              <a:effectLst/>
              <a:latin typeface="Calibri" pitchFamily="34" charset="0"/>
              <a:cs typeface="Calibri" panose="020F0502020204030204" pitchFamily="34" charset="0"/>
            </a:endParaRPr>
          </a:p>
          <a:p>
            <a:pPr algn="ctr" rtl="0" fontAlgn="base"/>
            <a:r>
              <a:rPr lang="ro-RO" sz="4800" b="0" i="0" u="none" strike="noStrike" smtId="4294967295">
                <a:solidFill>
                  <a:srgbClr val="FF0000"/>
                </a:solidFill>
                <a:effectLst/>
                <a:highlight>
                  <a:srgbClr val="000000">
                    <a:alpha val="0"/>
                  </a:srgbClr>
                </a:highlight>
                <a:latin typeface="Calibri"/>
                <a:cs typeface="Calibri"/>
              </a:rPr>
              <a:t>Vă puteți gândi la 3 avantaje sau dezavantaje ale unei tranziții imediate către pile de combustie cu hidrogen? </a:t>
            </a:r>
          </a:p>
          <a:p>
            <a:pPr algn="ctr" fontAlgn="base"/>
            <a:endParaRPr lang="en-GB" sz="4800">
              <a:solidFill>
                <a:srgbClr val="FF0000"/>
              </a:solidFill>
              <a:effectLst/>
              <a:latin typeface="Calibri" pitchFamily="34" charset="0"/>
              <a:cs typeface="Calibri" panose="020F0502020204030204" pitchFamily="34" charset="0"/>
            </a:endParaRPr>
          </a:p>
          <a:p>
            <a:pPr algn="ctr" rtl="0" fontAlgn="base"/>
            <a:r>
              <a:rPr lang="ro-RO" sz="4800" b="0" i="0" u="none" strike="noStrike" smtId="4294967295">
                <a:solidFill>
                  <a:srgbClr val="7030A0"/>
                </a:solidFill>
                <a:effectLst/>
                <a:highlight>
                  <a:srgbClr val="000000">
                    <a:alpha val="0"/>
                  </a:srgbClr>
                </a:highlight>
                <a:latin typeface="Calibri"/>
                <a:cs typeface="Calibri"/>
              </a:rPr>
              <a:t>Împărțiți-vă în grupe opuse și dezbateți</a:t>
            </a:r>
          </a:p>
        </p:txBody>
      </p:sp>
    </p:spTree>
    <p:extLst>
      <p:ext uri="{BB962C8B-B14F-4D97-AF65-F5344CB8AC3E}">
        <p14:creationId xmlns:p14="http://schemas.microsoft.com/office/powerpoint/2010/main" val="174796375"/>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Rectangle 14"/>
          <p:cNvSpPr/>
          <p:nvPr/>
        </p:nvSpPr>
        <p:spPr>
          <a:xfrm>
            <a:off x="232891" y="834149"/>
            <a:ext cx="5281085" cy="2288286"/>
          </a:xfrm>
          <a:prstGeom prst="rect">
            <a:avLst/>
          </a:prstGeom>
          <a:effectLst/>
        </p:spPr>
        <p:txBody>
          <a:bodyPr wrap="square">
            <a:spAutoFit/>
          </a:bodyPr>
          <a:lstStyle/>
          <a:p>
            <a:pPr algn="ctr" rtl="0" fontAlgn="base"/>
            <a:r>
              <a:rPr lang="ro-RO" sz="2400" b="0" i="0" u="none" strike="noStrike" smtId="4294967295">
                <a:solidFill>
                  <a:srgbClr val="444444"/>
                </a:solidFill>
                <a:effectLst/>
                <a:highlight>
                  <a:srgbClr val="000000">
                    <a:alpha val="0"/>
                  </a:srgbClr>
                </a:highlight>
                <a:latin typeface="Calibri"/>
                <a:cs typeface="Calibri"/>
              </a:rPr>
              <a:t>Posibilele avantaje</a:t>
            </a:r>
          </a:p>
          <a:p>
            <a:pPr algn="ctr" fontAlgn="base"/>
            <a:endParaRPr lang="en-GB" sz="2400" smtClean="0">
              <a:solidFill>
                <a:srgbClr val="444444"/>
              </a:solidFill>
              <a:effectLst/>
              <a:latin typeface="Calibri" pitchFamily="34" charset="0"/>
              <a:cs typeface="Calibri" panose="020F0502020204030204" pitchFamily="34" charset="0"/>
            </a:endParaRP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Reducerea emisiilor de gaze de seră </a:t>
            </a: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Extrem de fiabile</a:t>
            </a: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Flexibilitate în instalare și exploatare</a:t>
            </a: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Reducerea cererii de petrol de import</a:t>
            </a:r>
          </a:p>
        </p:txBody>
      </p:sp>
      <p:sp>
        <p:nvSpPr>
          <p:cNvPr id="16" name="Rectangle 15"/>
          <p:cNvSpPr/>
          <p:nvPr/>
        </p:nvSpPr>
        <p:spPr>
          <a:xfrm>
            <a:off x="5574604" y="834149"/>
            <a:ext cx="6482090" cy="3386664"/>
          </a:xfrm>
          <a:prstGeom prst="rect">
            <a:avLst/>
          </a:prstGeom>
          <a:effectLst/>
        </p:spPr>
        <p:txBody>
          <a:bodyPr wrap="square">
            <a:spAutoFit/>
          </a:bodyPr>
          <a:lstStyle/>
          <a:p>
            <a:pPr algn="ctr" rtl="0" fontAlgn="base"/>
            <a:r>
              <a:rPr lang="ro-RO" sz="2400" b="0" i="0" u="none" strike="noStrike" smtId="4294967295">
                <a:solidFill>
                  <a:srgbClr val="444444"/>
                </a:solidFill>
                <a:effectLst/>
                <a:highlight>
                  <a:srgbClr val="000000">
                    <a:alpha val="0"/>
                  </a:srgbClr>
                </a:highlight>
                <a:latin typeface="Calibri"/>
                <a:cs typeface="Calibri"/>
              </a:rPr>
              <a:t>Posibile dezavantaje</a:t>
            </a:r>
          </a:p>
          <a:p>
            <a:pPr algn="ctr" fontAlgn="base"/>
            <a:endParaRPr lang="en-GB" sz="2400" smtClean="0">
              <a:solidFill>
                <a:srgbClr val="444444"/>
              </a:solidFill>
              <a:effectLst/>
              <a:latin typeface="Calibri" pitchFamily="34" charset="0"/>
              <a:cs typeface="Calibri" panose="020F0502020204030204" pitchFamily="34" charset="0"/>
            </a:endParaRP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Cea mai mare parte din hidrogenul produs în prezent provine din combustibili fosili</a:t>
            </a: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Disponibilitate limitată</a:t>
            </a: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Costul</a:t>
            </a:r>
          </a:p>
          <a:p>
            <a:pPr marL="342900" indent="-342900" rtl="0" fontAlgn="base">
              <a:buFont typeface="Arial" panose="020B0604020202020204" pitchFamily="34" charset="0"/>
              <a:buChar char="•"/>
            </a:pPr>
            <a:r>
              <a:rPr lang="ro-RO" sz="2400" b="0" i="0" u="none" strike="noStrike" smtId="4294967295">
                <a:solidFill>
                  <a:srgbClr val="444444"/>
                </a:solidFill>
                <a:effectLst/>
                <a:highlight>
                  <a:srgbClr val="000000">
                    <a:alpha val="0"/>
                  </a:srgbClr>
                </a:highlight>
                <a:latin typeface="Calibri"/>
                <a:cs typeface="Calibri"/>
              </a:rPr>
              <a:t>Problemele de stocare</a:t>
            </a:r>
          </a:p>
          <a:p>
            <a:pPr fontAlgn="base"/>
            <a:endParaRPr lang="en-GB" sz="2400">
              <a:solidFill>
                <a:srgbClr val="444444"/>
              </a:solidFill>
              <a:effectLst/>
              <a:latin typeface="Calibri" pitchFamily="34" charset="0"/>
              <a:cs typeface="Calibri" panose="020F0502020204030204" pitchFamily="34" charset="0"/>
            </a:endParaRPr>
          </a:p>
          <a:p>
            <a:pPr fontAlgn="base"/>
            <a:endParaRPr lang="en-GB" sz="2400" b="0" i="0">
              <a:solidFill>
                <a:srgbClr val="444444"/>
              </a:solidFill>
              <a:effectLst/>
              <a:latin typeface="Calibri" pitchFamily="34" charset="0"/>
              <a:cs typeface="Calibri" panose="020F0502020204030204" pitchFamily="34" charset="0"/>
            </a:endParaRPr>
          </a:p>
        </p:txBody>
      </p:sp>
    </p:spTree>
    <p:extLst>
      <p:ext uri="{BB962C8B-B14F-4D97-AF65-F5344CB8AC3E}">
        <p14:creationId xmlns:p14="http://schemas.microsoft.com/office/powerpoint/2010/main" val="478815661"/>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TotalTime>
  <Words>696</Words>
  <Application>Microsoft Macintosh PowerPoint</Application>
  <PresentationFormat>Custom</PresentationFormat>
  <Paragraphs>57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7</cp:revision>
  <dcterms:created xsi:type="dcterms:W3CDTF">2019-06-26T09:21:34Z</dcterms:created>
  <dcterms:modified xsi:type="dcterms:W3CDTF">2019-12-05T15:25:05Z</dcterms:modified>
</cp:coreProperties>
</file>