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1" r:id="rId6"/>
    <p:sldId id="270" r:id="rId7"/>
    <p:sldId id="271" r:id="rId8"/>
    <p:sldId id="272" r:id="rId9"/>
    <p:sldId id="273" r:id="rId10"/>
    <p:sldId id="269" r:id="rId11"/>
    <p:sldId id="274" r:id="rId12"/>
    <p:sldId id="268" r:id="rId13"/>
    <p:sldId id="275" r:id="rId14"/>
    <p:sldId id="267" r:id="rId15"/>
    <p:sldId id="276" r:id="rId16"/>
    <p:sldId id="289" r:id="rId17"/>
    <p:sldId id="288" r:id="rId18"/>
    <p:sldId id="287" r:id="rId19"/>
    <p:sldId id="286" r:id="rId20"/>
    <p:sldId id="285" r:id="rId21"/>
    <p:sldId id="284" r:id="rId22"/>
    <p:sldId id="283" r:id="rId23"/>
    <p:sldId id="282" r:id="rId24"/>
    <p:sldId id="281" r:id="rId25"/>
  </p:sldIdLst>
  <p:sldSz cx="12192000" cy="6858000"/>
  <p:notesSz cx="6858000" cy="9144000"/>
  <p:custDataLst>
    <p:tags r:id="rId27"/>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46"/>
  </p:normalViewPr>
  <p:slideViewPr>
    <p:cSldViewPr snapToGrid="0" snapToObjects="1">
      <p:cViewPr varScale="1">
        <p:scale>
          <a:sx n="79" d="100"/>
          <a:sy n="79" d="100"/>
        </p:scale>
        <p:origin x="-592"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a16="http://schemas.microsoft.com/office/drawing/2014/main" xmlns:p15="http://schemas.microsoft.com/office/powerpoint/2012/main" xmlns:p14="http://schemas.microsoft.com/office/powerpoint/2010/main" xmlns=""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3" Type="http://schemas.openxmlformats.org/officeDocument/2006/relationships/image" Target="../media/image30.jpeg"/><Relationship Id="rId14"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jpeg"/></Relationships>
</file>

<file path=ppt/slides/_rels/slide11.xml.rels><?xml version="1.0" encoding="UTF-8" standalone="yes"?>
<Relationships xmlns="http://schemas.openxmlformats.org/package/2006/relationships"><Relationship Id="rId11" Type="http://schemas.openxmlformats.org/officeDocument/2006/relationships/image" Target="../media/image33.jpeg"/><Relationship Id="rId12" Type="http://schemas.openxmlformats.org/officeDocument/2006/relationships/image" Target="../media/image34.jpeg"/><Relationship Id="rId13"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2.jpeg"/></Relationships>
</file>

<file path=ppt/slides/_rels/slide12.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20" Type="http://schemas.openxmlformats.org/officeDocument/2006/relationships/slide" Target="slide22.xml"/><Relationship Id="rId21" Type="http://schemas.openxmlformats.org/officeDocument/2006/relationships/slide" Target="slide23.xml"/><Relationship Id="rId22" Type="http://schemas.openxmlformats.org/officeDocument/2006/relationships/slide" Target="slide24.xml"/><Relationship Id="rId10" Type="http://schemas.openxmlformats.org/officeDocument/2006/relationships/image" Target="../media/image11.jpeg"/><Relationship Id="rId11" Type="http://schemas.openxmlformats.org/officeDocument/2006/relationships/slide" Target="slide13.xml"/><Relationship Id="rId12" Type="http://schemas.openxmlformats.org/officeDocument/2006/relationships/slide" Target="slide14.xml"/><Relationship Id="rId13" Type="http://schemas.openxmlformats.org/officeDocument/2006/relationships/slide" Target="slide15.xml"/><Relationship Id="rId14" Type="http://schemas.openxmlformats.org/officeDocument/2006/relationships/slide" Target="slide16.xml"/><Relationship Id="rId15" Type="http://schemas.openxmlformats.org/officeDocument/2006/relationships/slide" Target="slide17.xml"/><Relationship Id="rId16" Type="http://schemas.openxmlformats.org/officeDocument/2006/relationships/slide" Target="slide19.xml"/><Relationship Id="rId17" Type="http://schemas.openxmlformats.org/officeDocument/2006/relationships/slide" Target="slide18.xml"/><Relationship Id="rId18" Type="http://schemas.openxmlformats.org/officeDocument/2006/relationships/slide" Target="slide20.xml"/><Relationship Id="rId19" Type="http://schemas.openxmlformats.org/officeDocument/2006/relationships/slide" Target="slide21.xml"/><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jpeg"/><Relationship Id="rId14" Type="http://schemas.openxmlformats.org/officeDocument/2006/relationships/image" Target="../media/image16.jpeg"/><Relationship Id="rId15" Type="http://schemas.openxmlformats.org/officeDocument/2006/relationships/image" Target="../media/image17.jpeg"/><Relationship Id="rId16" Type="http://schemas.openxmlformats.org/officeDocument/2006/relationships/image" Target="../media/image18.jpeg"/><Relationship Id="rId1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a16="http://schemas.microsoft.com/office/drawing/2014/main" xmlns:p15="http://schemas.microsoft.com/office/powerpoint/2012/main" xmlns:p14="http://schemas.microsoft.com/office/powerpoint/2010/main" xmlns=""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xmlns:p15="http://schemas.microsoft.com/office/powerpoint/2012/main" xmlns:p14="http://schemas.microsoft.com/office/powerpoint/2010/main" xmlns=""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Distribuție</a:t>
            </a:r>
          </a:p>
        </p:txBody>
      </p:sp>
      <p:sp>
        <p:nvSpPr>
          <p:cNvPr id="8" name="Content Placeholder 2">
            <a:extLst>
              <a:ext uri="{FF2B5EF4-FFF2-40B4-BE49-F238E27FC236}">
                <a16:creationId xmlns:a16="http://schemas.microsoft.com/office/drawing/2014/main" xmlns:p15="http://schemas.microsoft.com/office/powerpoint/2012/main" xmlns:p14="http://schemas.microsoft.com/office/powerpoint/2010/main" xmlns="" id="{B553EABC-DF2E-8044-9EB9-8629F76FF197}"/>
              </a:ext>
            </a:extLst>
          </p:cNvPr>
          <p:cNvSpPr txBox="1"/>
          <p:nvPr/>
        </p:nvSpPr>
        <p:spPr>
          <a:xfrm>
            <a:off x="324326" y="2867823"/>
            <a:ext cx="9237786"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a:t>
            </a:r>
          </a:p>
          <a:p>
            <a:pPr marL="0" indent="0" rtl="0">
              <a:buNone/>
            </a:pPr>
            <a:r>
              <a:rPr lang="ro-RO" sz="1800" b="0" i="0" u="none" strike="noStrike" smtId="4294967295">
                <a:effectLst/>
                <a:highlight>
                  <a:srgbClr val="000000">
                    <a:alpha val="0"/>
                  </a:srgbClr>
                </a:highlight>
                <a:latin typeface="Arial"/>
              </a:rPr>
              <a:t>Problema de a-l duce de la locul în care este produs până la locul în care este necesar, la fel ca și în cazul distribuției energiei electrice. </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26" name="Image 32" descr="sigle_campus_alpha_pp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2951" y="1081347"/>
            <a:ext cx="2724150" cy="4105275"/>
          </a:xfrm>
          <a:prstGeom prst="rect">
            <a:avLst/>
          </a:prstGeom>
          <a:noFill/>
          <a:ln w="9525">
            <a:noFill/>
            <a:miter lim="800000"/>
          </a:ln>
          <a:effectLst/>
        </p:spPr>
      </p:pic>
      <p:pic>
        <p:nvPicPr>
          <p:cNvPr id="27" name="Image 32" descr="sigle_campus_alpha_pp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2951" y="845986"/>
            <a:ext cx="2724150"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15"/>
          <p:cNvSpPr txBox="1"/>
          <p:nvPr/>
        </p:nvSpPr>
        <p:spPr>
          <a:xfrm>
            <a:off x="389674" y="543516"/>
            <a:ext cx="418064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Amplasamentul Colruyt din Halle, Belgia</a:t>
            </a:r>
          </a:p>
        </p:txBody>
      </p:sp>
      <p:pic>
        <p:nvPicPr>
          <p:cNvPr id="29" name="Imag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5246" y="984856"/>
            <a:ext cx="3360373" cy="2520280"/>
          </a:xfrm>
          <a:prstGeom prst="rect">
            <a:avLst/>
          </a:prstGeom>
          <a:effectLst/>
        </p:spPr>
      </p:pic>
      <p:pic>
        <p:nvPicPr>
          <p:cNvPr id="30" name="Image 3"/>
          <p:cNvPicPr>
            <a:picLocks noChangeAspect="1"/>
          </p:cNvPicPr>
          <p:nvPr/>
        </p:nvPicPr>
        <p:blipFill>
          <a:blip r:embed="rId12">
            <a:extLst>
              <a:ext uri="{28A0092B-C50C-407E-A947-70E740481C1C}">
                <a14:useLocalDpi xmlns:a14="http://schemas.microsoft.com/office/drawing/2010/main" val="0"/>
              </a:ext>
            </a:extLst>
          </a:blip>
          <a:srcRect t="33663"/>
          <a:stretch>
            <a:fillRect/>
          </a:stretch>
        </p:blipFill>
        <p:spPr>
          <a:xfrm>
            <a:off x="444630" y="3865177"/>
            <a:ext cx="1933815" cy="1710447"/>
          </a:xfrm>
          <a:prstGeom prst="rect">
            <a:avLst/>
          </a:prstGeom>
          <a:effectLst/>
        </p:spPr>
      </p:pic>
      <p:pic>
        <p:nvPicPr>
          <p:cNvPr id="31" name="Imag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2810" y="3865176"/>
            <a:ext cx="2393408" cy="1795056"/>
          </a:xfrm>
          <a:prstGeom prst="rect">
            <a:avLst/>
          </a:prstGeom>
          <a:effectLst/>
        </p:spPr>
      </p:pic>
      <p:pic>
        <p:nvPicPr>
          <p:cNvPr id="32" name="Imag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8330" y="797953"/>
            <a:ext cx="3078956" cy="4105275"/>
          </a:xfrm>
          <a:prstGeom prst="rect">
            <a:avLst/>
          </a:prstGeom>
          <a:effectLst/>
        </p:spPr>
      </p:pic>
      <p:sp>
        <p:nvSpPr>
          <p:cNvPr id="33" name="ZoneTexte 20"/>
          <p:cNvSpPr txBox="1"/>
          <p:nvPr/>
        </p:nvSpPr>
        <p:spPr>
          <a:xfrm>
            <a:off x="389674" y="192768"/>
            <a:ext cx="5253905"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Stație de alimentare care respectă standardele ISO</a:t>
            </a:r>
          </a:p>
        </p:txBody>
      </p:sp>
      <p:sp>
        <p:nvSpPr>
          <p:cNvPr id="34" name="ZoneTexte 1"/>
          <p:cNvSpPr txBox="1"/>
          <p:nvPr/>
        </p:nvSpPr>
        <p:spPr>
          <a:xfrm>
            <a:off x="5718265" y="4908490"/>
            <a:ext cx="3099441" cy="732252"/>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Ghid simplu de utilizare a distribuitorului, la fel de simplu ca și sistemele de livrare ale altor gaze</a:t>
            </a:r>
          </a:p>
        </p:txBody>
      </p:sp>
      <p:sp>
        <p:nvSpPr>
          <p:cNvPr id="35" name="ZoneTexte 4"/>
          <p:cNvSpPr txBox="1"/>
          <p:nvPr/>
        </p:nvSpPr>
        <p:spPr>
          <a:xfrm>
            <a:off x="2189875" y="3516169"/>
            <a:ext cx="1445339"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Distribuitor public</a:t>
            </a:r>
          </a:p>
        </p:txBody>
      </p:sp>
      <p:sp>
        <p:nvSpPr>
          <p:cNvPr id="36" name="ZoneTexte 5"/>
          <p:cNvSpPr txBox="1"/>
          <p:nvPr/>
        </p:nvSpPr>
        <p:spPr>
          <a:xfrm>
            <a:off x="182606" y="5619657"/>
            <a:ext cx="2414296"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Comunicare IR (infraroșu) pe pistol</a:t>
            </a:r>
          </a:p>
        </p:txBody>
      </p:sp>
    </p:spTree>
    <p:extLst>
      <p:ext uri="{BB962C8B-B14F-4D97-AF65-F5344CB8AC3E}">
        <p14:creationId xmlns:p14="http://schemas.microsoft.com/office/powerpoint/2010/main" val="1162761754"/>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356" y="967145"/>
            <a:ext cx="2339752" cy="1754814"/>
          </a:xfrm>
          <a:prstGeom prst="rect">
            <a:avLst/>
          </a:prstGeom>
          <a:effectLst/>
        </p:spPr>
      </p:pic>
      <p:pic>
        <p:nvPicPr>
          <p:cNvPr id="16" name="Image 4"/>
          <p:cNvPicPr>
            <a:picLocks noChangeAspect="1"/>
          </p:cNvPicPr>
          <p:nvPr/>
        </p:nvPicPr>
        <p:blipFill>
          <a:blip r:embed="rId11">
            <a:extLst>
              <a:ext uri="{28A0092B-C50C-407E-A947-70E740481C1C}">
                <a14:useLocalDpi xmlns:a14="http://schemas.microsoft.com/office/drawing/2010/main" val="0"/>
              </a:ext>
            </a:extLst>
          </a:blip>
          <a:srcRect l="12043" t="19920" r="18227" b="11275"/>
          <a:stretch>
            <a:fillRect/>
          </a:stretch>
        </p:blipFill>
        <p:spPr>
          <a:xfrm>
            <a:off x="461356" y="3446038"/>
            <a:ext cx="2384680" cy="1764792"/>
          </a:xfrm>
          <a:prstGeom prst="rect">
            <a:avLst/>
          </a:prstGeom>
          <a:effectLst/>
        </p:spPr>
      </p:pic>
      <p:pic>
        <p:nvPicPr>
          <p:cNvPr id="17" name="Imag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57950" y="968784"/>
            <a:ext cx="3219822" cy="4293096"/>
          </a:xfrm>
          <a:prstGeom prst="rect">
            <a:avLst/>
          </a:prstGeom>
          <a:effectLst/>
        </p:spPr>
      </p:pic>
      <p:pic>
        <p:nvPicPr>
          <p:cNvPr id="18" name="Image 8"/>
          <p:cNvPicPr>
            <a:picLocks noChangeAspect="1"/>
          </p:cNvPicPr>
          <p:nvPr/>
        </p:nvPicPr>
        <p:blipFill>
          <a:blip r:embed="rId13">
            <a:extLst>
              <a:ext uri="{28A0092B-C50C-407E-A947-70E740481C1C}">
                <a14:useLocalDpi xmlns:a14="http://schemas.microsoft.com/office/drawing/2010/main" val="0"/>
              </a:ext>
            </a:extLst>
          </a:blip>
          <a:srcRect l="2889" t="7361" r="11245" b="7067"/>
          <a:stretch>
            <a:fillRect/>
          </a:stretch>
        </p:blipFill>
        <p:spPr>
          <a:xfrm>
            <a:off x="3161149" y="993690"/>
            <a:ext cx="2174713" cy="2889674"/>
          </a:xfrm>
          <a:prstGeom prst="rect">
            <a:avLst/>
          </a:prstGeom>
          <a:effectLst/>
        </p:spPr>
      </p:pic>
      <p:sp>
        <p:nvSpPr>
          <p:cNvPr id="19" name="ZoneTexte 20"/>
          <p:cNvSpPr txBox="1"/>
          <p:nvPr/>
        </p:nvSpPr>
        <p:spPr>
          <a:xfrm>
            <a:off x="424844" y="458088"/>
            <a:ext cx="418064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Amplasamentul Colruyt din Halle, Belgia</a:t>
            </a:r>
          </a:p>
        </p:txBody>
      </p:sp>
      <p:sp>
        <p:nvSpPr>
          <p:cNvPr id="20" name="ZoneTexte 21"/>
          <p:cNvSpPr txBox="1"/>
          <p:nvPr/>
        </p:nvSpPr>
        <p:spPr>
          <a:xfrm>
            <a:off x="424844" y="107340"/>
            <a:ext cx="5253905"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Stație de alimentare care respectă standardele ISO</a:t>
            </a:r>
          </a:p>
        </p:txBody>
      </p:sp>
      <p:sp>
        <p:nvSpPr>
          <p:cNvPr id="21" name="ZoneTexte 2"/>
          <p:cNvSpPr txBox="1"/>
          <p:nvPr/>
        </p:nvSpPr>
        <p:spPr>
          <a:xfrm>
            <a:off x="5681428" y="5272753"/>
            <a:ext cx="3006801" cy="945825"/>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Rezervoare tampon de dimensiuni mari la presiunea de 700 bar în clădirea tehnologică a stației, gata de livrare</a:t>
            </a:r>
          </a:p>
        </p:txBody>
      </p:sp>
      <p:sp>
        <p:nvSpPr>
          <p:cNvPr id="22" name="ZoneTexte 3"/>
          <p:cNvSpPr txBox="1"/>
          <p:nvPr/>
        </p:nvSpPr>
        <p:spPr>
          <a:xfrm>
            <a:off x="3337204" y="3923764"/>
            <a:ext cx="1842008" cy="732252"/>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Instrucțiuni pentru situații de urgență, scrise în limba locală.</a:t>
            </a:r>
          </a:p>
        </p:txBody>
      </p:sp>
      <p:sp>
        <p:nvSpPr>
          <p:cNvPr id="23" name="ZoneTexte 6"/>
          <p:cNvSpPr txBox="1"/>
          <p:nvPr/>
        </p:nvSpPr>
        <p:spPr>
          <a:xfrm>
            <a:off x="933616" y="5247401"/>
            <a:ext cx="1508959" cy="732251"/>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Pictograme privind securitate și siguranța</a:t>
            </a:r>
          </a:p>
        </p:txBody>
      </p:sp>
      <p:sp>
        <p:nvSpPr>
          <p:cNvPr id="24" name="ZoneTexte 7"/>
          <p:cNvSpPr txBox="1"/>
          <p:nvPr/>
        </p:nvSpPr>
        <p:spPr>
          <a:xfrm>
            <a:off x="712876" y="2699629"/>
            <a:ext cx="1946160" cy="457657"/>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Clădire tehnologică în apropiere de distribuitor</a:t>
            </a:r>
          </a:p>
        </p:txBody>
      </p:sp>
    </p:spTree>
    <p:extLst>
      <p:ext uri="{BB962C8B-B14F-4D97-AF65-F5344CB8AC3E}">
        <p14:creationId xmlns:p14="http://schemas.microsoft.com/office/powerpoint/2010/main" val="3695914837"/>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7" name="Rectangle 16"/>
          <p:cNvSpPr/>
          <p:nvPr/>
        </p:nvSpPr>
        <p:spPr>
          <a:xfrm>
            <a:off x="9248627" y="3383273"/>
            <a:ext cx="1065309" cy="1903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ffectLst/>
            </a:endParaRPr>
          </a:p>
        </p:txBody>
      </p:sp>
      <p:sp>
        <p:nvSpPr>
          <p:cNvPr id="25" name="Rectangle 24"/>
          <p:cNvSpPr/>
          <p:nvPr/>
        </p:nvSpPr>
        <p:spPr>
          <a:xfrm>
            <a:off x="8112554" y="3198607"/>
            <a:ext cx="1065309" cy="1903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ffectLst/>
            </a:endParaRPr>
          </a:p>
        </p:txBody>
      </p:sp>
      <p:sp>
        <p:nvSpPr>
          <p:cNvPr id="26" name="ZoneTexte 13"/>
          <p:cNvSpPr txBox="1"/>
          <p:nvPr/>
        </p:nvSpPr>
        <p:spPr>
          <a:xfrm>
            <a:off x="385193" y="5529426"/>
            <a:ext cx="5300109" cy="518678"/>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Sursă: https://fr.toyota.be/world-of-toyota/articles-news-events/2016/station-hydrogene.json</a:t>
            </a:r>
          </a:p>
        </p:txBody>
      </p:sp>
      <p:pic>
        <p:nvPicPr>
          <p:cNvPr id="27" name="Picture 2" descr="la première station publique à hydrogène bientôt en belgique"/>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899737" y="1924646"/>
            <a:ext cx="4924287" cy="26878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8" name="ZoneTexte 19"/>
          <p:cNvSpPr txBox="1"/>
          <p:nvPr/>
        </p:nvSpPr>
        <p:spPr>
          <a:xfrm>
            <a:off x="783464" y="714903"/>
            <a:ext cx="3545667"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Amplasamentul companiei Toyota, Zaventem, Belgia</a:t>
            </a:r>
          </a:p>
        </p:txBody>
      </p:sp>
      <p:pic>
        <p:nvPicPr>
          <p:cNvPr id="29" name="Image 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216259" y="2267722"/>
            <a:ext cx="2676676" cy="3568901"/>
          </a:xfrm>
          <a:prstGeom prst="rect">
            <a:avLst/>
          </a:prstGeom>
          <a:effectLst/>
        </p:spPr>
      </p:pic>
      <p:pic>
        <p:nvPicPr>
          <p:cNvPr id="30" name="Picture 5"/>
          <p:cNvPicPr>
            <a:picLocks noChangeAspect="1" noChangeArrowheads="1"/>
          </p:cNvPicPr>
          <p:nvPr/>
        </p:nvPicPr>
        <p:blipFill>
          <a:blip r:embed="rId12">
            <a:extLst>
              <a:ext uri="{28A0092B-C50C-407E-A947-70E740481C1C}">
                <a14:useLocalDpi xmlns:a14="http://schemas.microsoft.com/office/drawing/2010/main" val="0"/>
              </a:ext>
            </a:extLst>
          </a:blip>
          <a:srcRect r="50000" b="7669"/>
          <a:stretch>
            <a:fillRect/>
          </a:stretch>
        </p:blipFill>
        <p:spPr>
          <a:xfrm>
            <a:off x="6188857" y="168174"/>
            <a:ext cx="2731511" cy="19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20"/>
          <p:cNvSpPr txBox="1"/>
          <p:nvPr/>
        </p:nvSpPr>
        <p:spPr>
          <a:xfrm>
            <a:off x="783463" y="292006"/>
            <a:ext cx="5253905"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Stație de alimentare care respectă standardele ISO</a:t>
            </a:r>
          </a:p>
        </p:txBody>
      </p:sp>
      <p:sp>
        <p:nvSpPr>
          <p:cNvPr id="32" name="ZoneTexte 2"/>
          <p:cNvSpPr txBox="1"/>
          <p:nvPr/>
        </p:nvSpPr>
        <p:spPr>
          <a:xfrm>
            <a:off x="1429575" y="4612487"/>
            <a:ext cx="3923720" cy="1067867"/>
          </a:xfrm>
          <a:prstGeom prst="rect">
            <a:avLst/>
          </a:prstGeom>
          <a:noFill/>
          <a:effectLst/>
        </p:spPr>
        <p:txBody>
          <a:bodyPr wrap="square" rtlCol="0">
            <a:spAutoFit/>
          </a:bodyPr>
          <a:lstStyle/>
          <a:p>
            <a:pPr algn="ctr" rtl="0"/>
            <a:r>
              <a:rPr lang="ro-RO" sz="1600" b="0" i="0" u="none" strike="noStrike" dirty="0" smtId="4294967295">
                <a:effectLst/>
                <a:highlight>
                  <a:srgbClr val="000000">
                    <a:alpha val="0"/>
                  </a:srgbClr>
                </a:highlight>
                <a:latin typeface="Calibri"/>
              </a:rPr>
              <a:t>Stație de alimentare cu 3 pistoale de alimentare:</a:t>
            </a:r>
          </a:p>
          <a:p>
            <a:pPr algn="ctr" rtl="0"/>
            <a:r>
              <a:rPr lang="ro-RO" sz="1600" b="0" i="0" u="none" strike="noStrike" smtId="4294967295">
                <a:effectLst/>
                <a:highlight>
                  <a:srgbClr val="000000">
                    <a:alpha val="0"/>
                  </a:srgbClr>
                </a:highlight>
                <a:latin typeface="Calibri"/>
              </a:rPr>
              <a:t>camion / autobuz 350 bar; mașini 350 sau 700 bar</a:t>
            </a:r>
          </a:p>
        </p:txBody>
      </p:sp>
    </p:spTree>
    <p:extLst>
      <p:ext uri="{BB962C8B-B14F-4D97-AF65-F5344CB8AC3E}">
        <p14:creationId xmlns:p14="http://schemas.microsoft.com/office/powerpoint/2010/main" val="2044907606"/>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2159908" y="1362775"/>
            <a:ext cx="6006830" cy="3020538"/>
          </a:xfrm>
          <a:prstGeom prst="rect">
            <a:avLst/>
          </a:prstGeom>
          <a:effectLst/>
        </p:spPr>
        <p:txBody>
          <a:bodyPr wrap="square">
            <a:spAutoFit/>
          </a:bodyPr>
          <a:lstStyle/>
          <a:p>
            <a:pPr algn="ctr" rtl="0"/>
            <a:r>
              <a:rPr lang="ro-RO" sz="2400" b="1" i="0" u="none" strike="noStrike" smtId="4294967295">
                <a:solidFill>
                  <a:srgbClr val="000000"/>
                </a:solidFill>
                <a:effectLst/>
                <a:highlight>
                  <a:srgbClr val="000000">
                    <a:alpha val="0"/>
                  </a:srgbClr>
                </a:highlight>
                <a:latin typeface="futura-pt-bold"/>
              </a:rPr>
              <a:t>Stocare CO₂</a:t>
            </a:r>
          </a:p>
          <a:p>
            <a:pPr rtl="0"/>
            <a:r>
              <a:rPr lang="ro-RO" sz="2400" b="0" i="0" u="none" strike="noStrike" smtId="4294967295">
                <a:solidFill>
                  <a:srgbClr val="333333"/>
                </a:solidFill>
                <a:effectLst/>
                <a:highlight>
                  <a:srgbClr val="000000">
                    <a:alpha val="0"/>
                  </a:srgbClr>
                </a:highlight>
                <a:latin typeface="Helvetica Neue"/>
              </a:rPr>
              <a:t>Oportunitatea unui cost redus aferent infrastructurii CCUS prin reutilizarea câmpurilor de petrol și gaze din zona Liverpool.  Capacitate estimată de stocare a CO₂ de 130 milioane tone.  Capacitate suplimentară de stocare a CO₂ disponibilă în zona apropiată. </a:t>
            </a:r>
          </a:p>
        </p:txBody>
      </p:sp>
      <p:sp>
        <p:nvSpPr>
          <p:cNvPr id="16" name="Curved Right Arrow 15"/>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7" name="TextBox 16"/>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pPr rtl="0"/>
            <a:r>
              <a:rPr lang="ro-RO" sz="1800" b="0" i="0" u="none" strike="noStrike" smtId="4294967295">
                <a:effectLst/>
                <a:highlight>
                  <a:srgbClr val="000000">
                    <a:alpha val="0"/>
                  </a:srgbClr>
                </a:highlight>
                <a:latin typeface="Calibri"/>
              </a:rPr>
              <a:t>Înapoi la hartă </a:t>
            </a:r>
          </a:p>
        </p:txBody>
      </p:sp>
    </p:spTree>
    <p:extLst>
      <p:ext uri="{BB962C8B-B14F-4D97-AF65-F5344CB8AC3E}">
        <p14:creationId xmlns:p14="http://schemas.microsoft.com/office/powerpoint/2010/main" val="1015692678"/>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8703425" y="2784730"/>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6" name="Curved Right Arrow 15"/>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7" name="Rectangle 16"/>
          <p:cNvSpPr/>
          <p:nvPr/>
        </p:nvSpPr>
        <p:spPr>
          <a:xfrm>
            <a:off x="2521062" y="1967190"/>
            <a:ext cx="6102096" cy="1922161"/>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Transport pe apă al CO₂ </a:t>
            </a:r>
          </a:p>
          <a:p>
            <a:pPr rtl="0"/>
            <a:r>
              <a:rPr lang="ro-RO" sz="2400" b="0" i="0" u="none" strike="noStrike" smtId="4294967295">
                <a:solidFill>
                  <a:srgbClr val="333333"/>
                </a:solidFill>
                <a:effectLst/>
                <a:highlight>
                  <a:srgbClr val="000000">
                    <a:alpha val="0"/>
                  </a:srgbClr>
                </a:highlight>
                <a:latin typeface="Helvetica Neue"/>
              </a:rPr>
              <a:t>Transportul pe apă poate oferi o soluție flexibilă pentru transportul unor cantități mai mari de CO₂ din alte platforme industriale, spre exemplu South Wales. </a:t>
            </a:r>
          </a:p>
        </p:txBody>
      </p:sp>
    </p:spTree>
    <p:extLst>
      <p:ext uri="{BB962C8B-B14F-4D97-AF65-F5344CB8AC3E}">
        <p14:creationId xmlns:p14="http://schemas.microsoft.com/office/powerpoint/2010/main" val="1661901565"/>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494708" y="1530231"/>
            <a:ext cx="6102096" cy="4851166"/>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Surse viitoare de hidrogen</a:t>
            </a:r>
          </a:p>
          <a:p>
            <a:pPr rtl="0"/>
            <a:r>
              <a:rPr lang="ro-RO" sz="2400" b="0" i="0" u="none" strike="noStrike" smtId="4294967295">
                <a:solidFill>
                  <a:srgbClr val="333333"/>
                </a:solidFill>
                <a:effectLst/>
                <a:highlight>
                  <a:srgbClr val="000000">
                    <a:alpha val="0"/>
                  </a:srgbClr>
                </a:highlight>
                <a:latin typeface="Helvetica Neue"/>
              </a:rPr>
              <a:t>Sursele de energie regenerabilă din regiune oferă potențial pentru ca producția viitoare de hidrogen să fie 100% provenită din energie regenerabilă.  Posibilitatea de conectare la infrastructura pentru hidrogen ar putea să încurajeze investițiile în proiecte regionale de energie regenerabilă (spre ex. eoliană, solară, maree și biomasă).  Acest lucru poate ajuta la absorbirea cantităților de energie regenerabilă produse în perioadele fără vârf de consum. </a:t>
            </a:r>
          </a:p>
        </p:txBody>
      </p:sp>
    </p:spTree>
    <p:extLst>
      <p:ext uri="{BB962C8B-B14F-4D97-AF65-F5344CB8AC3E}">
        <p14:creationId xmlns:p14="http://schemas.microsoft.com/office/powerpoint/2010/main" val="257871842"/>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525783" y="1531930"/>
            <a:ext cx="6102096" cy="3386664"/>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Trenuri cu hidrogen</a:t>
            </a:r>
          </a:p>
          <a:p>
            <a:pPr rtl="0"/>
            <a:r>
              <a:rPr lang="ro-RO" sz="2400" b="0" i="0" u="none" strike="noStrike" smtId="4294967295">
                <a:solidFill>
                  <a:srgbClr val="333333"/>
                </a:solidFill>
                <a:effectLst/>
                <a:highlight>
                  <a:srgbClr val="000000">
                    <a:alpha val="0"/>
                  </a:srgbClr>
                </a:highlight>
                <a:latin typeface="Helvetica Neue"/>
              </a:rPr>
              <a:t>Proiecte separate derulate în regiunea de Nord Vest cercetează posibilitatea de a avea, în viitor,  trenuri alimentate cu hidrogen.  Construirea unei infrastructuri pentru hidrogen accesibile prin HyNet poate ajuta la introducerea pentru prima dată a hidrogenului în rețeaua de cale ferată din marea Britanie. </a:t>
            </a:r>
          </a:p>
        </p:txBody>
      </p:sp>
    </p:spTree>
    <p:extLst>
      <p:ext uri="{BB962C8B-B14F-4D97-AF65-F5344CB8AC3E}">
        <p14:creationId xmlns:p14="http://schemas.microsoft.com/office/powerpoint/2010/main" val="2647523869"/>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086590" y="1685940"/>
            <a:ext cx="6102097" cy="3386664"/>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Furnizarea hidrogenului</a:t>
            </a:r>
          </a:p>
          <a:p>
            <a:pPr rtl="0"/>
            <a:r>
              <a:rPr lang="ro-RO" sz="2400" b="0" i="0" u="none" strike="noStrike" smtId="4294967295">
                <a:solidFill>
                  <a:srgbClr val="333333"/>
                </a:solidFill>
                <a:effectLst/>
                <a:highlight>
                  <a:srgbClr val="000000">
                    <a:alpha val="0"/>
                  </a:srgbClr>
                </a:highlight>
                <a:latin typeface="Helvetica Neue"/>
              </a:rPr>
              <a:t>Infrastructura de conducte de hidrogen poate facilita hub-uri de furnizare pe tot cuprinsul Regiunii Nord Vest.  Acest lucru va ajuta la reducerea emisiilor poluante generate de transporturi, inclusiv de trenuri și autobuze, contribuind la creșterea calității aerului în Liverpool, Manchester și zonele înconjurătoare. </a:t>
            </a:r>
          </a:p>
        </p:txBody>
      </p:sp>
    </p:spTree>
    <p:extLst>
      <p:ext uri="{BB962C8B-B14F-4D97-AF65-F5344CB8AC3E}">
        <p14:creationId xmlns:p14="http://schemas.microsoft.com/office/powerpoint/2010/main" val="2109643847"/>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smtClean="0">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494708" y="1096668"/>
            <a:ext cx="6102096" cy="4851166"/>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Producția viitoare de energie electrică</a:t>
            </a:r>
          </a:p>
          <a:p>
            <a:pPr rtl="0"/>
            <a:r>
              <a:rPr lang="ro-RO" sz="2400" b="0" i="0" u="none" strike="noStrike" smtId="4294967295">
                <a:solidFill>
                  <a:srgbClr val="333333"/>
                </a:solidFill>
                <a:effectLst/>
                <a:highlight>
                  <a:srgbClr val="000000">
                    <a:alpha val="0"/>
                  </a:srgbClr>
                </a:highlight>
                <a:latin typeface="Helvetica Neue"/>
              </a:rPr>
              <a:t>Sursele de energie regenerabilă din regiune oferă potențial pentru ca producția viitoare de hidrogen să fie 100% provenită din energie regenerabilă.  Posibilitatea de conectare la infrastructura pentru hidrogen ar putea să încurajeze investițiile în proiecte regionale de energie regenerabilă (spre ex. eoliană, solară, maree și biomasă).  Acest lucru poate ajuta la absorbirea cantităților de energie regenerabilă produse în perioadele fără vârf de consum. </a:t>
            </a:r>
          </a:p>
        </p:txBody>
      </p:sp>
    </p:spTree>
    <p:extLst>
      <p:ext uri="{BB962C8B-B14F-4D97-AF65-F5344CB8AC3E}">
        <p14:creationId xmlns:p14="http://schemas.microsoft.com/office/powerpoint/2010/main" val="4200711484"/>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494708" y="1780291"/>
            <a:ext cx="6102096" cy="4118915"/>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Consumatori industriali de gaz</a:t>
            </a:r>
          </a:p>
          <a:p>
            <a:pPr rtl="0"/>
            <a:r>
              <a:rPr lang="ro-RO" sz="2400" b="0" i="0" u="none" strike="noStrike" smtId="4294967295">
                <a:solidFill>
                  <a:srgbClr val="333333"/>
                </a:solidFill>
                <a:effectLst/>
                <a:highlight>
                  <a:srgbClr val="000000">
                    <a:alpha val="0"/>
                  </a:srgbClr>
                </a:highlight>
                <a:latin typeface="Helvetica Neue"/>
              </a:rPr>
              <a:t>HyNet va furniza hidrogen la 10 - 15 consumatori industriali mari de gaz, hidrogen transportat până la 100% printr-o conductă dedicată. Acest lucru va avea ca rezultat o reducere importantă a emisiilor de dioxid de carbon.  Reducerea emisiilor industriale de CO₂ ajută la protejarea locurilor de muncă prin reducerea expunerii la costurile aferente carbonului generate de utilizarea gazului </a:t>
            </a:r>
          </a:p>
        </p:txBody>
      </p:sp>
    </p:spTree>
    <p:extLst>
      <p:ext uri="{BB962C8B-B14F-4D97-AF65-F5344CB8AC3E}">
        <p14:creationId xmlns:p14="http://schemas.microsoft.com/office/powerpoint/2010/main" val="3783055492"/>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290945" y="1131354"/>
            <a:ext cx="11441430" cy="4801314"/>
          </a:xfrm>
          <a:prstGeom prst="rect">
            <a:avLst/>
          </a:prstGeom>
          <a:effectLst/>
        </p:spPr>
        <p:txBody>
          <a:bodyPr wrap="square">
            <a:spAutoFit/>
          </a:bodyPr>
          <a:lstStyle/>
          <a:p>
            <a:pPr rtl="0"/>
            <a:r>
              <a:rPr lang="ro-RO" sz="1700" b="0" i="0" u="none" strike="noStrike" dirty="0" smtId="4294967295">
                <a:solidFill>
                  <a:srgbClr val="212529"/>
                </a:solidFill>
                <a:effectLst/>
                <a:highlight>
                  <a:srgbClr val="000000">
                    <a:alpha val="0"/>
                  </a:srgbClr>
                </a:highlight>
                <a:latin typeface="aktiv-grotesk"/>
              </a:rPr>
              <a:t>HyNet North West reprezintă o oportunitate importantă de dezvoltare în mod ecologic pentru Marea Britanie.  </a:t>
            </a:r>
          </a:p>
          <a:p>
            <a:endParaRPr lang="en-GB" sz="1700" dirty="0">
              <a:solidFill>
                <a:srgbClr val="212529"/>
              </a:solidFill>
              <a:effectLst/>
              <a:latin typeface="aktiv-grotesk"/>
            </a:endParaRPr>
          </a:p>
          <a:p>
            <a:pPr rtl="0"/>
            <a:r>
              <a:rPr lang="ro-RO" sz="1700" b="0" i="0" u="none" strike="noStrike" dirty="0" smtId="4294967295">
                <a:solidFill>
                  <a:srgbClr val="212529"/>
                </a:solidFill>
                <a:effectLst/>
                <a:highlight>
                  <a:srgbClr val="000000">
                    <a:alpha val="0"/>
                  </a:srgbClr>
                </a:highlight>
                <a:latin typeface="aktiv-grotesk"/>
              </a:rPr>
              <a:t>Este un proiect cu cost redus, realizabil, care are soluții la provocările majore privind reducerea emisiilor de carbon provenite de la sectorul industrial, încălzirea locuințelor și transport. </a:t>
            </a:r>
          </a:p>
          <a:p>
            <a:endParaRPr lang="en-GB" sz="1700" dirty="0">
              <a:solidFill>
                <a:srgbClr val="212529"/>
              </a:solidFill>
              <a:effectLst/>
              <a:latin typeface="aktiv-grotesk"/>
            </a:endParaRPr>
          </a:p>
          <a:p>
            <a:pPr rtl="0"/>
            <a:r>
              <a:rPr lang="ro-RO" sz="1700" b="0" i="0" u="none" strike="noStrike" dirty="0" smtId="4294967295">
                <a:solidFill>
                  <a:srgbClr val="212529"/>
                </a:solidFill>
                <a:effectLst/>
                <a:highlight>
                  <a:srgbClr val="000000">
                    <a:alpha val="0"/>
                  </a:srgbClr>
                </a:highlight>
                <a:latin typeface="aktiv-grotesk"/>
              </a:rPr>
              <a:t>HyNet se bazează pe producerea de hidrogen din gaz natural.  Include realizarea unei noi conducte de hidrogen și crearea primei infrastructuri CCUS (Capturare Carbon, Utilizare și Stocare) din Marea Britanie.  CCUS este o tehnologie vitală pentru atingerea țintelor de reducere a emisiilor de carbon stabilite până în anul 2050. </a:t>
            </a:r>
          </a:p>
          <a:p>
            <a:endParaRPr lang="en-GB" sz="1700" dirty="0">
              <a:solidFill>
                <a:srgbClr val="212529"/>
              </a:solidFill>
              <a:effectLst/>
              <a:latin typeface="aktiv-grotesk"/>
            </a:endParaRPr>
          </a:p>
          <a:p>
            <a:pPr rtl="0"/>
            <a:r>
              <a:rPr lang="ro-RO" sz="1700" b="0" i="0" u="none" strike="noStrike" dirty="0" smtId="4294967295">
                <a:solidFill>
                  <a:srgbClr val="212529"/>
                </a:solidFill>
                <a:effectLst/>
                <a:highlight>
                  <a:srgbClr val="000000">
                    <a:alpha val="0"/>
                  </a:srgbClr>
                </a:highlight>
                <a:latin typeface="aktiv-grotesk"/>
              </a:rPr>
              <a:t>Accelerarea dezvoltării și promovării tehnologiilor pe bază de hidrogen și a CCUS prin HyNet poziționează Marea Britanie foarte bine pentru export într-o economie globală cu carbon redus. </a:t>
            </a:r>
          </a:p>
          <a:p>
            <a:endParaRPr lang="en-GB" sz="1700" dirty="0">
              <a:solidFill>
                <a:srgbClr val="212529"/>
              </a:solidFill>
              <a:effectLst/>
              <a:latin typeface="aktiv-grotesk"/>
            </a:endParaRPr>
          </a:p>
          <a:p>
            <a:pPr rtl="0"/>
            <a:r>
              <a:rPr lang="ro-RO" sz="1700" b="0" i="0" u="none" strike="noStrike" dirty="0" smtId="4294967295">
                <a:solidFill>
                  <a:srgbClr val="212529"/>
                </a:solidFill>
                <a:effectLst/>
                <a:highlight>
                  <a:srgbClr val="000000">
                    <a:alpha val="0"/>
                  </a:srgbClr>
                </a:highlight>
                <a:latin typeface="aktiv-grotesk"/>
              </a:rPr>
              <a:t>Regiunea de Nord-Vest a Angliei este ideal situată pentru a conduce proiectul HyNet.  Regiunea are experiență în inovare îndrăzneață, iar în prezent, inițiativele privind energia curată sunt înfloritoare.  La nivel practic, concentrarea de sectoare industriale, baza de cunoștințe tehnice existentă și geologia unică dovedește faptul că regiunea oferă o oportunitate fără egal pentru un proiect de acest tip. </a:t>
            </a:r>
          </a:p>
          <a:p>
            <a:pPr rtl="0"/>
            <a:r>
              <a:rPr lang="ro-RO" sz="1700" b="0" i="0" u="none" strike="noStrike" dirty="0" smtId="4294967295">
                <a:solidFill>
                  <a:srgbClr val="212529"/>
                </a:solidFill>
                <a:effectLst/>
                <a:highlight>
                  <a:srgbClr val="000000">
                    <a:alpha val="0"/>
                  </a:srgbClr>
                </a:highlight>
                <a:latin typeface="aktiv-grotesk"/>
              </a:rPr>
              <a:t>Noua infrastructură construită de proiectul HyNet este ușor de extins dincolo de proiectul inițial și oferă un model care poate fi multiplicat în cadrul unor programe similare la nivelul întregii țări.  </a:t>
            </a:r>
          </a:p>
        </p:txBody>
      </p:sp>
      <p:sp>
        <p:nvSpPr>
          <p:cNvPr id="16" name="TextBox 15"/>
          <p:cNvSpPr txBox="1"/>
          <p:nvPr/>
        </p:nvSpPr>
        <p:spPr>
          <a:xfrm>
            <a:off x="3738330" y="307571"/>
            <a:ext cx="4801239" cy="823783"/>
          </a:xfrm>
          <a:prstGeom prst="rect">
            <a:avLst/>
          </a:prstGeom>
          <a:noFill/>
          <a:effectLst/>
        </p:spPr>
        <p:txBody>
          <a:bodyPr wrap="square" rtlCol="0">
            <a:spAutoFit/>
          </a:bodyPr>
          <a:lstStyle/>
          <a:p>
            <a:pPr algn="ctr" rtl="0"/>
            <a:r>
              <a:rPr lang="ro-RO" sz="2400" b="0" i="0" u="sng" strike="noStrike" dirty="0" smtId="4294967295">
                <a:effectLst/>
                <a:highlight>
                  <a:srgbClr val="000000">
                    <a:alpha val="0"/>
                  </a:srgbClr>
                </a:highlight>
                <a:latin typeface="Calibri"/>
              </a:rPr>
              <a:t>Studiu de caz - Proiectul HyNet implementat de compania Cadent</a:t>
            </a:r>
          </a:p>
        </p:txBody>
      </p:sp>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smtClean="0">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494708" y="1202177"/>
            <a:ext cx="6102096" cy="3752790"/>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Producerea hidrogenului</a:t>
            </a:r>
          </a:p>
          <a:p>
            <a:pPr rtl="0"/>
            <a:r>
              <a:rPr lang="ro-RO" sz="2400" b="0" i="0" u="none" strike="noStrike" smtId="4294967295">
                <a:solidFill>
                  <a:srgbClr val="333333"/>
                </a:solidFill>
                <a:effectLst/>
                <a:highlight>
                  <a:srgbClr val="000000">
                    <a:alpha val="0"/>
                  </a:srgbClr>
                </a:highlight>
                <a:latin typeface="Helvetica Neue"/>
              </a:rPr>
              <a:t>HyNet se bazează pe producerea de hidrogen din gaz natural.  Hidrogenul va fi produs în vrac la o instalație centrală cu ajutorul unei tehnologii dovedite.  Există deja surse de hidrogen în regiune, prin urmare există o bază de cunoștințe și experiență în producerea și manipularea hidrogenului; precum și potențiale surse pentru un proiect inițial demonstrativ. </a:t>
            </a:r>
          </a:p>
        </p:txBody>
      </p:sp>
    </p:spTree>
    <p:extLst>
      <p:ext uri="{BB962C8B-B14F-4D97-AF65-F5344CB8AC3E}">
        <p14:creationId xmlns:p14="http://schemas.microsoft.com/office/powerpoint/2010/main" val="4179790445"/>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203339" y="1505552"/>
            <a:ext cx="6102096" cy="3386664"/>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Amestec de hidrogen</a:t>
            </a:r>
          </a:p>
          <a:p>
            <a:pPr rtl="0"/>
            <a:r>
              <a:rPr lang="ro-RO" sz="2400" b="0" i="0" u="none" strike="noStrike" smtId="4294967295">
                <a:solidFill>
                  <a:srgbClr val="333333"/>
                </a:solidFill>
                <a:effectLst/>
                <a:highlight>
                  <a:srgbClr val="000000">
                    <a:alpha val="0"/>
                  </a:srgbClr>
                </a:highlight>
                <a:latin typeface="Helvetica Neue"/>
              </a:rPr>
              <a:t>S-ar putea furniza consumatorilor un amestec de hidrogen (până la 20% volum) și gaz natural prin rețeaua existentă de conducte de gaz.  Acest lucru va ajuta la reducerea emisiilor de carbon generate de sistemele de încălzire fără a fi nevoie să se modifice centralele termice din locuințe sau alte clădiri. </a:t>
            </a:r>
          </a:p>
        </p:txBody>
      </p:sp>
    </p:spTree>
    <p:extLst>
      <p:ext uri="{BB962C8B-B14F-4D97-AF65-F5344CB8AC3E}">
        <p14:creationId xmlns:p14="http://schemas.microsoft.com/office/powerpoint/2010/main" val="2257412786"/>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smtClean="0">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351788" y="1383729"/>
            <a:ext cx="6102096" cy="4118915"/>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Locuri de muncă și abilități</a:t>
            </a:r>
          </a:p>
          <a:p>
            <a:pPr rtl="0"/>
            <a:r>
              <a:rPr lang="ro-RO" sz="2400" b="0" i="0" u="none" strike="noStrike" smtId="4294967295">
                <a:solidFill>
                  <a:srgbClr val="333333"/>
                </a:solidFill>
                <a:effectLst/>
                <a:highlight>
                  <a:srgbClr val="000000">
                    <a:alpha val="0"/>
                  </a:srgbClr>
                </a:highlight>
                <a:latin typeface="Helvetica Neue"/>
              </a:rPr>
              <a:t>Reducerea emisiilor de carbon provenite de la industrii mari consumatoare de energie asigură viitorul pe termen lung al sectoarelor industriale și al locurilor de muncă.  Pornind de la baza de cunoștințe existentă în Regiunea de Nord Vest s-ar putea constitui un pionierat în cercetarea, dezvoltarea și baza de cunoștințe privind hidrogenul, oferind oportunități pentru export. </a:t>
            </a:r>
          </a:p>
        </p:txBody>
      </p:sp>
    </p:spTree>
    <p:extLst>
      <p:ext uri="{BB962C8B-B14F-4D97-AF65-F5344CB8AC3E}">
        <p14:creationId xmlns:p14="http://schemas.microsoft.com/office/powerpoint/2010/main" val="1259782404"/>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smtClean="0">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494708" y="1182415"/>
            <a:ext cx="6102096" cy="4118915"/>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Stocarea viitoare a hidrogenului</a:t>
            </a:r>
          </a:p>
          <a:p>
            <a:pPr rtl="0"/>
            <a:r>
              <a:rPr lang="ro-RO" sz="2400" b="0" i="0" u="none" strike="noStrike" smtId="4294967295">
                <a:solidFill>
                  <a:srgbClr val="333333"/>
                </a:solidFill>
                <a:effectLst/>
                <a:highlight>
                  <a:srgbClr val="000000">
                    <a:alpha val="0"/>
                  </a:srgbClr>
                </a:highlight>
                <a:latin typeface="Helvetica Neue"/>
              </a:rPr>
              <a:t>Având în vedere fluctuațiile în ceea ce privește cererea de energie, va fi necesară stocarea hidrogenului pe termen lung.  Cavernele de la minele de sare din bazinul Cheshire oferă posibilitatea de stocare viitoare și ar putea reduce costul cu implementarea unor soluții noi de stocare.  Cinci caverne de sare existente asigură o capacitate totală de stocare de 455 milioane m³ de gaz natural. </a:t>
            </a:r>
          </a:p>
        </p:txBody>
      </p:sp>
    </p:spTree>
    <p:extLst>
      <p:ext uri="{BB962C8B-B14F-4D97-AF65-F5344CB8AC3E}">
        <p14:creationId xmlns:p14="http://schemas.microsoft.com/office/powerpoint/2010/main" val="1673551588"/>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Curved Right Arrow 14"/>
          <p:cNvSpPr/>
          <p:nvPr/>
        </p:nvSpPr>
        <p:spPr>
          <a:xfrm rot="11426123">
            <a:off x="9152313" y="2851265"/>
            <a:ext cx="872836" cy="1512917"/>
          </a:xfrm>
          <a:prstGeom prst="curved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ffectLst/>
            </a:endParaRPr>
          </a:p>
        </p:txBody>
      </p:sp>
      <p:sp>
        <p:nvSpPr>
          <p:cNvPr id="16" name="TextBox 15"/>
          <p:cNvSpPr txBox="1"/>
          <p:nvPr/>
        </p:nvSpPr>
        <p:spPr>
          <a:xfrm>
            <a:off x="8736675" y="2701603"/>
            <a:ext cx="1705814" cy="2013692"/>
          </a:xfrm>
          <a:prstGeom prst="rect">
            <a:avLst/>
          </a:prstGeom>
          <a:noFill/>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pPr algn="ctr" rtl="0"/>
            <a:r>
              <a:rPr lang="ro-RO" sz="1800" b="0" i="0" u="none" strike="noStrike" smtId="4294967295">
                <a:effectLst/>
                <a:highlight>
                  <a:srgbClr val="000000">
                    <a:alpha val="0"/>
                  </a:srgbClr>
                </a:highlight>
                <a:latin typeface="Calibri"/>
                <a:hlinkClick r:id="rId10" action="ppaction://hlinksldjump"/>
              </a:rPr>
              <a:t>Înapoi la hartă</a:t>
            </a:r>
          </a:p>
        </p:txBody>
      </p:sp>
      <p:sp>
        <p:nvSpPr>
          <p:cNvPr id="17" name="Rectangle 16"/>
          <p:cNvSpPr/>
          <p:nvPr/>
        </p:nvSpPr>
        <p:spPr>
          <a:xfrm>
            <a:off x="2351788" y="1639615"/>
            <a:ext cx="6102096" cy="3752790"/>
          </a:xfrm>
          <a:prstGeom prst="rect">
            <a:avLst/>
          </a:prstGeom>
          <a:effectLst/>
        </p:spPr>
        <p:txBody>
          <a:bodyPr>
            <a:spAutoFit/>
          </a:bodyPr>
          <a:lstStyle/>
          <a:p>
            <a:pPr algn="ctr" rtl="0"/>
            <a:r>
              <a:rPr lang="ro-RO" sz="2400" b="1" i="0" u="none" strike="noStrike" smtId="4294967295">
                <a:solidFill>
                  <a:srgbClr val="000000"/>
                </a:solidFill>
                <a:effectLst/>
                <a:highlight>
                  <a:srgbClr val="000000">
                    <a:alpha val="0"/>
                  </a:srgbClr>
                </a:highlight>
                <a:latin typeface="futura-pt-bold"/>
              </a:rPr>
              <a:t>Investiții interne</a:t>
            </a:r>
          </a:p>
          <a:p>
            <a:pPr rtl="0"/>
            <a:r>
              <a:rPr lang="ro-RO" sz="2400" b="0" i="0" u="none" strike="noStrike" smtId="4294967295">
                <a:solidFill>
                  <a:srgbClr val="333333"/>
                </a:solidFill>
                <a:effectLst/>
                <a:highlight>
                  <a:srgbClr val="000000">
                    <a:alpha val="0"/>
                  </a:srgbClr>
                </a:highlight>
                <a:latin typeface="Helvetica Neue"/>
              </a:rPr>
              <a:t>Noua infrastructură pentru hidrogen creată pentru HyNet poate fi ușor extinsă pe o rază mai mare.  Acest lucru încurajează investițiile interne ale altor companii care doresc să utilizeze infrastructura.  Oportunitatea de conectări la hidrogen ar putea, de asemenea, să ridice nivelul investițiilor în alte proiecte de producție de energie din surse regenerabile. </a:t>
            </a:r>
          </a:p>
        </p:txBody>
      </p:sp>
    </p:spTree>
    <p:extLst>
      <p:ext uri="{BB962C8B-B14F-4D97-AF65-F5344CB8AC3E}">
        <p14:creationId xmlns:p14="http://schemas.microsoft.com/office/powerpoint/2010/main" val="459630953"/>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602" y="0"/>
            <a:ext cx="10058400" cy="5657850"/>
          </a:xfrm>
          <a:prstGeom prst="rect">
            <a:avLst/>
          </a:prstGeom>
          <a:effectLst/>
        </p:spPr>
      </p:pic>
      <p:sp>
        <p:nvSpPr>
          <p:cNvPr id="16" name="5-Point Star 15">
            <a:hlinkClick r:id="rId11" action="ppaction://hlinksldjump"/>
          </p:cNvPr>
          <p:cNvSpPr/>
          <p:nvPr/>
        </p:nvSpPr>
        <p:spPr>
          <a:xfrm>
            <a:off x="1111560" y="714895"/>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17" name="5-Point Star 16">
            <a:hlinkClick r:id="rId12" action="ppaction://hlinksldjump"/>
          </p:cNvPr>
          <p:cNvSpPr/>
          <p:nvPr/>
        </p:nvSpPr>
        <p:spPr>
          <a:xfrm>
            <a:off x="2377865" y="468284"/>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18" name="5-Point Star 17">
            <a:hlinkClick r:id="rId13" action="ppaction://hlinksldjump"/>
          </p:cNvPr>
          <p:cNvSpPr/>
          <p:nvPr/>
        </p:nvSpPr>
        <p:spPr>
          <a:xfrm>
            <a:off x="3342141" y="69273"/>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19" name="5-Point Star 18">
            <a:hlinkClick r:id="rId14" action="ppaction://hlinksldjump"/>
          </p:cNvPr>
          <p:cNvSpPr/>
          <p:nvPr/>
        </p:nvSpPr>
        <p:spPr>
          <a:xfrm>
            <a:off x="6866738" y="389313"/>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0" name="5-Point Star 19">
            <a:hlinkClick r:id="rId15" action="ppaction://hlinksldjump"/>
          </p:cNvPr>
          <p:cNvSpPr/>
          <p:nvPr/>
        </p:nvSpPr>
        <p:spPr>
          <a:xfrm>
            <a:off x="8612411" y="872836"/>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1" name="5-Point Star 20">
            <a:hlinkClick r:id="rId16" action="ppaction://hlinksldjump"/>
          </p:cNvPr>
          <p:cNvSpPr/>
          <p:nvPr/>
        </p:nvSpPr>
        <p:spPr>
          <a:xfrm>
            <a:off x="3666338" y="1823259"/>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2" name="5-Point Star 21">
            <a:hlinkClick r:id="rId17" action="ppaction://hlinksldjump"/>
          </p:cNvPr>
          <p:cNvSpPr/>
          <p:nvPr/>
        </p:nvSpPr>
        <p:spPr>
          <a:xfrm>
            <a:off x="2436054" y="2563092"/>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3" name="5-Point Star 22">
            <a:hlinkClick r:id="rId18" action="ppaction://hlinksldjump"/>
          </p:cNvPr>
          <p:cNvSpPr/>
          <p:nvPr/>
        </p:nvSpPr>
        <p:spPr>
          <a:xfrm>
            <a:off x="5993902" y="2313710"/>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4" name="5-Point Star 23">
            <a:hlinkClick r:id="rId19" action="ppaction://hlinksldjump"/>
          </p:cNvPr>
          <p:cNvSpPr/>
          <p:nvPr/>
        </p:nvSpPr>
        <p:spPr>
          <a:xfrm>
            <a:off x="9102862" y="2392680"/>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5" name="5-Point Star 24">
            <a:hlinkClick r:id="rId20" action="ppaction://hlinksldjump"/>
          </p:cNvPr>
          <p:cNvSpPr/>
          <p:nvPr/>
        </p:nvSpPr>
        <p:spPr>
          <a:xfrm>
            <a:off x="2194985" y="3951317"/>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6" name="5-Point Star 25">
            <a:hlinkClick r:id="rId21" action="ppaction://hlinksldjump"/>
          </p:cNvPr>
          <p:cNvSpPr/>
          <p:nvPr/>
        </p:nvSpPr>
        <p:spPr>
          <a:xfrm>
            <a:off x="6633982" y="3477492"/>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7" name="5-Point Star 26">
            <a:hlinkClick r:id="rId22" action="ppaction://hlinksldjump"/>
          </p:cNvPr>
          <p:cNvSpPr/>
          <p:nvPr/>
        </p:nvSpPr>
        <p:spPr>
          <a:xfrm>
            <a:off x="8612411" y="4109258"/>
            <a:ext cx="182880" cy="157941"/>
          </a:xfrm>
          <a:prstGeom prst="star5">
            <a:avLst/>
          </a:prstGeom>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endParaRPr>
          </a:p>
        </p:txBody>
      </p:sp>
      <p:sp>
        <p:nvSpPr>
          <p:cNvPr id="28" name="TextBox 27"/>
          <p:cNvSpPr txBox="1"/>
          <p:nvPr/>
        </p:nvSpPr>
        <p:spPr>
          <a:xfrm>
            <a:off x="266957" y="5301543"/>
            <a:ext cx="10043496" cy="915314"/>
          </a:xfrm>
          <a:prstGeom prst="rect">
            <a:avLst/>
          </a:prstGeom>
          <a:noFill/>
          <a:effectLst/>
        </p:spPr>
        <p:txBody>
          <a:bodyPr wrap="square" rtlCol="0">
            <a:spAutoFit/>
          </a:bodyPr>
          <a:lstStyle/>
          <a:p>
            <a:pPr algn="ctr" rtl="0"/>
            <a:r>
              <a:rPr lang="ro-RO" sz="1800" b="0" i="0" u="none" strike="noStrike" smtId="4294967295">
                <a:effectLst/>
                <a:highlight>
                  <a:srgbClr val="000000">
                    <a:alpha val="0"/>
                  </a:srgbClr>
                </a:highlight>
                <a:latin typeface="Calibri"/>
              </a:rPr>
              <a:t>HyNet se bazează pe producerea de hidrogen din gaz natural.  Include realizarea unei noi conducte de hidrogen și crearea primei infrastructuri CCUS (Capturare Carbon, Utilizare și Stocare) din Marea Britanie. </a:t>
            </a:r>
          </a:p>
          <a:p>
            <a:pPr algn="ctr" rtl="0"/>
            <a:r>
              <a:rPr lang="ro-RO" sz="1800" b="0" i="0" u="none" strike="noStrike" smtId="4294967295">
                <a:solidFill>
                  <a:srgbClr val="FF0000"/>
                </a:solidFill>
                <a:effectLst/>
                <a:highlight>
                  <a:srgbClr val="000000">
                    <a:alpha val="0"/>
                  </a:srgbClr>
                </a:highlight>
                <a:latin typeface="Calibri"/>
              </a:rPr>
              <a:t>Dați click pe steluțe pentru informații suplimentare!</a:t>
            </a:r>
          </a:p>
        </p:txBody>
      </p:sp>
    </p:spTree>
    <p:extLst>
      <p:ext uri="{BB962C8B-B14F-4D97-AF65-F5344CB8AC3E}">
        <p14:creationId xmlns:p14="http://schemas.microsoft.com/office/powerpoint/2010/main" val="3756810047"/>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3"/>
          <p:cNvSpPr txBox="1"/>
          <p:nvPr/>
        </p:nvSpPr>
        <p:spPr>
          <a:xfrm>
            <a:off x="319344" y="1992509"/>
            <a:ext cx="9507685" cy="4524316"/>
          </a:xfrm>
          <a:prstGeom prst="rect">
            <a:avLst/>
          </a:prstGeom>
          <a:noFill/>
          <a:ln w="28575">
            <a:solidFill>
              <a:srgbClr val="00B050"/>
            </a:solidFill>
          </a:ln>
          <a:effectLst/>
        </p:spPr>
        <p:txBody>
          <a:bodyPr wrap="square" rtlCol="0">
            <a:spAutoFit/>
          </a:bodyPr>
          <a:lstStyle/>
          <a:p>
            <a:pPr marL="285750" indent="-285750" algn="just" rtl="0">
              <a:buFont typeface="Arial"/>
              <a:buChar char="•"/>
            </a:pPr>
            <a:r>
              <a:rPr lang="ro-RO" sz="1800" b="0" i="0" u="none" strike="noStrike" dirty="0" smtClean="0" smtId="4294967295">
                <a:effectLst/>
                <a:highlight>
                  <a:srgbClr val="000000">
                    <a:alpha val="0"/>
                  </a:srgbClr>
                </a:highlight>
                <a:latin typeface="Calibri"/>
              </a:rPr>
              <a:t>O </a:t>
            </a:r>
            <a:r>
              <a:rPr lang="ro-RO" sz="1800" b="0" i="0" u="none" strike="noStrike" dirty="0" smtId="4294967295">
                <a:effectLst/>
                <a:highlight>
                  <a:srgbClr val="000000">
                    <a:alpha val="0"/>
                  </a:srgbClr>
                </a:highlight>
                <a:latin typeface="Calibri"/>
              </a:rPr>
              <a:t>stație de alimentare este, în esență, compusă din două elemente: o stocare de hidrogen gazos și un distribuitor. </a:t>
            </a:r>
          </a:p>
          <a:p>
            <a:pPr marL="285750" indent="-285750" algn="just">
              <a:buFont typeface="Arial" panose="020B0604020202020204" pitchFamily="34" charset="0"/>
              <a:buChar char="•"/>
            </a:pPr>
            <a:endParaRPr lang="en-GB" dirty="0">
              <a:effectLst/>
            </a:endParaRPr>
          </a:p>
          <a:p>
            <a:pPr marL="285750" indent="-285750" algn="just" rtl="0">
              <a:buFont typeface="Arial" panose="020B0604020202020204" pitchFamily="34" charset="0"/>
              <a:buChar char="•"/>
            </a:pPr>
            <a:r>
              <a:rPr lang="ro-RO" sz="1800" b="0" i="0" u="none" strike="noStrike" dirty="0" smtId="4294967295">
                <a:effectLst/>
                <a:highlight>
                  <a:srgbClr val="000000">
                    <a:alpha val="0"/>
                  </a:srgbClr>
                </a:highlight>
                <a:latin typeface="Calibri"/>
              </a:rPr>
              <a:t>Stocarea hidrogenului gazos utilizează în general rezervoare cilindrice metalice sub presiune clasice, stivuite. Toate rezervoarele cilindrice sunt racordate unele la altele pentru a avea o singură conductă de alimentare pentru fiecare stivă. </a:t>
            </a:r>
          </a:p>
          <a:p>
            <a:pPr marL="285750" indent="-285750" algn="just">
              <a:buFont typeface="Arial" panose="020B0604020202020204" pitchFamily="34" charset="0"/>
              <a:buChar char="•"/>
            </a:pPr>
            <a:endParaRPr lang="en-GB" dirty="0">
              <a:effectLst/>
            </a:endParaRPr>
          </a:p>
          <a:p>
            <a:pPr marL="285750" indent="-285750" algn="just" rtl="0">
              <a:buFont typeface="Arial" panose="020B0604020202020204" pitchFamily="34" charset="0"/>
              <a:buChar char="•"/>
            </a:pPr>
            <a:r>
              <a:rPr lang="ro-RO" sz="1800" b="0" i="0" u="none" strike="noStrike" dirty="0" smtId="4294967295">
                <a:effectLst/>
                <a:highlight>
                  <a:srgbClr val="000000">
                    <a:alpha val="0"/>
                  </a:srgbClr>
                </a:highlight>
                <a:latin typeface="Calibri"/>
              </a:rPr>
              <a:t>Stiva de rezervoare cilindrice este racordată la un distribuitor. </a:t>
            </a:r>
          </a:p>
          <a:p>
            <a:pPr marL="285750" indent="-285750" algn="just">
              <a:buFont typeface="Arial" panose="020B0604020202020204" pitchFamily="34" charset="0"/>
              <a:buChar char="•"/>
            </a:pPr>
            <a:endParaRPr lang="en-GB" dirty="0">
              <a:effectLst/>
            </a:endParaRPr>
          </a:p>
          <a:p>
            <a:pPr marL="285750" indent="-285750" algn="just" rtl="0">
              <a:buFont typeface="Arial" panose="020B0604020202020204" pitchFamily="34" charset="0"/>
              <a:buChar char="•"/>
            </a:pPr>
            <a:r>
              <a:rPr lang="ro-RO" sz="1800" b="0" i="0" u="none" strike="noStrike" dirty="0" smtId="4294967295">
                <a:effectLst/>
                <a:highlight>
                  <a:srgbClr val="000000">
                    <a:alpha val="0"/>
                  </a:srgbClr>
                </a:highlight>
                <a:latin typeface="Calibri"/>
              </a:rPr>
              <a:t>Distribuitorul este compus din conducte, dintre care una este conectată la un pistol cu duză de alimentare.</a:t>
            </a:r>
          </a:p>
          <a:p>
            <a:pPr marL="285750" indent="-285750" algn="just">
              <a:buFont typeface="Arial" panose="020B0604020202020204" pitchFamily="34" charset="0"/>
              <a:buChar char="•"/>
            </a:pPr>
            <a:endParaRPr lang="en-GB" dirty="0">
              <a:effectLst/>
            </a:endParaRPr>
          </a:p>
          <a:p>
            <a:pPr marL="285750" indent="-285750" algn="just" rtl="0">
              <a:buFont typeface="Arial" panose="020B0604020202020204" pitchFamily="34" charset="0"/>
              <a:buChar char="•"/>
            </a:pPr>
            <a:r>
              <a:rPr lang="ro-RO" sz="1800" b="0" i="0" u="none" strike="noStrike" dirty="0" smtId="4294967295">
                <a:effectLst/>
                <a:highlight>
                  <a:srgbClr val="000000">
                    <a:alpha val="0"/>
                  </a:srgbClr>
                </a:highlight>
                <a:latin typeface="Calibri"/>
              </a:rPr>
              <a:t>Distribuitorul îndeplinește două funcții principale:</a:t>
            </a:r>
          </a:p>
          <a:p>
            <a:pPr marL="742950" lvl="1" indent="-285750" algn="just" rtl="0">
              <a:buFont typeface="Arial" panose="020B0604020202020204" pitchFamily="34" charset="0"/>
              <a:buChar char="•"/>
            </a:pPr>
            <a:r>
              <a:rPr lang="ro-RO" sz="1800" b="0" i="0" u="none" strike="noStrike" dirty="0" smtId="4294967295">
                <a:effectLst/>
                <a:highlight>
                  <a:srgbClr val="000000">
                    <a:alpha val="0"/>
                  </a:srgbClr>
                </a:highlight>
                <a:latin typeface="Calibri"/>
              </a:rPr>
              <a:t>Porniți / opriți presiunea la pistolul de alimentare </a:t>
            </a:r>
          </a:p>
          <a:p>
            <a:pPr marL="742950" lvl="1" indent="-285750" algn="just" rtl="0">
              <a:buFont typeface="Arial" panose="020B0604020202020204" pitchFamily="34" charset="0"/>
              <a:buChar char="•"/>
            </a:pPr>
            <a:r>
              <a:rPr lang="ro-RO" sz="1800" b="0" i="0" u="none" strike="noStrike" dirty="0" smtId="4294967295">
                <a:effectLst/>
                <a:highlight>
                  <a:srgbClr val="000000">
                    <a:alpha val="0"/>
                  </a:srgbClr>
                </a:highlight>
                <a:latin typeface="Calibri"/>
              </a:rPr>
              <a:t>Eliberați conductele de presiunea și degazare după operațiunea de alimentare.</a:t>
            </a:r>
          </a:p>
          <a:p>
            <a:pPr marL="742950" lvl="1" indent="-285750" algn="just">
              <a:buFont typeface="Arial" panose="020B0604020202020204" pitchFamily="34" charset="0"/>
              <a:buChar char="•"/>
            </a:pPr>
            <a:endParaRPr lang="fr-BE" dirty="0">
              <a:effectLst/>
            </a:endParaRPr>
          </a:p>
        </p:txBody>
      </p:sp>
      <p:sp>
        <p:nvSpPr>
          <p:cNvPr id="16" name="ZoneTexte 9"/>
          <p:cNvSpPr txBox="1"/>
          <p:nvPr/>
        </p:nvSpPr>
        <p:spPr>
          <a:xfrm>
            <a:off x="324197" y="337295"/>
            <a:ext cx="11566245"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Pe măsură ce se dezvoltă infrastructura pentru hidrogen, vor exista mai multe stații de alimentare cu hidrogen, prin urmare vor fi mai mulți utilizatori de vehicule cu pilă de combustie cu hidrogen.   Acestea vor fi diferite de actualele stații PECO deoarece trebuie respectate standarde de siguranță diferite.   Slide-urile următoare vor prezenta diferențele.   </a:t>
            </a:r>
          </a:p>
        </p:txBody>
      </p:sp>
      <p:sp>
        <p:nvSpPr>
          <p:cNvPr id="17" name="ZoneTexte 1"/>
          <p:cNvSpPr txBox="1"/>
          <p:nvPr/>
        </p:nvSpPr>
        <p:spPr>
          <a:xfrm>
            <a:off x="3383280" y="1351790"/>
            <a:ext cx="449247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Stație de alimentare privată, fără producție de H</a:t>
            </a:r>
            <a:r>
              <a:rPr lang="ro-RO" sz="1800" b="0" i="0" u="none" strike="noStrike" baseline="-25000" smtId="4294967295">
                <a:effectLst/>
                <a:highlight>
                  <a:srgbClr val="000000">
                    <a:alpha val="0"/>
                  </a:srgbClr>
                </a:highlight>
                <a:latin typeface="Calibri"/>
              </a:rPr>
              <a:t>2</a:t>
            </a:r>
            <a:r>
              <a:rPr lang="ro-RO" sz="1800" b="0" i="0" u="none" strike="noStrike" smtId="4294967295">
                <a:effectLst/>
                <a:highlight>
                  <a:srgbClr val="000000">
                    <a:alpha val="0"/>
                  </a:srgbClr>
                </a:highlight>
                <a:latin typeface="Calibri"/>
              </a:rPr>
              <a:t> pe amplasament. </a:t>
            </a:r>
          </a:p>
        </p:txBody>
      </p:sp>
    </p:spTree>
    <p:extLst>
      <p:ext uri="{BB962C8B-B14F-4D97-AF65-F5344CB8AC3E}">
        <p14:creationId xmlns:p14="http://schemas.microsoft.com/office/powerpoint/2010/main" val="2904325778"/>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0303" y="3849864"/>
            <a:ext cx="1561526" cy="2082035"/>
          </a:xfrm>
          <a:prstGeom prst="rect">
            <a:avLst/>
          </a:prstGeom>
          <a:effectLst/>
        </p:spPr>
      </p:pic>
      <p:sp>
        <p:nvSpPr>
          <p:cNvPr id="16" name="Rectangle 15"/>
          <p:cNvSpPr/>
          <p:nvPr/>
        </p:nvSpPr>
        <p:spPr>
          <a:xfrm>
            <a:off x="8357530" y="2757909"/>
            <a:ext cx="1065309" cy="1903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ffectLst/>
            </a:endParaRPr>
          </a:p>
        </p:txBody>
      </p:sp>
      <p:sp>
        <p:nvSpPr>
          <p:cNvPr id="17" name="ZoneTexte 11"/>
          <p:cNvSpPr txBox="1"/>
          <p:nvPr/>
        </p:nvSpPr>
        <p:spPr>
          <a:xfrm>
            <a:off x="1083943" y="116173"/>
            <a:ext cx="550402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Stații de alimentare cu hidrogen: tehnologia simplă a unei stații</a:t>
            </a:r>
          </a:p>
        </p:txBody>
      </p:sp>
      <p:pic>
        <p:nvPicPr>
          <p:cNvPr id="18"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7503" y="657456"/>
            <a:ext cx="3434960" cy="2576220"/>
          </a:xfrm>
          <a:prstGeom prst="rect">
            <a:avLst/>
          </a:prstGeom>
          <a:effectLst/>
        </p:spPr>
      </p:pic>
      <p:pic>
        <p:nvPicPr>
          <p:cNvPr id="19" name="Imag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3903" y="657457"/>
            <a:ext cx="1928204" cy="2570939"/>
          </a:xfrm>
          <a:prstGeom prst="rect">
            <a:avLst/>
          </a:prstGeom>
          <a:effectLst/>
        </p:spPr>
      </p:pic>
      <p:pic>
        <p:nvPicPr>
          <p:cNvPr id="20" name="Imag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2341" y="4227160"/>
            <a:ext cx="2084414" cy="1563311"/>
          </a:xfrm>
          <a:prstGeom prst="rect">
            <a:avLst/>
          </a:prstGeom>
          <a:effectLst/>
        </p:spPr>
      </p:pic>
      <p:pic>
        <p:nvPicPr>
          <p:cNvPr id="21" name="Imag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61703" y="3348192"/>
            <a:ext cx="2514600" cy="1885950"/>
          </a:xfrm>
          <a:prstGeom prst="rect">
            <a:avLst/>
          </a:prstGeom>
          <a:effectLst/>
        </p:spPr>
      </p:pic>
      <p:pic>
        <p:nvPicPr>
          <p:cNvPr id="22" name="Imag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33403" y="3348193"/>
            <a:ext cx="1449060" cy="1086795"/>
          </a:xfrm>
          <a:prstGeom prst="rect">
            <a:avLst/>
          </a:prstGeom>
          <a:effectLst/>
        </p:spPr>
      </p:pic>
      <p:pic>
        <p:nvPicPr>
          <p:cNvPr id="23" name="Imag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67003" y="657456"/>
            <a:ext cx="2743200" cy="3657600"/>
          </a:xfrm>
          <a:prstGeom prst="rect">
            <a:avLst/>
          </a:prstGeom>
          <a:effectLst/>
        </p:spPr>
      </p:pic>
      <p:pic>
        <p:nvPicPr>
          <p:cNvPr id="24" name="Imag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33403" y="4629339"/>
            <a:ext cx="1449060" cy="1086795"/>
          </a:xfrm>
          <a:prstGeom prst="rect">
            <a:avLst/>
          </a:prstGeom>
          <a:effectLst/>
        </p:spPr>
      </p:pic>
    </p:spTree>
    <p:extLst>
      <p:ext uri="{BB962C8B-B14F-4D97-AF65-F5344CB8AC3E}">
        <p14:creationId xmlns:p14="http://schemas.microsoft.com/office/powerpoint/2010/main" val="1895333086"/>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3"/>
          <p:cNvSpPr txBox="1"/>
          <p:nvPr/>
        </p:nvSpPr>
        <p:spPr>
          <a:xfrm>
            <a:off x="930728" y="895700"/>
            <a:ext cx="8145042" cy="4210446"/>
          </a:xfrm>
          <a:prstGeom prst="rect">
            <a:avLst/>
          </a:prstGeom>
          <a:noFill/>
          <a:ln w="28575">
            <a:solidFill>
              <a:srgbClr val="00B050"/>
            </a:solidFill>
          </a:ln>
          <a:effectLst/>
        </p:spPr>
        <p:txBody>
          <a:bodyPr wrap="square" rtlCol="0">
            <a:spAutoFit/>
          </a:bodyPr>
          <a:lstStyle/>
          <a:p>
            <a:pPr marL="285750" indent="-285750" algn="just">
              <a:buFont typeface="Arial" panose="020B0604020202020204" pitchFamily="34" charset="0"/>
              <a:buChar char="•"/>
            </a:pPr>
            <a:endParaRPr lang="en-GB">
              <a:effectLst/>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O stație de alimentare este, în esență, compusă din două elemente: o stocare de hidrogen gazos și un distribuitor. </a:t>
            </a:r>
          </a:p>
          <a:p>
            <a:pPr marL="285750" indent="-285750" algn="just">
              <a:buFont typeface="Arial" panose="020B0604020202020204" pitchFamily="34" charset="0"/>
              <a:buChar char="•"/>
            </a:pPr>
            <a:endParaRPr lang="en-GB">
              <a:effectLst/>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În unele cazuri, obiectivul are și producție de hidrogen pe amplasament. </a:t>
            </a:r>
          </a:p>
          <a:p>
            <a:pPr marL="285750" indent="-285750" algn="just">
              <a:buFont typeface="Arial" panose="020B0604020202020204" pitchFamily="34" charset="0"/>
              <a:buChar char="•"/>
            </a:pPr>
            <a:endParaRPr lang="en-GB">
              <a:effectLst/>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Hidrogenul regenerabil este produs cu ajutorul unui electrolizor alimentat cu energie verde de la panouri solare și turbine eoliene. </a:t>
            </a:r>
          </a:p>
          <a:p>
            <a:pPr marL="285750" indent="-285750" algn="just">
              <a:buFont typeface="Arial" panose="020B0604020202020204" pitchFamily="34" charset="0"/>
              <a:buChar char="•"/>
            </a:pPr>
            <a:endParaRPr lang="en-GB">
              <a:effectLst/>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Putem găsi containere în care se pot instala:</a:t>
            </a:r>
          </a:p>
          <a:p>
            <a:pPr marL="1200150" lvl="2"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Un electrolizor</a:t>
            </a:r>
          </a:p>
          <a:p>
            <a:pPr marL="1200150" lvl="2"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Filtru, uscător</a:t>
            </a:r>
          </a:p>
          <a:p>
            <a:pPr marL="1200150" lvl="2"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Un compresor</a:t>
            </a:r>
          </a:p>
          <a:p>
            <a:pPr marL="1200150" lvl="2"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O zonă de stocare</a:t>
            </a:r>
          </a:p>
          <a:p>
            <a:pPr marL="1200150" lvl="2" indent="-285750" algn="just">
              <a:buFont typeface="Arial" panose="020B0604020202020204" pitchFamily="34" charset="0"/>
              <a:buChar char="•"/>
            </a:pPr>
            <a:endParaRPr lang="fr-BE">
              <a:effectLst/>
            </a:endParaRPr>
          </a:p>
        </p:txBody>
      </p:sp>
      <p:sp>
        <p:nvSpPr>
          <p:cNvPr id="16" name="ZoneTexte 5"/>
          <p:cNvSpPr txBox="1"/>
          <p:nvPr/>
        </p:nvSpPr>
        <p:spPr>
          <a:xfrm>
            <a:off x="539262" y="5288188"/>
            <a:ext cx="1806792" cy="305105"/>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Sursă: Knowhy</a:t>
            </a:r>
          </a:p>
        </p:txBody>
      </p:sp>
      <p:sp>
        <p:nvSpPr>
          <p:cNvPr id="17" name="ZoneTexte 12"/>
          <p:cNvSpPr txBox="1"/>
          <p:nvPr/>
        </p:nvSpPr>
        <p:spPr>
          <a:xfrm>
            <a:off x="2090970" y="269117"/>
            <a:ext cx="4825312"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Stație de alimentare privată, cu producție de H</a:t>
            </a:r>
            <a:r>
              <a:rPr lang="ro-RO" sz="1800" b="0" i="0" u="none" strike="noStrike" baseline="-25000" smtId="4294967295">
                <a:effectLst/>
                <a:highlight>
                  <a:srgbClr val="000000">
                    <a:alpha val="0"/>
                  </a:srgbClr>
                </a:highlight>
                <a:latin typeface="Calibri"/>
              </a:rPr>
              <a:t>2</a:t>
            </a:r>
            <a:r>
              <a:rPr lang="ro-RO" sz="1800" b="0" i="0" u="none" strike="noStrike" smtId="4294967295">
                <a:effectLst/>
                <a:highlight>
                  <a:srgbClr val="000000">
                    <a:alpha val="0"/>
                  </a:srgbClr>
                </a:highlight>
                <a:latin typeface="Calibri"/>
              </a:rPr>
              <a:t> pe amplasament. </a:t>
            </a:r>
          </a:p>
        </p:txBody>
      </p:sp>
    </p:spTree>
    <p:extLst>
      <p:ext uri="{BB962C8B-B14F-4D97-AF65-F5344CB8AC3E}">
        <p14:creationId xmlns:p14="http://schemas.microsoft.com/office/powerpoint/2010/main" val="3664086461"/>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32" descr="sigle_campus_alpha_pp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2813" y="1365251"/>
            <a:ext cx="2724150" cy="4105275"/>
          </a:xfrm>
          <a:prstGeom prst="rect">
            <a:avLst/>
          </a:prstGeom>
          <a:noFill/>
          <a:ln w="9525">
            <a:noFill/>
            <a:miter lim="800000"/>
          </a:ln>
          <a:effectLst/>
        </p:spPr>
      </p:pic>
      <p:pic>
        <p:nvPicPr>
          <p:cNvPr id="16" name="Image 32" descr="sigle_campus_alpha_pp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2813" y="1129890"/>
            <a:ext cx="2724150"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62233" y="3736770"/>
            <a:ext cx="2857097" cy="2142823"/>
          </a:xfrm>
          <a:prstGeom prst="rect">
            <a:avLst/>
          </a:prstGeom>
          <a:effectLst/>
        </p:spPr>
      </p:pic>
      <p:pic>
        <p:nvPicPr>
          <p:cNvPr id="18" name="Imag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96994" y="3736768"/>
            <a:ext cx="1607118" cy="2142824"/>
          </a:xfrm>
          <a:prstGeom prst="rect">
            <a:avLst/>
          </a:prstGeom>
          <a:effectLst/>
        </p:spPr>
      </p:pic>
      <p:pic>
        <p:nvPicPr>
          <p:cNvPr id="19" name="Imag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6384" y="1413888"/>
            <a:ext cx="3185520" cy="4247360"/>
          </a:xfrm>
          <a:prstGeom prst="rect">
            <a:avLst/>
          </a:prstGeom>
          <a:effectLst/>
        </p:spPr>
      </p:pic>
      <p:pic>
        <p:nvPicPr>
          <p:cNvPr id="20" name="Imag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31988" y="667513"/>
            <a:ext cx="3836420" cy="2877315"/>
          </a:xfrm>
          <a:prstGeom prst="rect">
            <a:avLst/>
          </a:prstGeom>
          <a:effectLst/>
        </p:spPr>
      </p:pic>
      <p:sp>
        <p:nvSpPr>
          <p:cNvPr id="21" name="ZoneTexte 1"/>
          <p:cNvSpPr txBox="1"/>
          <p:nvPr/>
        </p:nvSpPr>
        <p:spPr>
          <a:xfrm>
            <a:off x="2329838" y="5679388"/>
            <a:ext cx="2686517"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Proiectul UE Don Quichotte</a:t>
            </a:r>
          </a:p>
        </p:txBody>
      </p:sp>
      <p:sp>
        <p:nvSpPr>
          <p:cNvPr id="22" name="ZoneTexte 20"/>
          <p:cNvSpPr txBox="1"/>
          <p:nvPr/>
        </p:nvSpPr>
        <p:spPr>
          <a:xfrm>
            <a:off x="1991544" y="871996"/>
            <a:ext cx="3676081"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Amplasamentul Colruyt din Halle, Belgia</a:t>
            </a:r>
          </a:p>
        </p:txBody>
      </p:sp>
      <p:sp>
        <p:nvSpPr>
          <p:cNvPr id="23" name="ZoneTexte 21"/>
          <p:cNvSpPr txBox="1"/>
          <p:nvPr/>
        </p:nvSpPr>
        <p:spPr>
          <a:xfrm>
            <a:off x="1991544" y="482057"/>
            <a:ext cx="6343041"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Stații de alimentare cu hidrogen</a:t>
            </a:r>
          </a:p>
        </p:txBody>
      </p:sp>
    </p:spTree>
    <p:extLst>
      <p:ext uri="{BB962C8B-B14F-4D97-AF65-F5344CB8AC3E}">
        <p14:creationId xmlns:p14="http://schemas.microsoft.com/office/powerpoint/2010/main" val="3293324750"/>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3"/>
          <p:cNvSpPr txBox="1"/>
          <p:nvPr/>
        </p:nvSpPr>
        <p:spPr>
          <a:xfrm>
            <a:off x="930134" y="1532085"/>
            <a:ext cx="9326660" cy="4524316"/>
          </a:xfrm>
          <a:prstGeom prst="rect">
            <a:avLst/>
          </a:prstGeom>
          <a:noFill/>
          <a:ln w="28575">
            <a:solidFill>
              <a:srgbClr val="00B050"/>
            </a:solidFill>
          </a:ln>
          <a:effectLst/>
        </p:spPr>
        <p:txBody>
          <a:bodyPr wrap="square" rtlCol="0">
            <a:spAutoFit/>
          </a:bodyPr>
          <a:lstStyle/>
          <a:p>
            <a:pPr marL="285750" indent="-285750" algn="just">
              <a:buFont typeface="Arial" panose="020B0604020202020204" pitchFamily="34" charset="0"/>
              <a:buChar char="•"/>
            </a:pPr>
            <a:endParaRPr lang="en-GB">
              <a:effectLst/>
            </a:endParaRP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O stație de alimentare publică poate fi asociată cu producția de hidrogen, însă cele două trebuie separate din punct de vedere fizic. Este interzis accesul public la instalația de producție.</a:t>
            </a: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O stație de alimentare publică limitează utilizarea pentru deținătorii de carduri de acces RFID (Identificare prin Radiofrecvență).</a:t>
            </a: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O stație de alimentare publică trebuie să respecte toate criteriile de siguranță și standardele ISO cele mai stricte.</a:t>
            </a: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Hidrogenul este comprimat și stocat în rezervoare tampon de dimensiuni mari la presiunea de 350 sau 700 bar. </a:t>
            </a: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Hidrogenul este răcit la temperatura de -40°C înainte de livrare pentru a compensa coeficientul Joule-Thompson negativ.  Temperatura hidrogenului va crește în timpul dilatării, ceea ce nu este un fenomen obișnuit! </a:t>
            </a:r>
          </a:p>
          <a:p>
            <a:pPr marL="285750" indent="-285750" algn="just" rtl="0">
              <a:buFont typeface="Arial" panose="020B0604020202020204" pitchFamily="34" charset="0"/>
              <a:buChar char="•"/>
            </a:pPr>
            <a:r>
              <a:rPr lang="ro-RO" sz="1800" b="0" i="0" u="none" strike="noStrike" smtId="4294967295">
                <a:effectLst/>
                <a:highlight>
                  <a:srgbClr val="000000">
                    <a:alpha val="0"/>
                  </a:srgbClr>
                </a:highlight>
                <a:latin typeface="Calibri"/>
              </a:rPr>
              <a:t>În timpul procesului de alimentare trebuie să existe o comunicare între vehicul și stație.  Procesul de alimentare va fi oprit dacă temperatura din rezervorul de gaz al vehiculului atinge  85°C. În acest scop, se utilizează un sistem de comunicare cu infraroșu. </a:t>
            </a:r>
          </a:p>
          <a:p>
            <a:pPr marL="285750" indent="-285750" algn="just">
              <a:buFont typeface="Arial" panose="020B0604020202020204" pitchFamily="34" charset="0"/>
              <a:buChar char="•"/>
            </a:pPr>
            <a:endParaRPr lang="fr-BE">
              <a:effectLst/>
            </a:endParaRPr>
          </a:p>
        </p:txBody>
      </p:sp>
      <p:sp>
        <p:nvSpPr>
          <p:cNvPr id="16" name="ZoneTexte 5"/>
          <p:cNvSpPr txBox="1"/>
          <p:nvPr/>
        </p:nvSpPr>
        <p:spPr>
          <a:xfrm>
            <a:off x="538668" y="5780558"/>
            <a:ext cx="1806792" cy="305105"/>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Sursă: Knowhy</a:t>
            </a:r>
          </a:p>
        </p:txBody>
      </p:sp>
      <p:sp>
        <p:nvSpPr>
          <p:cNvPr id="17" name="ZoneTexte 9"/>
          <p:cNvSpPr txBox="1"/>
          <p:nvPr/>
        </p:nvSpPr>
        <p:spPr>
          <a:xfrm>
            <a:off x="1006211" y="385342"/>
            <a:ext cx="6343041"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Stații de alimentare cu hidrogen</a:t>
            </a:r>
          </a:p>
        </p:txBody>
      </p:sp>
      <p:sp>
        <p:nvSpPr>
          <p:cNvPr id="18" name="ZoneTexte 12"/>
          <p:cNvSpPr txBox="1"/>
          <p:nvPr/>
        </p:nvSpPr>
        <p:spPr>
          <a:xfrm>
            <a:off x="2198442" y="946729"/>
            <a:ext cx="5798337"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Stație de alimentare publică, cu sau fără producție de H</a:t>
            </a:r>
            <a:r>
              <a:rPr lang="ro-RO" sz="1800" b="0" i="0" u="none" strike="noStrike" baseline="-25000" smtId="4294967295">
                <a:effectLst/>
                <a:highlight>
                  <a:srgbClr val="000000">
                    <a:alpha val="0"/>
                  </a:srgbClr>
                </a:highlight>
                <a:latin typeface="Calibri"/>
              </a:rPr>
              <a:t>2</a:t>
            </a:r>
            <a:r>
              <a:rPr lang="ro-RO" sz="1800" b="0" i="0" u="none" strike="noStrike" smtId="4294967295">
                <a:effectLst/>
                <a:highlight>
                  <a:srgbClr val="000000">
                    <a:alpha val="0"/>
                  </a:srgbClr>
                </a:highlight>
                <a:latin typeface="Calibri"/>
              </a:rPr>
              <a:t> pe amplasament</a:t>
            </a:r>
          </a:p>
        </p:txBody>
      </p:sp>
    </p:spTree>
    <p:extLst>
      <p:ext uri="{BB962C8B-B14F-4D97-AF65-F5344CB8AC3E}">
        <p14:creationId xmlns:p14="http://schemas.microsoft.com/office/powerpoint/2010/main" val="1072706750"/>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23" descr="Figure_7_U3.jpg"/>
          <p:cNvPicPr>
            <a:picLocks noChangeAspect="1"/>
          </p:cNvPicPr>
          <p:nvPr/>
        </p:nvPicPr>
        <p:blipFill>
          <a:blip r:embed="rId10">
            <a:extLst>
              <a:ext uri="{28A0092B-C50C-407E-A947-70E740481C1C}">
                <a14:useLocalDpi xmlns:a14="http://schemas.microsoft.com/office/drawing/2010/main" val="0"/>
              </a:ext>
            </a:extLst>
          </a:blip>
          <a:srcRect l="61381"/>
          <a:stretch>
            <a:fillRect/>
          </a:stretch>
        </p:blipFill>
        <p:spPr>
          <a:xfrm>
            <a:off x="7627055" y="3427031"/>
            <a:ext cx="1621051" cy="1346318"/>
          </a:xfrm>
          <a:prstGeom prst="rect">
            <a:avLst/>
          </a:prstGeom>
          <a:effectLst/>
        </p:spPr>
      </p:pic>
      <p:pic>
        <p:nvPicPr>
          <p:cNvPr id="16" name="Image 32" descr="sigle_campus_alpha_ppt.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1551" y="787218"/>
            <a:ext cx="2724150" cy="4105275"/>
          </a:xfrm>
          <a:prstGeom prst="rect">
            <a:avLst/>
          </a:prstGeom>
          <a:noFill/>
          <a:ln w="9525">
            <a:noFill/>
            <a:miter lim="800000"/>
          </a:ln>
          <a:effectLst/>
        </p:spPr>
      </p:pic>
      <p:pic>
        <p:nvPicPr>
          <p:cNvPr id="17" name="Image 32" descr="sigle_campus_alpha_ppt.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1551" y="1274233"/>
            <a:ext cx="2724150"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947365" y="3427032"/>
            <a:ext cx="1065309" cy="1903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ffectLst/>
            </a:endParaRPr>
          </a:p>
        </p:txBody>
      </p:sp>
      <p:pic>
        <p:nvPicPr>
          <p:cNvPr id="19" name="Picture 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7728947" y="4695751"/>
            <a:ext cx="1502142" cy="1072958"/>
          </a:xfrm>
          <a:prstGeom prst="rect">
            <a:avLst/>
          </a:prstGeom>
          <a:noFill/>
          <a:ln w="9525">
            <a:noFill/>
            <a:miter lim="800000"/>
          </a:ln>
          <a:effectLst/>
        </p:spPr>
      </p:pic>
      <p:pic>
        <p:nvPicPr>
          <p:cNvPr id="20" name="Image 17" descr="Figure_7_U3.jpg"/>
          <p:cNvPicPr>
            <a:picLocks noChangeAspect="1"/>
          </p:cNvPicPr>
          <p:nvPr/>
        </p:nvPicPr>
        <p:blipFill>
          <a:blip r:embed="rId10">
            <a:extLst>
              <a:ext uri="{28A0092B-C50C-407E-A947-70E740481C1C}">
                <a14:useLocalDpi xmlns:a14="http://schemas.microsoft.com/office/drawing/2010/main" val="0"/>
              </a:ext>
            </a:extLst>
          </a:blip>
          <a:srcRect r="76599"/>
          <a:stretch>
            <a:fillRect/>
          </a:stretch>
        </p:blipFill>
        <p:spPr>
          <a:xfrm>
            <a:off x="7729938" y="447280"/>
            <a:ext cx="1347316" cy="1846649"/>
          </a:xfrm>
          <a:prstGeom prst="rect">
            <a:avLst/>
          </a:prstGeom>
          <a:effectLst/>
        </p:spPr>
      </p:pic>
      <p:sp>
        <p:nvSpPr>
          <p:cNvPr id="22" name="ZoneTexte 19"/>
          <p:cNvSpPr txBox="1"/>
          <p:nvPr/>
        </p:nvSpPr>
        <p:spPr>
          <a:xfrm>
            <a:off x="618274" y="447279"/>
            <a:ext cx="5253905"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Stație de alimentare care respectă standardele ISO</a:t>
            </a:r>
          </a:p>
        </p:txBody>
      </p:sp>
      <p:pic>
        <p:nvPicPr>
          <p:cNvPr id="23" name="Image 22" descr="Figure_7_U3.jpg"/>
          <p:cNvPicPr>
            <a:picLocks noChangeAspect="1"/>
          </p:cNvPicPr>
          <p:nvPr/>
        </p:nvPicPr>
        <p:blipFill>
          <a:blip r:embed="rId10">
            <a:extLst>
              <a:ext uri="{28A0092B-C50C-407E-A947-70E740481C1C}">
                <a14:useLocalDpi xmlns:a14="http://schemas.microsoft.com/office/drawing/2010/main" val="0"/>
              </a:ext>
            </a:extLst>
          </a:blip>
          <a:srcRect l="25345" r="37328"/>
          <a:stretch>
            <a:fillRect/>
          </a:stretch>
        </p:blipFill>
        <p:spPr>
          <a:xfrm>
            <a:off x="7603395" y="2226444"/>
            <a:ext cx="1618748" cy="1390922"/>
          </a:xfrm>
          <a:prstGeom prst="rect">
            <a:avLst/>
          </a:prstGeom>
          <a:effectLst/>
        </p:spPr>
      </p:pic>
      <p:pic>
        <p:nvPicPr>
          <p:cNvPr id="24"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a:xfrm>
            <a:off x="438638" y="930761"/>
            <a:ext cx="7017241" cy="496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1"/>
          <p:cNvSpPr txBox="1"/>
          <p:nvPr/>
        </p:nvSpPr>
        <p:spPr>
          <a:xfrm>
            <a:off x="403024" y="1671416"/>
            <a:ext cx="2576946" cy="1495013"/>
          </a:xfrm>
          <a:prstGeom prst="rect">
            <a:avLst/>
          </a:prstGeom>
          <a:solidFill>
            <a:schemeClr val="bg1"/>
          </a:solidFill>
          <a:effectLst/>
        </p:spPr>
        <p:txBody>
          <a:bodyPr wrap="square" rtlCol="0">
            <a:spAutoFit/>
          </a:bodyPr>
          <a:lstStyle/>
          <a:p>
            <a:pPr rtl="0"/>
            <a:r>
              <a:rPr lang="ro-RO" sz="1200" b="0" i="0" u="none" strike="noStrike" smtId="4294967295">
                <a:effectLst/>
                <a:highlight>
                  <a:srgbClr val="000000">
                    <a:alpha val="0"/>
                  </a:srgbClr>
                </a:highlight>
                <a:latin typeface="Calibri"/>
              </a:rPr>
              <a:t>1.</a:t>
            </a:r>
            <a:r>
              <a:rPr lang="ro-RO" sz="1200" b="1" i="0" u="none" strike="noStrike" smtId="4294967295">
                <a:effectLst/>
                <a:highlight>
                  <a:srgbClr val="000000">
                    <a:alpha val="0"/>
                  </a:srgbClr>
                </a:highlight>
                <a:latin typeface="Calibri"/>
              </a:rPr>
              <a:t>Sursă de hidrogen</a:t>
            </a:r>
          </a:p>
          <a:p>
            <a:pPr rtl="0"/>
            <a:r>
              <a:rPr lang="ro-RO" sz="1100" b="0" i="0" u="none" strike="noStrike" smtId="4294967295">
                <a:effectLst/>
                <a:highlight>
                  <a:srgbClr val="000000">
                    <a:alpha val="0"/>
                  </a:srgbClr>
                </a:highlight>
                <a:latin typeface="Calibri"/>
              </a:rPr>
              <a:t>H2 este stocat într-un rezervor cilindric la presiunea de 200 </a:t>
            </a:r>
            <a:r>
              <a:rPr lang="ro-RO" sz="1200" b="0" i="0" u="none" strike="noStrike" smtId="4294967295">
                <a:effectLst/>
                <a:highlight>
                  <a:srgbClr val="000000">
                    <a:alpha val="0"/>
                  </a:srgbClr>
                </a:highlight>
                <a:latin typeface="Calibri"/>
              </a:rPr>
              <a:t>bar</a:t>
            </a:r>
          </a:p>
          <a:p>
            <a:pPr rtl="0"/>
            <a:r>
              <a:rPr lang="ro-RO" sz="1200" b="0" i="0" u="none" strike="noStrike" smtId="4294967295">
                <a:effectLst/>
                <a:highlight>
                  <a:srgbClr val="000000">
                    <a:alpha val="0"/>
                  </a:srgbClr>
                </a:highlight>
                <a:latin typeface="Calibri"/>
              </a:rPr>
              <a:t>2.</a:t>
            </a:r>
            <a:r>
              <a:rPr lang="ro-RO" sz="1200" b="1" i="0" u="none" strike="noStrike" smtId="4294967295">
                <a:effectLst/>
                <a:highlight>
                  <a:srgbClr val="000000">
                    <a:alpha val="0"/>
                  </a:srgbClr>
                </a:highlight>
                <a:latin typeface="Calibri"/>
              </a:rPr>
              <a:t>Faza de comprimare </a:t>
            </a:r>
          </a:p>
          <a:p>
            <a:pPr rtl="0"/>
            <a:r>
              <a:rPr lang="ro-RO" sz="1100" b="0" i="0" u="none" strike="noStrike" smtId="4294967295">
                <a:effectLst/>
                <a:highlight>
                  <a:srgbClr val="000000">
                    <a:alpha val="0"/>
                  </a:srgbClr>
                </a:highlight>
                <a:latin typeface="Calibri"/>
              </a:rPr>
              <a:t>H2 este comprimat la presiunea de 350 sau 700 bar</a:t>
            </a:r>
          </a:p>
          <a:p>
            <a:pPr rtl="0"/>
            <a:r>
              <a:rPr lang="ro-RO" sz="1200" b="0" i="0" u="none" strike="noStrike" smtId="4294967295">
                <a:effectLst/>
                <a:highlight>
                  <a:srgbClr val="000000">
                    <a:alpha val="0"/>
                  </a:srgbClr>
                </a:highlight>
                <a:latin typeface="Calibri"/>
              </a:rPr>
              <a:t>3.</a:t>
            </a:r>
            <a:r>
              <a:rPr lang="ro-RO" sz="1200" b="1" i="0" u="none" strike="noStrike" smtId="4294967295">
                <a:effectLst/>
                <a:highlight>
                  <a:srgbClr val="000000">
                    <a:alpha val="0"/>
                  </a:srgbClr>
                </a:highlight>
                <a:latin typeface="Calibri"/>
              </a:rPr>
              <a:t>Circuite tampon</a:t>
            </a:r>
          </a:p>
          <a:p>
            <a:pPr rtl="0"/>
            <a:r>
              <a:rPr lang="ro-RO" sz="1100" b="0" i="0" u="none" strike="noStrike" smtId="4294967295">
                <a:effectLst/>
                <a:highlight>
                  <a:srgbClr val="000000">
                    <a:alpha val="0"/>
                  </a:srgbClr>
                </a:highlight>
                <a:latin typeface="Calibri"/>
              </a:rPr>
              <a:t>Stocarea H2 la presiune înaltă</a:t>
            </a:r>
          </a:p>
        </p:txBody>
      </p:sp>
      <p:sp>
        <p:nvSpPr>
          <p:cNvPr id="26" name="ZoneTexte 21"/>
          <p:cNvSpPr txBox="1"/>
          <p:nvPr/>
        </p:nvSpPr>
        <p:spPr>
          <a:xfrm>
            <a:off x="4806122" y="835314"/>
            <a:ext cx="2583485" cy="1861139"/>
          </a:xfrm>
          <a:prstGeom prst="rect">
            <a:avLst/>
          </a:prstGeom>
          <a:solidFill>
            <a:schemeClr val="bg1"/>
          </a:solidFill>
          <a:effectLst/>
        </p:spPr>
        <p:txBody>
          <a:bodyPr wrap="square" rtlCol="0">
            <a:spAutoFit/>
          </a:bodyPr>
          <a:lstStyle/>
          <a:p>
            <a:pPr rtl="0"/>
            <a:r>
              <a:rPr lang="ro-RO" sz="1200" b="0" i="0" u="none" strike="noStrike" smtId="4294967295">
                <a:effectLst/>
                <a:highlight>
                  <a:srgbClr val="000000">
                    <a:alpha val="0"/>
                  </a:srgbClr>
                </a:highlight>
                <a:latin typeface="Calibri"/>
              </a:rPr>
              <a:t>4.</a:t>
            </a:r>
            <a:r>
              <a:rPr lang="ro-RO" sz="1200" b="1" i="0" u="none" strike="noStrike" smtId="4294967295">
                <a:effectLst/>
                <a:highlight>
                  <a:srgbClr val="000000">
                    <a:alpha val="0"/>
                  </a:srgbClr>
                </a:highlight>
                <a:latin typeface="Calibri"/>
              </a:rPr>
              <a:t>Schimbător de căldură</a:t>
            </a:r>
          </a:p>
          <a:p>
            <a:pPr rtl="0"/>
            <a:r>
              <a:rPr lang="ro-RO" sz="1100" b="0" i="0" u="none" strike="noStrike" smtId="4294967295">
                <a:effectLst/>
                <a:highlight>
                  <a:srgbClr val="000000">
                    <a:alpha val="0"/>
                  </a:srgbClr>
                </a:highlight>
                <a:latin typeface="Calibri"/>
              </a:rPr>
              <a:t>H2 este răcit la temperatura de -40°C înainte de livrare</a:t>
            </a:r>
          </a:p>
          <a:p>
            <a:pPr rtl="0"/>
            <a:r>
              <a:rPr lang="ro-RO" sz="1200" b="0" i="0" u="none" strike="noStrike" smtId="4294967295">
                <a:effectLst/>
                <a:highlight>
                  <a:srgbClr val="000000">
                    <a:alpha val="0"/>
                  </a:srgbClr>
                </a:highlight>
                <a:latin typeface="Calibri"/>
              </a:rPr>
              <a:t>5.</a:t>
            </a:r>
            <a:r>
              <a:rPr lang="ro-RO" sz="1200" b="1" i="0" u="none" strike="noStrike" smtId="4294967295">
                <a:effectLst/>
                <a:highlight>
                  <a:srgbClr val="000000">
                    <a:alpha val="0"/>
                  </a:srgbClr>
                </a:highlight>
                <a:latin typeface="Calibri"/>
              </a:rPr>
              <a:t>Distribuitor</a:t>
            </a:r>
          </a:p>
          <a:p>
            <a:pPr rtl="0"/>
            <a:r>
              <a:rPr lang="ro-RO" sz="1100" b="0" i="0" u="none" strike="noStrike" smtId="4294967295">
                <a:effectLst/>
                <a:highlight>
                  <a:srgbClr val="000000">
                    <a:alpha val="0"/>
                  </a:srgbClr>
                </a:highlight>
                <a:latin typeface="Calibri"/>
              </a:rPr>
              <a:t>H2 este transferat în rezervorul vehiculului</a:t>
            </a:r>
          </a:p>
          <a:p>
            <a:pPr rtl="0"/>
            <a:r>
              <a:rPr lang="ro-RO" sz="1200" b="0" i="0" u="none" strike="noStrike" smtId="4294967295">
                <a:effectLst/>
                <a:highlight>
                  <a:srgbClr val="000000">
                    <a:alpha val="0"/>
                  </a:srgbClr>
                </a:highlight>
                <a:latin typeface="Calibri"/>
              </a:rPr>
              <a:t>6.</a:t>
            </a:r>
            <a:r>
              <a:rPr lang="ro-RO" sz="1200" b="1" i="0" u="none" strike="noStrike" smtId="4294967295">
                <a:effectLst/>
                <a:highlight>
                  <a:srgbClr val="000000">
                    <a:alpha val="0"/>
                  </a:srgbClr>
                </a:highlight>
                <a:latin typeface="Calibri"/>
              </a:rPr>
              <a:t>Echipament de răcire</a:t>
            </a:r>
          </a:p>
          <a:p>
            <a:pPr rtl="0"/>
            <a:r>
              <a:rPr lang="ro-RO" sz="1200" b="0" i="0" u="none" strike="noStrike" smtId="4294967295">
                <a:effectLst/>
                <a:highlight>
                  <a:srgbClr val="000000">
                    <a:alpha val="0"/>
                  </a:srgbClr>
                </a:highlight>
                <a:latin typeface="Calibri"/>
              </a:rPr>
              <a:t>Schimbătorul de căldură este prevăzut cu un lichid de răcire</a:t>
            </a:r>
          </a:p>
          <a:p>
            <a:pPr rtl="0"/>
            <a:r>
              <a:rPr lang="ro-RO" sz="1200" b="0" i="0" u="none" strike="noStrike" smtId="4294967295">
                <a:effectLst/>
                <a:highlight>
                  <a:srgbClr val="000000">
                    <a:alpha val="0"/>
                  </a:srgbClr>
                </a:highlight>
                <a:latin typeface="Calibri"/>
              </a:rPr>
              <a:t>7</a:t>
            </a:r>
            <a:r>
              <a:rPr lang="ro-RO" sz="1100" b="0" i="0" u="none" strike="noStrike" smtId="4294967295">
                <a:effectLst/>
                <a:highlight>
                  <a:srgbClr val="000000">
                    <a:alpha val="0"/>
                  </a:srgbClr>
                </a:highlight>
                <a:latin typeface="Calibri"/>
              </a:rPr>
              <a:t>.</a:t>
            </a:r>
            <a:r>
              <a:rPr lang="ro-RO" sz="1200" b="1" i="0" u="none" strike="noStrike" smtId="4294967295">
                <a:effectLst/>
                <a:highlight>
                  <a:srgbClr val="000000">
                    <a:alpha val="0"/>
                  </a:srgbClr>
                </a:highlight>
                <a:latin typeface="Calibri"/>
              </a:rPr>
              <a:t>Dispozitiv de management general</a:t>
            </a:r>
          </a:p>
        </p:txBody>
      </p:sp>
      <p:sp>
        <p:nvSpPr>
          <p:cNvPr id="27" name="ZoneTexte 2"/>
          <p:cNvSpPr txBox="1"/>
          <p:nvPr/>
        </p:nvSpPr>
        <p:spPr>
          <a:xfrm>
            <a:off x="421103" y="932481"/>
            <a:ext cx="3415022" cy="750558"/>
          </a:xfrm>
          <a:prstGeom prst="rect">
            <a:avLst/>
          </a:prstGeom>
          <a:solidFill>
            <a:schemeClr val="bg1"/>
          </a:solidFill>
          <a:effectLst/>
        </p:spPr>
        <p:txBody>
          <a:bodyPr wrap="square" rtlCol="0">
            <a:spAutoFit/>
          </a:bodyPr>
          <a:lstStyle/>
          <a:p>
            <a:pPr rtl="0">
              <a:lnSpc>
                <a:spcPct val="120000"/>
              </a:lnSpc>
            </a:pPr>
            <a:r>
              <a:rPr lang="ro-RO" sz="1800" b="0" i="0" u="none" strike="noStrike" smtId="4294967295">
                <a:effectLst/>
                <a:highlight>
                  <a:srgbClr val="000000">
                    <a:alpha val="0"/>
                  </a:srgbClr>
                </a:highlight>
                <a:latin typeface="Calibri"/>
              </a:rPr>
              <a:t>Cum funcționează?</a:t>
            </a:r>
          </a:p>
          <a:p>
            <a:pPr rtl="0">
              <a:lnSpc>
                <a:spcPct val="120000"/>
              </a:lnSpc>
            </a:pPr>
            <a:r>
              <a:rPr lang="ro-RO" sz="1800" b="0" i="0" u="none" strike="noStrike" smtId="4294967295">
                <a:effectLst/>
                <a:highlight>
                  <a:srgbClr val="000000">
                    <a:alpha val="0"/>
                  </a:srgbClr>
                </a:highlight>
                <a:latin typeface="Calibri"/>
              </a:rPr>
              <a:t>Stație de alimentare cu hidrogen</a:t>
            </a:r>
          </a:p>
        </p:txBody>
      </p:sp>
      <p:sp>
        <p:nvSpPr>
          <p:cNvPr id="21" name="ZoneTexte 18"/>
          <p:cNvSpPr txBox="1"/>
          <p:nvPr/>
        </p:nvSpPr>
        <p:spPr>
          <a:xfrm>
            <a:off x="6800364" y="5697844"/>
            <a:ext cx="3029691" cy="305105"/>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Surse: Linde, Air Liquide, WEH</a:t>
            </a:r>
          </a:p>
        </p:txBody>
      </p:sp>
    </p:spTree>
    <p:extLst>
      <p:ext uri="{BB962C8B-B14F-4D97-AF65-F5344CB8AC3E}">
        <p14:creationId xmlns:p14="http://schemas.microsoft.com/office/powerpoint/2010/main" val="3200966112"/>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TotalTime>
  <Words>1848</Words>
  <Application>Microsoft Macintosh PowerPoint</Application>
  <PresentationFormat>Custom</PresentationFormat>
  <Paragraphs>202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11</cp:revision>
  <dcterms:created xsi:type="dcterms:W3CDTF">2019-06-26T09:21:34Z</dcterms:created>
  <dcterms:modified xsi:type="dcterms:W3CDTF">2019-12-05T15:17:34Z</dcterms:modified>
</cp:coreProperties>
</file>