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5" r:id="rId30"/>
    <p:sldId id="286" r:id="rId31"/>
    <p:sldId id="284"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Lst>
  <p:sldSz cx="12192000" cy="6858000"/>
  <p:notesSz cx="6858000" cy="9144000"/>
  <p:custDataLst>
    <p:tags r:id="rId57"/>
  </p:custDataLst>
  <p:defaultTextStyle>
    <a:defPPr>
      <a:defRPr lang="en-US">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C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9"/>
    <p:restoredTop sz="94646"/>
  </p:normalViewPr>
  <p:slideViewPr>
    <p:cSldViewPr snapToGrid="0" snapToObjects="1">
      <p:cViewPr varScale="1">
        <p:scale>
          <a:sx n="79" d="100"/>
          <a:sy n="79" d="100"/>
        </p:scale>
        <p:origin x="-696" y="-1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printerSettings" Target="printerSettings/printerSettings1.bin"/><Relationship Id="rId57" Type="http://schemas.openxmlformats.org/officeDocument/2006/relationships/tags" Target="tags/tag1.xml"/><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a:effectLst/>
      </p:grpSpPr>
    </p:spTree>
    <p:extLst>
      <p:ext uri="{BB962C8B-B14F-4D97-AF65-F5344CB8AC3E}">
        <p14:creationId xmlns:p14="http://schemas.microsoft.com/office/powerpoint/2010/main" val="4160510287"/>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a:effectLst/>
      </p:grpSpPr>
    </p:spTree>
    <p:extLst>
      <p:ext uri="{BB962C8B-B14F-4D97-AF65-F5344CB8AC3E}">
        <p14:creationId xmlns:p14="http://schemas.microsoft.com/office/powerpoint/2010/main" val="2035555222"/>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a:effectLst/>
      </p:grpSpPr>
      <p:pic>
        <p:nvPicPr>
          <p:cNvPr id="9" name="Picture 8">
            <a:extLst>
              <a:ext uri="{FF2B5EF4-FFF2-40B4-BE49-F238E27FC236}">
                <a16:creationId xmlns:a16="http://schemas.microsoft.com/office/drawing/2014/main" xmlns:p15="http://schemas.microsoft.com/office/powerpoint/2012/main" xmlns:p14="http://schemas.microsoft.com/office/powerpoint/2010/main" xmlns="" id="{744E4D4A-C7B4-0A4F-B336-7568CF39A4C2}"/>
              </a:ext>
            </a:extLst>
          </p:cNvPr>
          <p:cNvPicPr>
            <a:picLocks noChangeAspect="1"/>
          </p:cNvPicPr>
          <p:nvPr userDrawn="1"/>
        </p:nvPicPr>
        <p:blipFill>
          <a:blip r:embed="rId4"/>
          <a:stretch>
            <a:fillRect/>
          </a:stretch>
        </p:blipFill>
        <p:spPr>
          <a:xfrm>
            <a:off x="0" y="0"/>
            <a:ext cx="12192000" cy="6858000"/>
          </a:xfrm>
          <a:prstGeom prst="rect">
            <a:avLst/>
          </a:prstGeom>
          <a:effectLst/>
        </p:spPr>
      </p:pic>
      <p:sp>
        <p:nvSpPr>
          <p:cNvPr id="10" name="TextBox 9">
            <a:extLst>
              <a:ext uri="{FF2B5EF4-FFF2-40B4-BE49-F238E27FC236}">
                <a16:creationId xmlns:a16="http://schemas.microsoft.com/office/drawing/2014/main" xmlns:p15="http://schemas.microsoft.com/office/powerpoint/2012/main" xmlns:p14="http://schemas.microsoft.com/office/powerpoint/2010/main" xmlns="" id="{BF826369-A491-FF49-B2BE-064E0024F40D}"/>
              </a:ext>
            </a:extLst>
          </p:cNvPr>
          <p:cNvSpPr txBox="1"/>
          <p:nvPr userDrawn="1"/>
        </p:nvSpPr>
        <p:spPr>
          <a:xfrm>
            <a:off x="743706" y="6250219"/>
            <a:ext cx="1960165" cy="338554"/>
          </a:xfrm>
          <a:prstGeom prst="rect">
            <a:avLst/>
          </a:prstGeom>
          <a:noFill/>
          <a:effectLst/>
        </p:spPr>
        <p:txBody>
          <a:bodyPr wrap="square" rtlCol="0">
            <a:spAutoFit/>
          </a:bodyPr>
          <a:lstStyle/>
          <a:p>
            <a:r>
              <a:rPr lang="en-US" sz="1600">
                <a:solidFill>
                  <a:srgbClr val="00ACAF"/>
                </a:solidFill>
                <a:effectLst/>
                <a:latin typeface="Arial" panose="020B0604020202020204" pitchFamily="34" charset="0"/>
                <a:cs typeface="Arial" panose="020B0604020202020204" pitchFamily="34" charset="0"/>
              </a:rPr>
              <a:t>Content created by</a:t>
            </a:r>
          </a:p>
        </p:txBody>
      </p:sp>
    </p:spTree>
    <p:extLst>
      <p:ext uri="{BB962C8B-B14F-4D97-AF65-F5344CB8AC3E}">
        <p14:creationId xmlns:p14="http://schemas.microsoft.com/office/powerpoint/2010/main" val="356556377"/>
      </p:ext>
    </p:extLst>
  </p:cSld>
  <p:clrMap bg1="lt1" tx1="dk1" bg2="lt2" tx2="dk2" accent1="accent1" accent2="accent2" accent3="accent3" accent4="accent4" accent5="accent5" accent6="accent6" hlink="hlink" folHlink="folHlink"/>
  <p:sldLayoutIdLst>
    <p:sldLayoutId id="2147483649" r:id="rId1"/>
    <p:sldLayoutId id="2147483650" r:id="rId2"/>
  </p:sldLayoutIdLst>
  <p:transition xmlns:p14="http://schemas.microsoft.com/office/powerpoint/2010/main"/>
  <p:txStyles>
    <p:title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9pPr>
    </p:bodyStyle>
    <p:otherStyle>
      <a:defPPr>
        <a:defRPr lang="en-US">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jpeg"/><Relationship Id="rId10"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18.jpeg"/><Relationship Id="rId11" Type="http://schemas.openxmlformats.org/officeDocument/2006/relationships/image" Target="../media/image19.jpe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20.jpe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20.jpeg"/><Relationship Id="rId11" Type="http://schemas.openxmlformats.org/officeDocument/2006/relationships/image" Target="../media/image21.jpe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1" Type="http://schemas.openxmlformats.org/officeDocument/2006/relationships/image" Target="../media/image21.jpeg"/><Relationship Id="rId12" Type="http://schemas.openxmlformats.org/officeDocument/2006/relationships/image" Target="../media/image22.jpeg"/><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20.jpeg"/></Relationships>
</file>

<file path=ppt/slides/_rels/slide14.xml.rels><?xml version="1.0" encoding="UTF-8" standalone="yes"?>
<Relationships xmlns="http://schemas.openxmlformats.org/package/2006/relationships"><Relationship Id="rId11" Type="http://schemas.openxmlformats.org/officeDocument/2006/relationships/image" Target="../media/image21.jpeg"/><Relationship Id="rId12" Type="http://schemas.openxmlformats.org/officeDocument/2006/relationships/image" Target="../media/image22.jpeg"/><Relationship Id="rId13" Type="http://schemas.openxmlformats.org/officeDocument/2006/relationships/image" Target="../media/image23.jpeg"/><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20.jpeg"/></Relationships>
</file>

<file path=ppt/slides/_rels/slide15.xml.rels><?xml version="1.0" encoding="UTF-8" standalone="yes"?>
<Relationships xmlns="http://schemas.openxmlformats.org/package/2006/relationships"><Relationship Id="rId11" Type="http://schemas.openxmlformats.org/officeDocument/2006/relationships/image" Target="../media/image21.jpeg"/><Relationship Id="rId12" Type="http://schemas.openxmlformats.org/officeDocument/2006/relationships/image" Target="../media/image22.jpeg"/><Relationship Id="rId13" Type="http://schemas.openxmlformats.org/officeDocument/2006/relationships/image" Target="../media/image23.jpeg"/><Relationship Id="rId14" Type="http://schemas.openxmlformats.org/officeDocument/2006/relationships/image" Target="../media/image24.jpeg"/><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25.jpeg"/><Relationship Id="rId11" Type="http://schemas.openxmlformats.org/officeDocument/2006/relationships/image" Target="../media/image26.jpe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27.jpe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hyperlink" Target="https://www.youtube.com/watch?v=IknzEAs34r0" TargetMode="External"/><Relationship Id="rId11" Type="http://schemas.openxmlformats.org/officeDocument/2006/relationships/image" Target="../media/image28.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29.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27.jpe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11.jpe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hyperlink" Target="https://www.youtube.com/watch?v=jVeagFmmwA0" TargetMode="External"/><Relationship Id="rId11" Type="http://schemas.openxmlformats.org/officeDocument/2006/relationships/image" Target="../media/image28.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30.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27.jpe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31.jpe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1" Type="http://schemas.openxmlformats.org/officeDocument/2006/relationships/image" Target="../media/image12.jpeg"/><Relationship Id="rId12" Type="http://schemas.openxmlformats.org/officeDocument/2006/relationships/image" Target="../media/image13.jpeg"/><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32.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33.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33.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34.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35.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35.png"/><Relationship Id="rId11" Type="http://schemas.openxmlformats.org/officeDocument/2006/relationships/image" Target="../media/image36.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37.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37.png"/><Relationship Id="rId11" Type="http://schemas.openxmlformats.org/officeDocument/2006/relationships/image" Target="../media/image38.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52.xml.rels><?xml version="1.0" encoding="UTF-8" standalone="yes"?>
<Relationships xmlns="http://schemas.openxmlformats.org/package/2006/relationships"><Relationship Id="rId11" Type="http://schemas.openxmlformats.org/officeDocument/2006/relationships/image" Target="../media/image38.png"/><Relationship Id="rId12" Type="http://schemas.openxmlformats.org/officeDocument/2006/relationships/image" Target="../media/image39.png"/><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37.png"/></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40.jpeg"/><Relationship Id="rId11" Type="http://schemas.openxmlformats.org/officeDocument/2006/relationships/image" Target="../media/image41.jpe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54.xml.rels><?xml version="1.0" encoding="UTF-8" standalone="yes"?>
<Relationships xmlns="http://schemas.openxmlformats.org/package/2006/relationships"><Relationship Id="rId11" Type="http://schemas.openxmlformats.org/officeDocument/2006/relationships/image" Target="../media/image42.png"/><Relationship Id="rId12" Type="http://schemas.openxmlformats.org/officeDocument/2006/relationships/hyperlink" Target="https://youtu.be/SrTkT7OpcpI" TargetMode="External"/><Relationship Id="rId13" Type="http://schemas.openxmlformats.org/officeDocument/2006/relationships/image" Target="../media/image43.png"/><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hyperlink" Target="https://youtu.be/XzeCQblYHic"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15.jpeg"/><Relationship Id="rId11"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17.jpe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18.jpeg"/><Relationship Id="rId1" Type="http://schemas.openxmlformats.org/officeDocument/2006/relationships/slideLayout" Target="../slideLayouts/slideLayout1.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4" name="Footer Placeholder 4">
            <a:extLst>
              <a:ext uri="{FF2B5EF4-FFF2-40B4-BE49-F238E27FC236}">
                <a16:creationId xmlns:a16="http://schemas.microsoft.com/office/drawing/2014/main" xmlns:p15="http://schemas.microsoft.com/office/powerpoint/2012/main" xmlns:p14="http://schemas.microsoft.com/office/powerpoint/2010/main" xmlns="" id="{71BAC356-1C44-F44B-B830-43C409DA0D87}"/>
              </a:ext>
            </a:extLst>
          </p:cNvPr>
          <p:cNvSpPr txBox="1"/>
          <p:nvPr/>
        </p:nvSpPr>
        <p:spPr>
          <a:xfrm>
            <a:off x="2600634" y="6260486"/>
            <a:ext cx="4114800" cy="365125"/>
          </a:xfrm>
          <a:prstGeom prst="rect">
            <a:avLst/>
          </a:prstGeom>
          <a:effectLst/>
        </p:spPr>
        <p:txBody>
          <a:bodyPr/>
          <a:lstStyle>
            <a:defPPr>
              <a:defRPr lang="en-US">
                <a:effectLst/>
              </a:defRPr>
            </a:defPPr>
            <a:lvl1pPr marL="0" algn="l" defTabSz="914400" rtl="0" eaLnBrk="1" latinLnBrk="0" hangingPunct="1">
              <a:defRPr sz="1600" kern="1200">
                <a:solidFill>
                  <a:srgbClr val="00ACAF"/>
                </a:solidFill>
                <a:effectLst/>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rtl="0"/>
            <a:r>
              <a:rPr lang="ro-RO" sz="1600" b="0" i="0" u="none" strike="noStrike" smtId="4294967295">
                <a:effectLst/>
                <a:highlight>
                  <a:srgbClr val="000000">
                    <a:alpha val="0"/>
                  </a:srgbClr>
                </a:highlight>
                <a:latin typeface="Arial"/>
              </a:rPr>
              <a:t>&lt;Logo partener&gt;</a:t>
            </a:r>
          </a:p>
        </p:txBody>
      </p:sp>
      <p:pic>
        <p:nvPicPr>
          <p:cNvPr id="6" name="Picture 5">
            <a:extLst>
              <a:ext uri="{FF2B5EF4-FFF2-40B4-BE49-F238E27FC236}">
                <a16:creationId xmlns:a16="http://schemas.microsoft.com/office/drawing/2014/main" xmlns:p15="http://schemas.microsoft.com/office/powerpoint/2012/main" xmlns:p14="http://schemas.microsoft.com/office/powerpoint/2010/main" xmlns="" id="{154EB3AC-D2CD-9040-93EF-FB25EB2C1CBE}"/>
              </a:ext>
            </a:extLst>
          </p:cNvPr>
          <p:cNvPicPr>
            <a:picLocks noChangeAspect="1"/>
          </p:cNvPicPr>
          <p:nvPr/>
        </p:nvPicPr>
        <p:blipFill>
          <a:blip r:embed="rId2"/>
          <a:stretch>
            <a:fillRect/>
          </a:stretch>
        </p:blipFill>
        <p:spPr>
          <a:xfrm>
            <a:off x="0" y="0"/>
            <a:ext cx="12192000" cy="6858000"/>
          </a:xfrm>
          <a:prstGeom prst="rect">
            <a:avLst/>
          </a:prstGeom>
          <a:effectLst/>
        </p:spPr>
      </p:pic>
      <p:sp>
        <p:nvSpPr>
          <p:cNvPr id="7" name="Title 1">
            <a:extLst>
              <a:ext uri="{FF2B5EF4-FFF2-40B4-BE49-F238E27FC236}">
                <a16:creationId xmlns:a16="http://schemas.microsoft.com/office/drawing/2014/main" xmlns:p15="http://schemas.microsoft.com/office/powerpoint/2012/main" xmlns:p14="http://schemas.microsoft.com/office/powerpoint/2010/main" xmlns="" id="{B74E6FDB-7A33-184B-BFA9-D72881DB13F0}"/>
              </a:ext>
            </a:extLst>
          </p:cNvPr>
          <p:cNvSpPr txBox="1"/>
          <p:nvPr/>
        </p:nvSpPr>
        <p:spPr>
          <a:xfrm>
            <a:off x="779208" y="1980148"/>
            <a:ext cx="6064044" cy="755752"/>
          </a:xfrm>
          <a:prstGeom prst="rect">
            <a:avLst/>
          </a:prstGeom>
          <a:effectLst/>
        </p:spPr>
        <p:txBody>
          <a:bodyPr/>
          <a:lstStyle>
            <a:lvl1pPr algn="l" defTabSz="914400" rtl="0" eaLnBrk="1" latinLnBrk="0" hangingPunct="1">
              <a:lnSpc>
                <a:spcPct val="90000"/>
              </a:lnSpc>
              <a:spcBef>
                <a:spcPct val="0"/>
              </a:spcBef>
              <a:buNone/>
              <a:defRPr sz="3600" kern="1200">
                <a:solidFill>
                  <a:srgbClr val="00ACAF"/>
                </a:solidFill>
                <a:effectLst/>
                <a:latin typeface="Arial" panose="020B0604020202020204" pitchFamily="34" charset="0"/>
                <a:ea typeface="+mj-ea"/>
                <a:cs typeface="Arial" panose="020B0604020202020204" pitchFamily="34" charset="0"/>
              </a:defRPr>
            </a:lvl1pPr>
          </a:lstStyle>
          <a:p>
            <a:pPr rtl="0"/>
            <a:r>
              <a:rPr lang="ro-RO" sz="3600" b="1" i="0" u="none" strike="noStrike" smtId="4294967295">
                <a:effectLst/>
                <a:highlight>
                  <a:srgbClr val="000000">
                    <a:alpha val="0"/>
                  </a:srgbClr>
                </a:highlight>
                <a:latin typeface="Arial"/>
              </a:rPr>
              <a:t>Istoric</a:t>
            </a:r>
          </a:p>
        </p:txBody>
      </p:sp>
      <p:sp>
        <p:nvSpPr>
          <p:cNvPr id="8" name="Content Placeholder 2">
            <a:extLst>
              <a:ext uri="{FF2B5EF4-FFF2-40B4-BE49-F238E27FC236}">
                <a16:creationId xmlns:a16="http://schemas.microsoft.com/office/drawing/2014/main" xmlns:p15="http://schemas.microsoft.com/office/powerpoint/2012/main" xmlns:p14="http://schemas.microsoft.com/office/powerpoint/2010/main" xmlns="" id="{B553EABC-DF2E-8044-9EB9-8629F76FF197}"/>
              </a:ext>
            </a:extLst>
          </p:cNvPr>
          <p:cNvSpPr txBox="1"/>
          <p:nvPr/>
        </p:nvSpPr>
        <p:spPr>
          <a:xfrm>
            <a:off x="838199" y="2879027"/>
            <a:ext cx="4516315" cy="1828775"/>
          </a:xfrm>
          <a:prstGeom prst="rect">
            <a:avLst/>
          </a:prstGeom>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3">
                    <a:lumMod val="50000"/>
                  </a:schemeClr>
                </a:solidFill>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effectLst/>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effectLst/>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effectLst/>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effectLst/>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9pPr>
          </a:lstStyle>
          <a:p>
            <a:pPr marL="0" indent="0">
              <a:buNone/>
            </a:pPr>
            <a:endParaRPr lang="en-US" sz="2400">
              <a:effectLst/>
            </a:endParaRPr>
          </a:p>
          <a:p>
            <a:pPr marL="0" indent="0">
              <a:buNone/>
            </a:pPr>
            <a:endParaRPr lang="en-US" sz="2400">
              <a:effectLst/>
            </a:endParaRPr>
          </a:p>
          <a:p>
            <a:pPr marL="0" indent="0" rtl="0">
              <a:buNone/>
            </a:pPr>
            <a:r>
              <a:rPr lang="ro-RO" sz="2400" b="0" i="0" u="none" strike="noStrike" smtId="4294967295">
                <a:effectLst/>
                <a:highlight>
                  <a:srgbClr val="000000">
                    <a:alpha val="0"/>
                  </a:srgbClr>
                </a:highlight>
                <a:latin typeface="Arial"/>
              </a:rPr>
              <a:t>Powerpoint pentru elevi</a:t>
            </a:r>
          </a:p>
        </p:txBody>
      </p:sp>
      <p:sp>
        <p:nvSpPr>
          <p:cNvPr id="9" name="TextBox 8">
            <a:extLst>
              <a:ext uri="{FF2B5EF4-FFF2-40B4-BE49-F238E27FC236}">
                <a16:creationId xmlns:a16="http://schemas.microsoft.com/office/drawing/2014/main" xmlns:p15="http://schemas.microsoft.com/office/powerpoint/2012/main" xmlns:p14="http://schemas.microsoft.com/office/powerpoint/2010/main" xmlns="" id="{5C85300E-B0BF-4E44-9488-125A96BBBF49}"/>
              </a:ext>
            </a:extLst>
          </p:cNvPr>
          <p:cNvSpPr txBox="1"/>
          <p:nvPr/>
        </p:nvSpPr>
        <p:spPr>
          <a:xfrm>
            <a:off x="743706" y="6250219"/>
            <a:ext cx="1962125" cy="335615"/>
          </a:xfrm>
          <a:prstGeom prst="rect">
            <a:avLst/>
          </a:prstGeom>
          <a:noFill/>
          <a:effectLst/>
        </p:spPr>
        <p:txBody>
          <a:bodyPr wrap="square" rtlCol="0">
            <a:spAutoFit/>
          </a:bodyPr>
          <a:lstStyle/>
          <a:p>
            <a:pPr rtl="0"/>
            <a:r>
              <a:rPr lang="ro-RO" sz="1600" b="0" i="0" u="none" strike="noStrike" smtId="4294967295">
                <a:solidFill>
                  <a:srgbClr val="00ACAF"/>
                </a:solidFill>
                <a:effectLst/>
                <a:highlight>
                  <a:srgbClr val="000000">
                    <a:alpha val="0"/>
                  </a:srgbClr>
                </a:highlight>
                <a:latin typeface="Arial"/>
                <a:cs typeface="Arial"/>
              </a:rPr>
              <a:t>Conținut creat de</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Tree>
    <p:extLst>
      <p:ext uri="{BB962C8B-B14F-4D97-AF65-F5344CB8AC3E}">
        <p14:creationId xmlns:p14="http://schemas.microsoft.com/office/powerpoint/2010/main" val="1915654040"/>
      </p:ext>
    </p:extLst>
  </p:cSld>
  <p:clrMapOvr>
    <a:masterClrMapping/>
  </p:clrMapOvr>
  <p:transition xmlns:p14="http://schemas.microsoft.com/office/powerpoint/2010/mai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110" y="0"/>
            <a:ext cx="6008914" cy="4506686"/>
          </a:xfrm>
          <a:prstGeom prst="rect">
            <a:avLst/>
          </a:prstGeom>
          <a:effectLst/>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11804" y="0"/>
            <a:ext cx="6766796" cy="4506686"/>
          </a:xfrm>
          <a:prstGeom prst="rect">
            <a:avLst/>
          </a:prstGeom>
          <a:effectLst/>
        </p:spPr>
      </p:pic>
      <p:sp>
        <p:nvSpPr>
          <p:cNvPr id="18" name="TextBox 17"/>
          <p:cNvSpPr txBox="1"/>
          <p:nvPr/>
        </p:nvSpPr>
        <p:spPr>
          <a:xfrm>
            <a:off x="6256149" y="4752067"/>
            <a:ext cx="4057306" cy="945825"/>
          </a:xfrm>
          <a:prstGeom prst="rect">
            <a:avLst/>
          </a:prstGeom>
          <a:noFill/>
          <a:effectLst/>
        </p:spPr>
        <p:txBody>
          <a:bodyPr wrap="square" rtlCol="0">
            <a:spAutoFit/>
          </a:bodyPr>
          <a:lstStyle/>
          <a:p>
            <a:pPr rtl="0"/>
            <a:r>
              <a:rPr lang="ro-RO" sz="2800" b="0" i="0" u="none" strike="noStrike" smtId="4294967295">
                <a:effectLst/>
                <a:highlight>
                  <a:srgbClr val="000000">
                    <a:alpha val="0"/>
                  </a:srgbClr>
                </a:highlight>
                <a:latin typeface="Calibri"/>
              </a:rPr>
              <a:t>.... pornim căldura sau punem combustibil pe foc </a:t>
            </a:r>
          </a:p>
        </p:txBody>
      </p:sp>
    </p:spTree>
    <p:extLst>
      <p:ext uri="{BB962C8B-B14F-4D97-AF65-F5344CB8AC3E}">
        <p14:creationId xmlns:p14="http://schemas.microsoft.com/office/powerpoint/2010/main" val="3931891187"/>
      </p:ext>
    </p:extLst>
  </p:cSld>
  <p:clrMapOvr>
    <a:masterClrMapping/>
  </p:clrMapOvr>
  <p:transition xmlns:p14="http://schemas.microsoft.com/office/powerpoint/2010/mai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31343" y="1892948"/>
            <a:ext cx="4092650" cy="2725705"/>
          </a:xfrm>
          <a:prstGeom prst="rect">
            <a:avLst/>
          </a:prstGeom>
          <a:effectLst/>
        </p:spPr>
      </p:pic>
      <p:sp>
        <p:nvSpPr>
          <p:cNvPr id="17" name="TextBox 16"/>
          <p:cNvSpPr txBox="1"/>
          <p:nvPr/>
        </p:nvSpPr>
        <p:spPr>
          <a:xfrm>
            <a:off x="4579490" y="4923692"/>
            <a:ext cx="2605125" cy="945825"/>
          </a:xfrm>
          <a:prstGeom prst="rect">
            <a:avLst/>
          </a:prstGeom>
          <a:noFill/>
          <a:effectLst/>
        </p:spPr>
        <p:txBody>
          <a:bodyPr wrap="square" rtlCol="0">
            <a:spAutoFit/>
          </a:bodyPr>
          <a:lstStyle/>
          <a:p>
            <a:pPr algn="ctr" rtl="0"/>
            <a:r>
              <a:rPr lang="ro-RO" sz="2800" b="0" i="0" u="none" strike="noStrike" smtId="4294967295">
                <a:effectLst/>
                <a:highlight>
                  <a:srgbClr val="000000">
                    <a:alpha val="0"/>
                  </a:srgbClr>
                </a:highlight>
                <a:latin typeface="Calibri"/>
              </a:rPr>
              <a:t>Dacă vrem să călătorim... </a:t>
            </a:r>
          </a:p>
        </p:txBody>
      </p:sp>
    </p:spTree>
    <p:extLst>
      <p:ext uri="{BB962C8B-B14F-4D97-AF65-F5344CB8AC3E}">
        <p14:creationId xmlns:p14="http://schemas.microsoft.com/office/powerpoint/2010/main" val="1927208681"/>
      </p:ext>
    </p:extLst>
  </p:cSld>
  <p:clrMapOvr>
    <a:masterClrMapping/>
  </p:clrMapOvr>
  <p:transition xmlns:p14="http://schemas.microsoft.com/office/powerpoint/2010/mai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31343" y="1892948"/>
            <a:ext cx="4092650" cy="2725705"/>
          </a:xfrm>
          <a:prstGeom prst="rect">
            <a:avLst/>
          </a:prstGeom>
          <a:effectLst/>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4031343" cy="2684874"/>
          </a:xfrm>
          <a:prstGeom prst="rect">
            <a:avLst/>
          </a:prstGeom>
          <a:effectLst/>
        </p:spPr>
      </p:pic>
      <p:sp>
        <p:nvSpPr>
          <p:cNvPr id="18" name="TextBox 17"/>
          <p:cNvSpPr txBox="1"/>
          <p:nvPr/>
        </p:nvSpPr>
        <p:spPr>
          <a:xfrm>
            <a:off x="4176346" y="422031"/>
            <a:ext cx="3379622" cy="945825"/>
          </a:xfrm>
          <a:prstGeom prst="rect">
            <a:avLst/>
          </a:prstGeom>
          <a:noFill/>
          <a:effectLst/>
        </p:spPr>
        <p:txBody>
          <a:bodyPr wrap="square" rtlCol="0">
            <a:spAutoFit/>
          </a:bodyPr>
          <a:lstStyle/>
          <a:p>
            <a:pPr rtl="0"/>
            <a:r>
              <a:rPr lang="ro-RO" sz="2800" b="0" i="0" u="none" strike="noStrike" smtId="4294967295">
                <a:effectLst/>
                <a:highlight>
                  <a:srgbClr val="000000">
                    <a:alpha val="0"/>
                  </a:srgbClr>
                </a:highlight>
                <a:latin typeface="Calibri"/>
              </a:rPr>
              <a:t>Conducem un automobil...</a:t>
            </a:r>
          </a:p>
        </p:txBody>
      </p:sp>
    </p:spTree>
    <p:extLst>
      <p:ext uri="{BB962C8B-B14F-4D97-AF65-F5344CB8AC3E}">
        <p14:creationId xmlns:p14="http://schemas.microsoft.com/office/powerpoint/2010/main" val="1937821140"/>
      </p:ext>
    </p:extLst>
  </p:cSld>
  <p:clrMapOvr>
    <a:masterClrMapping/>
  </p:clrMapOvr>
  <p:transition xmlns:p14="http://schemas.microsoft.com/office/powerpoint/2010/mai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31343" y="1892948"/>
            <a:ext cx="4092650" cy="2725705"/>
          </a:xfrm>
          <a:prstGeom prst="rect">
            <a:avLst/>
          </a:prstGeom>
          <a:effectLst/>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4031343" cy="2684874"/>
          </a:xfrm>
          <a:prstGeom prst="rect">
            <a:avLst/>
          </a:prstGeom>
          <a:effectLst/>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35848" y="0"/>
            <a:ext cx="4156152" cy="2684874"/>
          </a:xfrm>
          <a:prstGeom prst="rect">
            <a:avLst/>
          </a:prstGeom>
          <a:effectLst/>
        </p:spPr>
      </p:pic>
      <p:sp>
        <p:nvSpPr>
          <p:cNvPr id="19" name="TextBox 18"/>
          <p:cNvSpPr txBox="1"/>
          <p:nvPr/>
        </p:nvSpPr>
        <p:spPr>
          <a:xfrm>
            <a:off x="8458198" y="2945423"/>
            <a:ext cx="3362020" cy="518678"/>
          </a:xfrm>
          <a:prstGeom prst="rect">
            <a:avLst/>
          </a:prstGeom>
          <a:noFill/>
          <a:effectLst/>
        </p:spPr>
        <p:txBody>
          <a:bodyPr wrap="square" rtlCol="0">
            <a:spAutoFit/>
          </a:bodyPr>
          <a:lstStyle/>
          <a:p>
            <a:pPr rtl="0"/>
            <a:r>
              <a:rPr lang="ro-RO" sz="2800" b="0" i="0" u="none" strike="noStrike" smtId="4294967295">
                <a:effectLst/>
                <a:highlight>
                  <a:srgbClr val="000000">
                    <a:alpha val="0"/>
                  </a:srgbClr>
                </a:highlight>
                <a:latin typeface="Calibri"/>
              </a:rPr>
              <a:t>... luăm un autobuz</a:t>
            </a:r>
          </a:p>
        </p:txBody>
      </p:sp>
    </p:spTree>
    <p:extLst>
      <p:ext uri="{BB962C8B-B14F-4D97-AF65-F5344CB8AC3E}">
        <p14:creationId xmlns:p14="http://schemas.microsoft.com/office/powerpoint/2010/main" val="3955435437"/>
      </p:ext>
    </p:extLst>
  </p:cSld>
  <p:clrMapOvr>
    <a:masterClrMapping/>
  </p:clrMapOvr>
  <p:transition xmlns:p14="http://schemas.microsoft.com/office/powerpoint/2010/mai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31343" y="1892948"/>
            <a:ext cx="4092650" cy="2725705"/>
          </a:xfrm>
          <a:prstGeom prst="rect">
            <a:avLst/>
          </a:prstGeom>
          <a:effectLst/>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4031343" cy="2684874"/>
          </a:xfrm>
          <a:prstGeom prst="rect">
            <a:avLst/>
          </a:prstGeom>
          <a:effectLst/>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35848" y="0"/>
            <a:ext cx="4156152" cy="2684874"/>
          </a:xfrm>
          <a:prstGeom prst="rect">
            <a:avLst/>
          </a:prstGeom>
          <a:effectLst/>
        </p:spPr>
      </p:pic>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6664" y="3229548"/>
            <a:ext cx="4048869" cy="2696547"/>
          </a:xfrm>
          <a:prstGeom prst="rect">
            <a:avLst/>
          </a:prstGeom>
          <a:effectLst/>
        </p:spPr>
      </p:pic>
      <p:sp>
        <p:nvSpPr>
          <p:cNvPr id="20" name="TextBox 19"/>
          <p:cNvSpPr txBox="1"/>
          <p:nvPr/>
        </p:nvSpPr>
        <p:spPr>
          <a:xfrm>
            <a:off x="386862" y="2684874"/>
            <a:ext cx="3150794" cy="518678"/>
          </a:xfrm>
          <a:prstGeom prst="rect">
            <a:avLst/>
          </a:prstGeom>
          <a:noFill/>
          <a:effectLst/>
        </p:spPr>
        <p:txBody>
          <a:bodyPr wrap="square" rtlCol="0">
            <a:spAutoFit/>
          </a:bodyPr>
          <a:lstStyle/>
          <a:p>
            <a:pPr rtl="0"/>
            <a:r>
              <a:rPr lang="ro-RO" sz="2800" b="0" i="0" u="none" strike="noStrike" smtId="4294967295">
                <a:effectLst/>
                <a:highlight>
                  <a:srgbClr val="000000">
                    <a:alpha val="0"/>
                  </a:srgbClr>
                </a:highlight>
                <a:latin typeface="Calibri"/>
              </a:rPr>
              <a:t>Tren....</a:t>
            </a:r>
          </a:p>
        </p:txBody>
      </p:sp>
    </p:spTree>
    <p:extLst>
      <p:ext uri="{BB962C8B-B14F-4D97-AF65-F5344CB8AC3E}">
        <p14:creationId xmlns:p14="http://schemas.microsoft.com/office/powerpoint/2010/main" val="4066109432"/>
      </p:ext>
    </p:extLst>
  </p:cSld>
  <p:clrMapOvr>
    <a:masterClrMapping/>
  </p:clrMapOvr>
  <p:transition xmlns:p14="http://schemas.microsoft.com/office/powerpoint/2010/mai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84680" y="1892948"/>
            <a:ext cx="4092650" cy="2725705"/>
          </a:xfrm>
          <a:prstGeom prst="rect">
            <a:avLst/>
          </a:prstGeom>
          <a:effectLst/>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6663" y="0"/>
            <a:ext cx="4031343" cy="2684874"/>
          </a:xfrm>
          <a:prstGeom prst="rect">
            <a:avLst/>
          </a:prstGeom>
          <a:effectLst/>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89185" y="0"/>
            <a:ext cx="4156152" cy="2684874"/>
          </a:xfrm>
          <a:prstGeom prst="rect">
            <a:avLst/>
          </a:prstGeom>
          <a:effectLst/>
        </p:spPr>
      </p:pic>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76" y="3270379"/>
            <a:ext cx="4048869" cy="2696547"/>
          </a:xfrm>
          <a:prstGeom prst="rect">
            <a:avLst/>
          </a:prstGeom>
          <a:effectLst/>
        </p:spPr>
      </p:pic>
      <p:pic>
        <p:nvPicPr>
          <p:cNvPr id="19" name="Picture 1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624831" y="2684874"/>
            <a:ext cx="3051072" cy="2288304"/>
          </a:xfrm>
          <a:prstGeom prst="rect">
            <a:avLst/>
          </a:prstGeom>
          <a:effectLst/>
        </p:spPr>
      </p:pic>
      <p:sp>
        <p:nvSpPr>
          <p:cNvPr id="20" name="TextBox 19"/>
          <p:cNvSpPr txBox="1"/>
          <p:nvPr/>
        </p:nvSpPr>
        <p:spPr>
          <a:xfrm>
            <a:off x="8563353" y="4965302"/>
            <a:ext cx="3177198" cy="518678"/>
          </a:xfrm>
          <a:prstGeom prst="rect">
            <a:avLst/>
          </a:prstGeom>
          <a:noFill/>
          <a:effectLst/>
        </p:spPr>
        <p:txBody>
          <a:bodyPr wrap="square" rtlCol="0">
            <a:spAutoFit/>
          </a:bodyPr>
          <a:lstStyle/>
          <a:p>
            <a:pPr rtl="0"/>
            <a:r>
              <a:rPr lang="ro-RO" sz="2800" b="0" i="0" u="none" strike="noStrike" smtId="4294967295">
                <a:effectLst/>
                <a:highlight>
                  <a:srgbClr val="000000">
                    <a:alpha val="0"/>
                  </a:srgbClr>
                </a:highlight>
                <a:latin typeface="Calibri"/>
              </a:rPr>
              <a:t>Sau avion</a:t>
            </a:r>
          </a:p>
        </p:txBody>
      </p:sp>
    </p:spTree>
    <p:extLst>
      <p:ext uri="{BB962C8B-B14F-4D97-AF65-F5344CB8AC3E}">
        <p14:creationId xmlns:p14="http://schemas.microsoft.com/office/powerpoint/2010/main" val="2775653059"/>
      </p:ext>
    </p:extLst>
  </p:cSld>
  <p:clrMapOvr>
    <a:masterClrMapping/>
  </p:clrMapOvr>
  <p:transition xmlns:p14="http://schemas.microsoft.com/office/powerpoint/2010/mai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40268" y="1"/>
            <a:ext cx="7441676" cy="5119873"/>
          </a:xfrm>
          <a:prstGeom prst="rect">
            <a:avLst/>
          </a:prstGeom>
          <a:effectLst/>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5233328" cy="3495863"/>
          </a:xfrm>
          <a:prstGeom prst="rect">
            <a:avLst/>
          </a:prstGeom>
          <a:effectLst/>
        </p:spPr>
      </p:pic>
      <p:sp>
        <p:nvSpPr>
          <p:cNvPr id="18" name="TextBox 17"/>
          <p:cNvSpPr txBox="1"/>
          <p:nvPr/>
        </p:nvSpPr>
        <p:spPr>
          <a:xfrm>
            <a:off x="0" y="3385300"/>
            <a:ext cx="3543807" cy="2654412"/>
          </a:xfrm>
          <a:prstGeom prst="rect">
            <a:avLst/>
          </a:prstGeom>
          <a:noFill/>
          <a:effectLst/>
        </p:spPr>
        <p:txBody>
          <a:bodyPr wrap="square" rtlCol="0">
            <a:spAutoFit/>
          </a:bodyPr>
          <a:lstStyle/>
          <a:p>
            <a:pPr rtl="0"/>
            <a:r>
              <a:rPr lang="ro-RO" sz="2800" b="0" i="0" u="none" strike="noStrike" smtId="4294967295">
                <a:effectLst/>
                <a:highlight>
                  <a:srgbClr val="000000">
                    <a:alpha val="0"/>
                  </a:srgbClr>
                </a:highlight>
                <a:latin typeface="Calibri"/>
              </a:rPr>
              <a:t>Dispozitivele și telefoanele noastre mobile sunt probabil singurele lucruri care ne amintesc de nevoia de a stoca energie. </a:t>
            </a:r>
          </a:p>
        </p:txBody>
      </p:sp>
      <p:sp>
        <p:nvSpPr>
          <p:cNvPr id="19" name="TextBox 18"/>
          <p:cNvSpPr txBox="1"/>
          <p:nvPr/>
        </p:nvSpPr>
        <p:spPr>
          <a:xfrm>
            <a:off x="3630799" y="5181058"/>
            <a:ext cx="7102487" cy="945825"/>
          </a:xfrm>
          <a:prstGeom prst="rect">
            <a:avLst/>
          </a:prstGeom>
          <a:noFill/>
          <a:effectLst/>
        </p:spPr>
        <p:txBody>
          <a:bodyPr wrap="square" rtlCol="0">
            <a:spAutoFit/>
          </a:bodyPr>
          <a:lstStyle/>
          <a:p>
            <a:pPr rtl="0"/>
            <a:r>
              <a:rPr lang="ro-RO" sz="2800" b="0" i="0" u="none" strike="noStrike" smtId="4294967295">
                <a:solidFill>
                  <a:srgbClr val="FF0000"/>
                </a:solidFill>
                <a:effectLst/>
                <a:highlight>
                  <a:srgbClr val="000000">
                    <a:alpha val="0"/>
                  </a:srgbClr>
                </a:highlight>
                <a:latin typeface="Calibri"/>
              </a:rPr>
              <a:t>Imaginați-vă că nu mai aveți niciodată nevoie să vă încărcați telefonul! </a:t>
            </a:r>
          </a:p>
        </p:txBody>
      </p:sp>
    </p:spTree>
    <p:extLst>
      <p:ext uri="{BB962C8B-B14F-4D97-AF65-F5344CB8AC3E}">
        <p14:creationId xmlns:p14="http://schemas.microsoft.com/office/powerpoint/2010/main" val="2262950349"/>
      </p:ext>
    </p:extLst>
  </p:cSld>
  <p:clrMapOvr>
    <a:masterClrMapping/>
  </p:clrMapOvr>
  <p:transition xmlns:p14="http://schemas.microsoft.com/office/powerpoint/2010/mai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extBox 14"/>
          <p:cNvSpPr txBox="1"/>
          <p:nvPr/>
        </p:nvSpPr>
        <p:spPr>
          <a:xfrm>
            <a:off x="822960" y="914400"/>
            <a:ext cx="10950490" cy="4363000"/>
          </a:xfrm>
          <a:prstGeom prst="rect">
            <a:avLst/>
          </a:prstGeom>
          <a:noFill/>
          <a:effectLst/>
        </p:spPr>
        <p:txBody>
          <a:bodyPr wrap="square" rtlCol="0">
            <a:spAutoFit/>
          </a:bodyPr>
          <a:lstStyle/>
          <a:p>
            <a:pPr rtl="0"/>
            <a:r>
              <a:rPr lang="ro-RO" sz="2800" b="0" i="0" u="none" strike="noStrike" smtId="4294967295">
                <a:effectLst/>
                <a:highlight>
                  <a:srgbClr val="000000">
                    <a:alpha val="0"/>
                  </a:srgbClr>
                </a:highlight>
                <a:latin typeface="Calibri"/>
              </a:rPr>
              <a:t>Toată energia pe care o utilizăm trebuie produsă, stocată, distribuită, iar metodele diferă în funcție de tipul de combustibil.</a:t>
            </a:r>
          </a:p>
          <a:p>
            <a:endParaRPr lang="en-GB" sz="2800">
              <a:effectLst/>
            </a:endParaRPr>
          </a:p>
          <a:p>
            <a:pPr rtl="0"/>
            <a:r>
              <a:rPr lang="ro-RO" sz="2800" b="0" i="0" u="none" strike="noStrike" smtId="4294967295">
                <a:effectLst/>
                <a:highlight>
                  <a:srgbClr val="000000">
                    <a:alpha val="0"/>
                  </a:srgbClr>
                </a:highlight>
                <a:latin typeface="Calibri"/>
              </a:rPr>
              <a:t>Combustibilii fosili au fost principalul producător de energie timp de mulți ani, iar ideea de a trece la un combustibil 'nou' a creat unele îngrijorări privind viabilitatea, siguranța, disponibilitatea și stocarea. </a:t>
            </a:r>
          </a:p>
          <a:p>
            <a:endParaRPr lang="en-GB" sz="2800">
              <a:effectLst/>
            </a:endParaRPr>
          </a:p>
          <a:p>
            <a:pPr rtl="0"/>
            <a:r>
              <a:rPr lang="ro-RO" sz="2800" b="0" i="0" u="none" strike="noStrike" smtId="4294967295">
                <a:effectLst/>
                <a:highlight>
                  <a:srgbClr val="000000">
                    <a:alpha val="0"/>
                  </a:srgbClr>
                </a:highlight>
                <a:latin typeface="Calibri"/>
              </a:rPr>
              <a:t>La fel ca și cu multe alte tehnologii 'noi', orice reținere în adoptarea acestora este în general determinată de o lipsă de înțelegere sau de concepții greșite. </a:t>
            </a:r>
          </a:p>
        </p:txBody>
      </p:sp>
    </p:spTree>
    <p:extLst>
      <p:ext uri="{BB962C8B-B14F-4D97-AF65-F5344CB8AC3E}">
        <p14:creationId xmlns:p14="http://schemas.microsoft.com/office/powerpoint/2010/main" val="985373197"/>
      </p:ext>
    </p:extLst>
  </p:cSld>
  <p:clrMapOvr>
    <a:masterClrMapping/>
  </p:clrMapOvr>
  <p:transition xmlns:p14="http://schemas.microsoft.com/office/powerpoint/2010/mai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extBox 14"/>
          <p:cNvSpPr txBox="1"/>
          <p:nvPr/>
        </p:nvSpPr>
        <p:spPr>
          <a:xfrm>
            <a:off x="684702" y="665018"/>
            <a:ext cx="10517795" cy="2974772"/>
          </a:xfrm>
          <a:prstGeom prst="rect">
            <a:avLst/>
          </a:prstGeom>
          <a:noFill/>
          <a:effectLst/>
        </p:spPr>
        <p:txBody>
          <a:bodyPr wrap="square" rtlCol="0">
            <a:spAutoFit/>
          </a:bodyPr>
          <a:lstStyle/>
          <a:p>
            <a:pPr algn="ctr" fontAlgn="base"/>
            <a:endParaRPr lang="en-GB" sz="3300" b="1" smtClean="0">
              <a:effectLst/>
            </a:endParaRPr>
          </a:p>
          <a:p>
            <a:pPr algn="ctr" fontAlgn="base"/>
            <a:endParaRPr lang="en-GB" sz="3300" b="1">
              <a:effectLst/>
            </a:endParaRPr>
          </a:p>
          <a:p>
            <a:pPr algn="ctr" fontAlgn="base"/>
            <a:endParaRPr lang="en-GB" sz="3300" b="1" smtClean="0">
              <a:effectLst/>
            </a:endParaRPr>
          </a:p>
          <a:p>
            <a:pPr algn="ctr" rtl="0" fontAlgn="base"/>
            <a:r>
              <a:rPr lang="ro-RO" sz="3000" b="1" i="0" u="none" strike="noStrike" smtId="4294967295">
                <a:solidFill>
                  <a:srgbClr val="FF0000"/>
                </a:solidFill>
                <a:effectLst/>
                <a:highlight>
                  <a:srgbClr val="000000">
                    <a:alpha val="0"/>
                  </a:srgbClr>
                </a:highlight>
                <a:latin typeface="Calibri"/>
              </a:rPr>
              <a:t> Mitul 1</a:t>
            </a:r>
          </a:p>
          <a:p>
            <a:pPr algn="ctr" fontAlgn="base"/>
            <a:endParaRPr lang="en-GB" sz="3000" b="1">
              <a:effectLst/>
            </a:endParaRPr>
          </a:p>
          <a:p>
            <a:pPr algn="ctr" rtl="0" fontAlgn="base"/>
            <a:r>
              <a:rPr lang="ro-RO" sz="3000" b="1" i="0" u="none" strike="noStrike" smtId="4294967295">
                <a:effectLst/>
                <a:highlight>
                  <a:srgbClr val="000000">
                    <a:alpha val="0"/>
                  </a:srgbClr>
                </a:highlight>
                <a:latin typeface="Calibri"/>
              </a:rPr>
              <a:t>Hidrogenul este mai periculos decât benzina.</a:t>
            </a:r>
          </a:p>
        </p:txBody>
      </p:sp>
    </p:spTree>
    <p:extLst>
      <p:ext uri="{BB962C8B-B14F-4D97-AF65-F5344CB8AC3E}">
        <p14:creationId xmlns:p14="http://schemas.microsoft.com/office/powerpoint/2010/main" val="459250302"/>
      </p:ext>
    </p:extLst>
  </p:cSld>
  <p:clrMapOvr>
    <a:masterClrMapping/>
  </p:clrMapOvr>
  <p:transition xmlns:p14="http://schemas.microsoft.com/office/powerpoint/2010/mai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extBox 14"/>
          <p:cNvSpPr txBox="1"/>
          <p:nvPr/>
        </p:nvSpPr>
        <p:spPr>
          <a:xfrm>
            <a:off x="661149" y="363452"/>
            <a:ext cx="10831483" cy="5345083"/>
          </a:xfrm>
          <a:prstGeom prst="rect">
            <a:avLst/>
          </a:prstGeom>
          <a:noFill/>
          <a:effectLst/>
        </p:spPr>
        <p:txBody>
          <a:bodyPr wrap="square" rtlCol="0">
            <a:spAutoFit/>
          </a:bodyPr>
          <a:lstStyle/>
          <a:p>
            <a:endParaRPr lang="en-GB">
              <a:effectLst/>
            </a:endParaRPr>
          </a:p>
        </p:txBody>
      </p:sp>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49374" y="0"/>
            <a:ext cx="7899400" cy="5940349"/>
          </a:xfrm>
          <a:prstGeom prst="rect">
            <a:avLst/>
          </a:prstGeom>
          <a:effectLst/>
        </p:spPr>
      </p:pic>
    </p:spTree>
    <p:extLst>
      <p:ext uri="{BB962C8B-B14F-4D97-AF65-F5344CB8AC3E}">
        <p14:creationId xmlns:p14="http://schemas.microsoft.com/office/powerpoint/2010/main" val="4167073417"/>
      </p:ext>
    </p:extLst>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itle 1"/>
          <p:cNvSpPr txBox="1"/>
          <p:nvPr/>
        </p:nvSpPr>
        <p:spPr>
          <a:xfrm>
            <a:off x="1524000" y="1122363"/>
            <a:ext cx="9144000" cy="2387600"/>
          </a:xfrm>
          <a:prstGeom prst="rect">
            <a:avLst/>
          </a:prstGeom>
          <a:effectLst/>
        </p:spPr>
        <p:txBody>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pPr algn="ctr" rtl="0"/>
            <a:r>
              <a:rPr lang="ro-RO" sz="4400" b="0" i="0" u="none" strike="noStrike" smtId="4294967295">
                <a:effectLst/>
                <a:highlight>
                  <a:srgbClr val="000000">
                    <a:alpha val="0"/>
                  </a:srgbClr>
                </a:highlight>
                <a:latin typeface="Calibri Light"/>
              </a:rPr>
              <a:t> Hidrogen: Povestea până acum</a:t>
            </a:r>
          </a:p>
        </p:txBody>
      </p:sp>
      <p:sp>
        <p:nvSpPr>
          <p:cNvPr id="16" name="Subtitle 2"/>
          <p:cNvSpPr txBox="1"/>
          <p:nvPr/>
        </p:nvSpPr>
        <p:spPr>
          <a:xfrm>
            <a:off x="1524000" y="2336100"/>
            <a:ext cx="9144000" cy="1655762"/>
          </a:xfrm>
          <a:prstGeom prst="rect">
            <a:avLst/>
          </a:prstGeom>
          <a:effectLst/>
        </p:spPr>
        <p:txBody>
          <a:bodyPr>
            <a:normAutofit fontScale="7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9pPr>
          </a:lstStyle>
          <a:p>
            <a:pPr algn="ctr" rtl="0"/>
            <a:r>
              <a:rPr lang="ro-RO" sz="2800" b="0" i="0" u="none" strike="noStrike" smtId="4294967295">
                <a:effectLst/>
                <a:highlight>
                  <a:srgbClr val="000000">
                    <a:alpha val="0"/>
                  </a:srgbClr>
                </a:highlight>
                <a:latin typeface="Calibri"/>
              </a:rPr>
              <a:t>Această prezentare dorește să spulbere miturile cu privire la hidrogen, ca să le puteți lăsa în trecut, unde aparțin, și să fiți gata să pășiți în viitor, să vă bucurați de avantajele unei economii pe bază de hidrogen.   Spre deosebire de o lecție obișnuită de istorie, nu vor fi date din trecut de reținut.  Vom discuta situația, așa cum este în prezent, și vom vedea cum se schimbă.   Singurele date pe care trebuie să le rețineți sunt datele prevăzute pentru reducerea emisiilor de carbon. </a:t>
            </a:r>
          </a:p>
          <a:p>
            <a:pPr algn="ctr"/>
            <a:endParaRPr lang="en-GB">
              <a:effectLst/>
            </a:endParaRP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2440" y="6257281"/>
            <a:ext cx="1449560" cy="600719"/>
          </a:xfrm>
          <a:prstGeom prst="rect">
            <a:avLst/>
          </a:prstGeom>
          <a:effectLst/>
        </p:spPr>
      </p:pic>
    </p:spTree>
    <p:extLst>
      <p:ext uri="{BB962C8B-B14F-4D97-AF65-F5344CB8AC3E}">
        <p14:creationId xmlns:p14="http://schemas.microsoft.com/office/powerpoint/2010/main" val="2906593766"/>
      </p:ext>
    </p:extLst>
  </p:cSld>
  <p:clrMapOvr>
    <a:masterClrMapping/>
  </p:clrMapOvr>
  <p:transition xmlns:p14="http://schemas.microsoft.com/office/powerpoint/2010/mai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extBox 14"/>
          <p:cNvSpPr txBox="1"/>
          <p:nvPr/>
        </p:nvSpPr>
        <p:spPr>
          <a:xfrm>
            <a:off x="482137" y="756458"/>
            <a:ext cx="10259843" cy="1922161"/>
          </a:xfrm>
          <a:prstGeom prst="rect">
            <a:avLst/>
          </a:prstGeom>
          <a:noFill/>
          <a:effectLst/>
        </p:spPr>
        <p:txBody>
          <a:bodyPr wrap="square" rtlCol="0">
            <a:spAutoFit/>
          </a:bodyPr>
          <a:lstStyle/>
          <a:p>
            <a:pPr fontAlgn="base"/>
            <a:endParaRPr lang="en-GB" smtClean="0">
              <a:effectLst/>
            </a:endParaRPr>
          </a:p>
          <a:p>
            <a:pPr rtl="0" fontAlgn="base"/>
            <a:r>
              <a:rPr lang="ro-RO" sz="2800" b="0" i="0" u="none" strike="noStrike" smtId="4294967295">
                <a:effectLst/>
                <a:highlight>
                  <a:srgbClr val="000000">
                    <a:alpha val="0"/>
                  </a:srgbClr>
                </a:highlight>
                <a:latin typeface="Calibri"/>
              </a:rPr>
              <a:t>*Sunt mai multe șanse ca petrolul să cauzeze un incendiu sau o explozie atunci când se află într-un spațiu închis datorită faptului că vaporii de petrol sunt mai grei decât aerul.   </a:t>
            </a:r>
          </a:p>
          <a:p>
            <a:pPr fontAlgn="base"/>
            <a:endParaRPr lang="en-GB">
              <a:effectLst/>
            </a:endParaRPr>
          </a:p>
        </p:txBody>
      </p:sp>
    </p:spTree>
    <p:extLst>
      <p:ext uri="{BB962C8B-B14F-4D97-AF65-F5344CB8AC3E}">
        <p14:creationId xmlns:p14="http://schemas.microsoft.com/office/powerpoint/2010/main" val="115818891"/>
      </p:ext>
    </p:extLst>
  </p:cSld>
  <p:clrMapOvr>
    <a:masterClrMapping/>
  </p:clrMapOvr>
  <p:transition xmlns:p14="http://schemas.microsoft.com/office/powerpoint/2010/mai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extBox 14"/>
          <p:cNvSpPr txBox="1"/>
          <p:nvPr/>
        </p:nvSpPr>
        <p:spPr>
          <a:xfrm>
            <a:off x="482137" y="756458"/>
            <a:ext cx="10259843" cy="3203601"/>
          </a:xfrm>
          <a:prstGeom prst="rect">
            <a:avLst/>
          </a:prstGeom>
          <a:noFill/>
          <a:effectLst/>
        </p:spPr>
        <p:txBody>
          <a:bodyPr wrap="square" rtlCol="0">
            <a:spAutoFit/>
          </a:bodyPr>
          <a:lstStyle/>
          <a:p>
            <a:pPr fontAlgn="base"/>
            <a:endParaRPr lang="en-GB" smtClean="0">
              <a:effectLst/>
            </a:endParaRPr>
          </a:p>
          <a:p>
            <a:pPr rtl="0" fontAlgn="base"/>
            <a:r>
              <a:rPr lang="ro-RO" sz="2800" b="0" i="0" u="none" strike="noStrike" smtId="4294967295">
                <a:effectLst/>
                <a:highlight>
                  <a:srgbClr val="000000">
                    <a:alpha val="0"/>
                  </a:srgbClr>
                </a:highlight>
                <a:latin typeface="Calibri"/>
              </a:rPr>
              <a:t>*Sunt mai multe șanse ca petrolul să cauzeze un incendiu sau o explozie atunci când se află într-un spațiu închis datorită faptului că vaporii de petrol sunt mai grei decât aerul.   </a:t>
            </a:r>
          </a:p>
          <a:p>
            <a:pPr fontAlgn="base"/>
            <a:endParaRPr lang="en-GB" sz="2800" smtClean="0">
              <a:effectLst/>
            </a:endParaRPr>
          </a:p>
          <a:p>
            <a:pPr rtl="0" fontAlgn="base"/>
            <a:r>
              <a:rPr lang="ro-RO" sz="2800" b="0" i="0" u="none" strike="noStrike" smtId="4294967295">
                <a:effectLst/>
                <a:highlight>
                  <a:srgbClr val="000000">
                    <a:alpha val="0"/>
                  </a:srgbClr>
                </a:highlight>
                <a:latin typeface="Calibri"/>
              </a:rPr>
              <a:t>*Benzina care arde rămâne lichid și se răspândește peste suprafețele din apropiere, ducând la incendii extinse.  </a:t>
            </a:r>
          </a:p>
          <a:p>
            <a:pPr fontAlgn="base"/>
            <a:endParaRPr lang="en-GB">
              <a:effectLst/>
            </a:endParaRPr>
          </a:p>
        </p:txBody>
      </p:sp>
    </p:spTree>
    <p:extLst>
      <p:ext uri="{BB962C8B-B14F-4D97-AF65-F5344CB8AC3E}">
        <p14:creationId xmlns:p14="http://schemas.microsoft.com/office/powerpoint/2010/main" val="3585893980"/>
      </p:ext>
    </p:extLst>
  </p:cSld>
  <p:clrMapOvr>
    <a:masterClrMapping/>
  </p:clrMapOvr>
  <p:transition xmlns:p14="http://schemas.microsoft.com/office/powerpoint/2010/mai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extBox 14"/>
          <p:cNvSpPr txBox="1"/>
          <p:nvPr/>
        </p:nvSpPr>
        <p:spPr>
          <a:xfrm>
            <a:off x="482137" y="756458"/>
            <a:ext cx="10259843" cy="4332489"/>
          </a:xfrm>
          <a:prstGeom prst="rect">
            <a:avLst/>
          </a:prstGeom>
          <a:noFill/>
          <a:effectLst/>
        </p:spPr>
        <p:txBody>
          <a:bodyPr wrap="square" rtlCol="0">
            <a:spAutoFit/>
          </a:bodyPr>
          <a:lstStyle/>
          <a:p>
            <a:pPr fontAlgn="base"/>
            <a:endParaRPr lang="en-GB" smtClean="0">
              <a:effectLst/>
            </a:endParaRPr>
          </a:p>
          <a:p>
            <a:pPr rtl="0" fontAlgn="base"/>
            <a:r>
              <a:rPr lang="ro-RO" sz="2800" b="0" i="0" u="none" strike="noStrike" smtId="4294967295">
                <a:effectLst/>
                <a:highlight>
                  <a:srgbClr val="000000">
                    <a:alpha val="0"/>
                  </a:srgbClr>
                </a:highlight>
                <a:latin typeface="Calibri"/>
              </a:rPr>
              <a:t>*Sunt mai multe șanse ca petrolul să cauzeze un incendiu sau o explozie atunci când se află într-un spațiu închis datorită faptului că vaporii de petrol sunt mai grei decât aerul.   </a:t>
            </a:r>
          </a:p>
          <a:p>
            <a:pPr fontAlgn="base"/>
            <a:endParaRPr lang="en-GB" sz="2800" smtClean="0">
              <a:effectLst/>
            </a:endParaRPr>
          </a:p>
          <a:p>
            <a:pPr rtl="0" fontAlgn="base"/>
            <a:r>
              <a:rPr lang="ro-RO" sz="2800" b="0" i="0" u="none" strike="noStrike" smtId="4294967295">
                <a:effectLst/>
                <a:highlight>
                  <a:srgbClr val="000000">
                    <a:alpha val="0"/>
                  </a:srgbClr>
                </a:highlight>
                <a:latin typeface="Calibri"/>
              </a:rPr>
              <a:t>*Benzina care arde rămâne lichid și se răspândește peste suprafețele din apropiere, ducând la incendii extinse.  </a:t>
            </a:r>
          </a:p>
          <a:p>
            <a:pPr fontAlgn="base"/>
            <a:endParaRPr lang="en-GB" smtClean="0">
              <a:effectLst/>
            </a:endParaRPr>
          </a:p>
          <a:p>
            <a:pPr rtl="0" fontAlgn="base"/>
            <a:r>
              <a:rPr lang="ro-RO" sz="2800" b="0" i="0" u="none" strike="noStrike" smtId="4294967295">
                <a:effectLst/>
                <a:highlight>
                  <a:srgbClr val="000000">
                    <a:alpha val="0"/>
                  </a:srgbClr>
                </a:highlight>
                <a:latin typeface="Calibri"/>
              </a:rPr>
              <a:t>*Hidrogenul este de 14 ori mai ușor decât aerul, iar atunci când arde, se duce direct în sus, ca flacăra unei brichete. </a:t>
            </a:r>
          </a:p>
          <a:p>
            <a:pPr fontAlgn="base"/>
            <a:endParaRPr lang="en-GB">
              <a:effectLst/>
            </a:endParaRPr>
          </a:p>
        </p:txBody>
      </p:sp>
    </p:spTree>
    <p:extLst>
      <p:ext uri="{BB962C8B-B14F-4D97-AF65-F5344CB8AC3E}">
        <p14:creationId xmlns:p14="http://schemas.microsoft.com/office/powerpoint/2010/main" val="2619399310"/>
      </p:ext>
    </p:extLst>
  </p:cSld>
  <p:clrMapOvr>
    <a:masterClrMapping/>
  </p:clrMapOvr>
  <p:transition xmlns:p14="http://schemas.microsoft.com/office/powerpoint/2010/mai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extBox 14"/>
          <p:cNvSpPr txBox="1"/>
          <p:nvPr/>
        </p:nvSpPr>
        <p:spPr>
          <a:xfrm>
            <a:off x="826194" y="656705"/>
            <a:ext cx="10168310" cy="4790146"/>
          </a:xfrm>
          <a:prstGeom prst="rect">
            <a:avLst/>
          </a:prstGeom>
          <a:noFill/>
          <a:effectLst/>
        </p:spPr>
        <p:txBody>
          <a:bodyPr wrap="square" rtlCol="0">
            <a:spAutoFit/>
          </a:bodyPr>
          <a:lstStyle/>
          <a:p>
            <a:pPr algn="ctr" rtl="0" fontAlgn="base"/>
            <a:r>
              <a:rPr lang="ro-RO" sz="2800" b="0" i="0" u="none" strike="noStrike" smtId="4294967295">
                <a:effectLst/>
                <a:highlight>
                  <a:srgbClr val="000000">
                    <a:alpha val="0"/>
                  </a:srgbClr>
                </a:highlight>
                <a:latin typeface="Calibri"/>
              </a:rPr>
              <a:t>Uitați-vă la acest video...  </a:t>
            </a:r>
          </a:p>
          <a:p>
            <a:pPr algn="ctr" fontAlgn="base"/>
            <a:endParaRPr lang="en-GB" sz="2800">
              <a:effectLst/>
            </a:endParaRPr>
          </a:p>
          <a:p>
            <a:pPr algn="ctr" fontAlgn="base"/>
            <a:endParaRPr lang="en-GB" sz="2800" smtClean="0">
              <a:effectLst/>
            </a:endParaRPr>
          </a:p>
          <a:p>
            <a:pPr algn="ctr" fontAlgn="base"/>
            <a:endParaRPr lang="en-GB" sz="2800">
              <a:effectLst/>
            </a:endParaRPr>
          </a:p>
          <a:p>
            <a:pPr algn="ctr" fontAlgn="base"/>
            <a:endParaRPr lang="en-GB" sz="2800" smtClean="0">
              <a:effectLst/>
            </a:endParaRPr>
          </a:p>
          <a:p>
            <a:pPr algn="ctr" fontAlgn="base"/>
            <a:endParaRPr lang="en-GB" sz="2800">
              <a:effectLst/>
            </a:endParaRPr>
          </a:p>
          <a:p>
            <a:pPr algn="ctr" fontAlgn="base"/>
            <a:endParaRPr lang="en-GB" sz="2800" smtClean="0">
              <a:effectLst/>
            </a:endParaRPr>
          </a:p>
          <a:p>
            <a:pPr algn="ctr" fontAlgn="base"/>
            <a:endParaRPr lang="en-GB" sz="2800">
              <a:effectLst/>
            </a:endParaRPr>
          </a:p>
          <a:p>
            <a:pPr algn="ctr" fontAlgn="base"/>
            <a:endParaRPr lang="en-GB" sz="2800" smtClean="0">
              <a:effectLst/>
            </a:endParaRPr>
          </a:p>
          <a:p>
            <a:pPr rtl="0" fontAlgn="base"/>
            <a:r>
              <a:rPr lang="ro-RO" sz="2800" b="0" i="0" u="none" strike="noStrike" smtId="4294967295">
                <a:effectLst/>
                <a:highlight>
                  <a:srgbClr val="000000">
                    <a:alpha val="0"/>
                  </a:srgbClr>
                </a:highlight>
                <a:latin typeface="Calibri"/>
              </a:rPr>
              <a:t>arată cum arde o scurgere de hidrogen și apoi o scurgere de benzină în aceeași mașină  </a:t>
            </a:r>
          </a:p>
        </p:txBody>
      </p:sp>
      <p:pic>
        <p:nvPicPr>
          <p:cNvPr id="16" name="Picture 15">
            <a:hlinkClick r:id="rId10"/>
          </p:cNvPr>
          <p:cNvPicPr>
            <a:picLocks noChangeAspect="1"/>
          </p:cNvPicPr>
          <p:nvPr/>
        </p:nvPicPr>
        <p:blipFill>
          <a:blip r:embed="rId11"/>
          <a:stretch>
            <a:fillRect/>
          </a:stretch>
        </p:blipFill>
        <p:spPr>
          <a:xfrm>
            <a:off x="4867898" y="2048171"/>
            <a:ext cx="2084902" cy="1167545"/>
          </a:xfrm>
          <a:prstGeom prst="rect">
            <a:avLst/>
          </a:prstGeom>
          <a:effectLst/>
        </p:spPr>
      </p:pic>
    </p:spTree>
    <p:extLst>
      <p:ext uri="{BB962C8B-B14F-4D97-AF65-F5344CB8AC3E}">
        <p14:creationId xmlns:p14="http://schemas.microsoft.com/office/powerpoint/2010/main" val="2375738214"/>
      </p:ext>
    </p:extLst>
  </p:cSld>
  <p:clrMapOvr>
    <a:masterClrMapping/>
  </p:clrMapOvr>
  <p:transition xmlns:p14="http://schemas.microsoft.com/office/powerpoint/2010/mai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extBox 14"/>
          <p:cNvSpPr txBox="1"/>
          <p:nvPr/>
        </p:nvSpPr>
        <p:spPr>
          <a:xfrm>
            <a:off x="826194" y="656705"/>
            <a:ext cx="10168310" cy="5644440"/>
          </a:xfrm>
          <a:prstGeom prst="rect">
            <a:avLst/>
          </a:prstGeom>
          <a:noFill/>
          <a:effectLst/>
        </p:spPr>
        <p:txBody>
          <a:bodyPr wrap="square" rtlCol="0">
            <a:spAutoFit/>
          </a:bodyPr>
          <a:lstStyle/>
          <a:p>
            <a:pPr algn="ctr" fontAlgn="base"/>
            <a:endParaRPr lang="en-GB" sz="2800" smtClean="0">
              <a:effectLst/>
            </a:endParaRPr>
          </a:p>
          <a:p>
            <a:pPr algn="ctr" fontAlgn="base"/>
            <a:endParaRPr lang="en-GB" sz="2800">
              <a:effectLst/>
            </a:endParaRPr>
          </a:p>
          <a:p>
            <a:pPr algn="ctr" fontAlgn="base"/>
            <a:endParaRPr lang="en-GB" sz="2800" smtClean="0">
              <a:effectLst/>
            </a:endParaRPr>
          </a:p>
          <a:p>
            <a:pPr algn="ctr" fontAlgn="base"/>
            <a:endParaRPr lang="en-GB" sz="2800">
              <a:effectLst/>
            </a:endParaRPr>
          </a:p>
          <a:p>
            <a:pPr algn="ctr" fontAlgn="base"/>
            <a:endParaRPr lang="en-GB" sz="2800" smtClean="0">
              <a:effectLst/>
            </a:endParaRPr>
          </a:p>
          <a:p>
            <a:pPr algn="ctr" fontAlgn="base"/>
            <a:endParaRPr lang="en-GB" sz="2800">
              <a:effectLst/>
            </a:endParaRPr>
          </a:p>
          <a:p>
            <a:pPr algn="ctr" fontAlgn="base"/>
            <a:endParaRPr lang="en-GB" sz="2800" smtClean="0">
              <a:effectLst/>
            </a:endParaRPr>
          </a:p>
          <a:p>
            <a:pPr algn="ctr" fontAlgn="base"/>
            <a:endParaRPr lang="en-GB" sz="2800">
              <a:effectLst/>
            </a:endParaRPr>
          </a:p>
          <a:p>
            <a:pPr algn="ctr" fontAlgn="base"/>
            <a:endParaRPr lang="en-GB" sz="2800" smtClean="0">
              <a:effectLst/>
            </a:endParaRPr>
          </a:p>
          <a:p>
            <a:pPr algn="ctr" fontAlgn="base"/>
            <a:endParaRPr lang="en-GB" sz="2800">
              <a:effectLst/>
            </a:endParaRPr>
          </a:p>
          <a:p>
            <a:pPr algn="ctr" rtl="0" fontAlgn="base"/>
            <a:r>
              <a:rPr lang="ro-RO" sz="2800" b="0" i="0" u="none" strike="noStrike" smtId="4294967295">
                <a:effectLst/>
                <a:highlight>
                  <a:srgbClr val="000000">
                    <a:alpha val="0"/>
                  </a:srgbClr>
                </a:highlight>
                <a:latin typeface="Calibri"/>
              </a:rPr>
              <a:t>Hidrogenul ars, care s-a dus în sus și departe, nu a deteriorat vehiculul, în timp ce focul alimentat de benzină a distrus mașina. </a:t>
            </a:r>
          </a:p>
          <a:p>
            <a:pPr fontAlgn="base"/>
            <a:endParaRPr lang="en-GB" sz="2800">
              <a:effectLst/>
            </a:endParaRPr>
          </a:p>
        </p:txBody>
      </p:sp>
      <p:pic>
        <p:nvPicPr>
          <p:cNvPr id="16" name="Image 9"/>
          <p:cNvPicPr/>
          <p:nvPr/>
        </p:nvPicPr>
        <p:blipFill>
          <a:blip r:embed="rId10"/>
          <a:stretch>
            <a:fillRect/>
          </a:stretch>
        </p:blipFill>
        <p:spPr>
          <a:xfrm>
            <a:off x="2360814" y="1230283"/>
            <a:ext cx="6242857" cy="3217026"/>
          </a:xfrm>
          <a:prstGeom prst="rect">
            <a:avLst/>
          </a:prstGeom>
          <a:effectLst/>
        </p:spPr>
      </p:pic>
    </p:spTree>
    <p:extLst>
      <p:ext uri="{BB962C8B-B14F-4D97-AF65-F5344CB8AC3E}">
        <p14:creationId xmlns:p14="http://schemas.microsoft.com/office/powerpoint/2010/main" val="2242386906"/>
      </p:ext>
    </p:extLst>
  </p:cSld>
  <p:clrMapOvr>
    <a:masterClrMapping/>
  </p:clrMapOvr>
  <p:transition xmlns:p14="http://schemas.microsoft.com/office/powerpoint/2010/mai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Rectangle 14"/>
          <p:cNvSpPr/>
          <p:nvPr/>
        </p:nvSpPr>
        <p:spPr>
          <a:xfrm>
            <a:off x="1849794" y="2393757"/>
            <a:ext cx="7896668" cy="2379818"/>
          </a:xfrm>
          <a:prstGeom prst="rect">
            <a:avLst/>
          </a:prstGeom>
          <a:effectLst/>
        </p:spPr>
        <p:txBody>
          <a:bodyPr wrap="square">
            <a:spAutoFit/>
          </a:bodyPr>
          <a:lstStyle/>
          <a:p>
            <a:pPr algn="ctr" rtl="0" fontAlgn="base"/>
            <a:r>
              <a:rPr lang="ro-RO" sz="3000" b="1" i="0" u="none" strike="noStrike" smtId="4294967295">
                <a:solidFill>
                  <a:srgbClr val="FF0000"/>
                </a:solidFill>
                <a:effectLst/>
                <a:highlight>
                  <a:srgbClr val="000000">
                    <a:alpha val="0"/>
                  </a:srgbClr>
                </a:highlight>
                <a:latin typeface="Calibri"/>
              </a:rPr>
              <a:t> Mitul 2</a:t>
            </a:r>
          </a:p>
          <a:p>
            <a:pPr algn="ctr" fontAlgn="base"/>
            <a:endParaRPr lang="en-GB" sz="3000" b="1">
              <a:solidFill>
                <a:srgbClr val="FF0000"/>
              </a:solidFill>
              <a:effectLst/>
            </a:endParaRPr>
          </a:p>
          <a:p>
            <a:pPr algn="ctr" rtl="0" fontAlgn="base"/>
            <a:r>
              <a:rPr lang="ro-RO" sz="3000" b="1" i="0" u="none" strike="noStrike" smtId="4294967295">
                <a:effectLst/>
                <a:highlight>
                  <a:srgbClr val="000000">
                    <a:alpha val="0"/>
                  </a:srgbClr>
                </a:highlight>
                <a:latin typeface="Calibri"/>
              </a:rPr>
              <a:t>Hidrogenul gazos este mai periculos de stocat și de utilizat.  </a:t>
            </a:r>
          </a:p>
          <a:p>
            <a:pPr algn="ctr" fontAlgn="base"/>
            <a:endParaRPr lang="en-GB" sz="3000" b="1">
              <a:effectLst/>
            </a:endParaRPr>
          </a:p>
        </p:txBody>
      </p:sp>
    </p:spTree>
    <p:extLst>
      <p:ext uri="{BB962C8B-B14F-4D97-AF65-F5344CB8AC3E}">
        <p14:creationId xmlns:p14="http://schemas.microsoft.com/office/powerpoint/2010/main" val="1687882955"/>
      </p:ext>
    </p:extLst>
  </p:cSld>
  <p:clrMapOvr>
    <a:masterClrMapping/>
  </p:clrMapOvr>
  <p:transition xmlns:p14="http://schemas.microsoft.com/office/powerpoint/2010/mai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extBox 14"/>
          <p:cNvSpPr txBox="1"/>
          <p:nvPr/>
        </p:nvSpPr>
        <p:spPr>
          <a:xfrm>
            <a:off x="570576" y="351441"/>
            <a:ext cx="10831483" cy="5345083"/>
          </a:xfrm>
          <a:prstGeom prst="rect">
            <a:avLst/>
          </a:prstGeom>
          <a:noFill/>
          <a:effectLst/>
        </p:spPr>
        <p:txBody>
          <a:bodyPr wrap="square" rtlCol="0">
            <a:spAutoFit/>
          </a:bodyPr>
          <a:lstStyle/>
          <a:p>
            <a:endParaRPr lang="en-GB">
              <a:effectLst/>
            </a:endParaRPr>
          </a:p>
        </p:txBody>
      </p:sp>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36618" y="53809"/>
            <a:ext cx="7899400" cy="5940349"/>
          </a:xfrm>
          <a:prstGeom prst="rect">
            <a:avLst/>
          </a:prstGeom>
          <a:effectLst/>
        </p:spPr>
      </p:pic>
    </p:spTree>
    <p:extLst>
      <p:ext uri="{BB962C8B-B14F-4D97-AF65-F5344CB8AC3E}">
        <p14:creationId xmlns:p14="http://schemas.microsoft.com/office/powerpoint/2010/main" val="1818676934"/>
      </p:ext>
    </p:extLst>
  </p:cSld>
  <p:clrMapOvr>
    <a:masterClrMapping/>
  </p:clrMapOvr>
  <p:transition xmlns:p14="http://schemas.microsoft.com/office/powerpoint/2010/mai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extBox 14"/>
          <p:cNvSpPr txBox="1"/>
          <p:nvPr/>
        </p:nvSpPr>
        <p:spPr>
          <a:xfrm>
            <a:off x="1022465" y="856211"/>
            <a:ext cx="10159990" cy="1372972"/>
          </a:xfrm>
          <a:prstGeom prst="rect">
            <a:avLst/>
          </a:prstGeom>
          <a:noFill/>
          <a:effectLst/>
        </p:spPr>
        <p:txBody>
          <a:bodyPr wrap="square" rtlCol="0">
            <a:spAutoFit/>
          </a:bodyPr>
          <a:lstStyle/>
          <a:p>
            <a:pPr rtl="0"/>
            <a:r>
              <a:rPr lang="ro-RO" sz="2800" b="0" i="0" u="none" strike="noStrike" smtId="4294967295">
                <a:effectLst/>
                <a:highlight>
                  <a:srgbClr val="000000">
                    <a:alpha val="0"/>
                  </a:srgbClr>
                </a:highlight>
                <a:latin typeface="Calibri"/>
              </a:rPr>
              <a:t>*Hidrogenul nu este cu nimic mai periculos decât oricare alt combustibil inflamabil sau decât bateriile utilizate la mașinile electrice.  </a:t>
            </a:r>
          </a:p>
        </p:txBody>
      </p:sp>
    </p:spTree>
    <p:extLst>
      <p:ext uri="{BB962C8B-B14F-4D97-AF65-F5344CB8AC3E}">
        <p14:creationId xmlns:p14="http://schemas.microsoft.com/office/powerpoint/2010/main" val="528103775"/>
      </p:ext>
    </p:extLst>
  </p:cSld>
  <p:clrMapOvr>
    <a:masterClrMapping/>
  </p:clrMapOvr>
  <p:transition xmlns:p14="http://schemas.microsoft.com/office/powerpoint/2010/mai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extBox 14"/>
          <p:cNvSpPr txBox="1"/>
          <p:nvPr/>
        </p:nvSpPr>
        <p:spPr>
          <a:xfrm>
            <a:off x="1022465" y="856211"/>
            <a:ext cx="10159990" cy="3081559"/>
          </a:xfrm>
          <a:prstGeom prst="rect">
            <a:avLst/>
          </a:prstGeom>
          <a:noFill/>
          <a:effectLst/>
        </p:spPr>
        <p:txBody>
          <a:bodyPr wrap="square" rtlCol="0">
            <a:spAutoFit/>
          </a:bodyPr>
          <a:lstStyle/>
          <a:p>
            <a:pPr rtl="0"/>
            <a:r>
              <a:rPr lang="ro-RO" sz="2800" b="0" i="0" u="none" strike="noStrike" smtId="4294967295">
                <a:effectLst/>
                <a:highlight>
                  <a:srgbClr val="000000">
                    <a:alpha val="0"/>
                  </a:srgbClr>
                </a:highlight>
                <a:latin typeface="Calibri"/>
              </a:rPr>
              <a:t>*Hidrogenul nu este cu nimic mai periculos decât oricare alt combustibil inflamabil sau decât bateriile utilizate la mașinile electrice.  </a:t>
            </a:r>
          </a:p>
          <a:p>
            <a:endParaRPr lang="en-GB" sz="2800" smtClean="0">
              <a:effectLst/>
            </a:endParaRPr>
          </a:p>
          <a:p>
            <a:pPr rtl="0"/>
            <a:r>
              <a:rPr lang="ro-RO" sz="2800" b="0" i="0" u="none" strike="noStrike" smtId="4294967295">
                <a:effectLst/>
                <a:highlight>
                  <a:srgbClr val="000000">
                    <a:alpha val="0"/>
                  </a:srgbClr>
                </a:highlight>
                <a:latin typeface="Calibri"/>
              </a:rPr>
              <a:t>*Există o industrie mondială multi-miliardară care transportă și produce hidrogen de zeci de ani.  </a:t>
            </a:r>
          </a:p>
          <a:p>
            <a:endParaRPr lang="en-GB" sz="2800">
              <a:effectLst/>
            </a:endParaRPr>
          </a:p>
        </p:txBody>
      </p:sp>
    </p:spTree>
    <p:extLst>
      <p:ext uri="{BB962C8B-B14F-4D97-AF65-F5344CB8AC3E}">
        <p14:creationId xmlns:p14="http://schemas.microsoft.com/office/powerpoint/2010/main" val="2070673417"/>
      </p:ext>
    </p:extLst>
  </p:cSld>
  <p:clrMapOvr>
    <a:masterClrMapping/>
  </p:clrMapOvr>
  <p:transition xmlns:p14="http://schemas.microsoft.com/office/powerpoint/2010/mai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extBox 14"/>
          <p:cNvSpPr txBox="1"/>
          <p:nvPr/>
        </p:nvSpPr>
        <p:spPr>
          <a:xfrm>
            <a:off x="1022465" y="856211"/>
            <a:ext cx="10159990" cy="3935852"/>
          </a:xfrm>
          <a:prstGeom prst="rect">
            <a:avLst/>
          </a:prstGeom>
          <a:noFill/>
          <a:effectLst/>
        </p:spPr>
        <p:txBody>
          <a:bodyPr wrap="square" rtlCol="0">
            <a:spAutoFit/>
          </a:bodyPr>
          <a:lstStyle/>
          <a:p>
            <a:pPr rtl="0"/>
            <a:r>
              <a:rPr lang="ro-RO" sz="2800" b="0" i="0" u="none" strike="noStrike" smtId="4294967295">
                <a:effectLst/>
                <a:highlight>
                  <a:srgbClr val="000000">
                    <a:alpha val="0"/>
                  </a:srgbClr>
                </a:highlight>
                <a:latin typeface="Calibri"/>
              </a:rPr>
              <a:t>*Hidrogenul nu este cu nimic mai periculos decât oricare alt combustibil inflamabil sau decât bateriile utilizate la mașinile electrice.  </a:t>
            </a:r>
          </a:p>
          <a:p>
            <a:endParaRPr lang="en-GB" sz="2800" smtClean="0">
              <a:effectLst/>
            </a:endParaRPr>
          </a:p>
          <a:p>
            <a:pPr rtl="0"/>
            <a:r>
              <a:rPr lang="ro-RO" sz="2800" b="0" i="0" u="none" strike="noStrike" smtId="4294967295">
                <a:effectLst/>
                <a:highlight>
                  <a:srgbClr val="000000">
                    <a:alpha val="0"/>
                  </a:srgbClr>
                </a:highlight>
                <a:latin typeface="Calibri"/>
              </a:rPr>
              <a:t>*Există o industrie mondială multi-miliardară care transportă și produce hidrogen de zeci de ani. </a:t>
            </a:r>
          </a:p>
          <a:p>
            <a:endParaRPr lang="en-GB" sz="2800">
              <a:effectLst/>
            </a:endParaRPr>
          </a:p>
          <a:p>
            <a:pPr rtl="0"/>
            <a:r>
              <a:rPr lang="ro-RO" sz="2800" b="0" i="0" u="none" strike="noStrike" smtId="4294967295">
                <a:effectLst/>
                <a:highlight>
                  <a:srgbClr val="000000">
                    <a:alpha val="0"/>
                  </a:srgbClr>
                </a:highlight>
                <a:latin typeface="Calibri"/>
              </a:rPr>
              <a:t>*Hidrogenul poate fi utilizat, stocat și transportat în siguranță. </a:t>
            </a:r>
          </a:p>
          <a:p>
            <a:endParaRPr lang="en-GB" sz="2800">
              <a:effectLst/>
            </a:endParaRPr>
          </a:p>
        </p:txBody>
      </p:sp>
    </p:spTree>
    <p:extLst>
      <p:ext uri="{BB962C8B-B14F-4D97-AF65-F5344CB8AC3E}">
        <p14:creationId xmlns:p14="http://schemas.microsoft.com/office/powerpoint/2010/main" val="2923403822"/>
      </p:ext>
    </p:extLst>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07476" y="391994"/>
            <a:ext cx="4339244" cy="2837865"/>
          </a:xfrm>
          <a:prstGeom prst="rect">
            <a:avLst/>
          </a:prstGeom>
          <a:effectLst/>
        </p:spPr>
      </p:pic>
      <p:sp>
        <p:nvSpPr>
          <p:cNvPr id="17" name="TextBox 16"/>
          <p:cNvSpPr txBox="1"/>
          <p:nvPr/>
        </p:nvSpPr>
        <p:spPr>
          <a:xfrm>
            <a:off x="281354" y="391994"/>
            <a:ext cx="3212401" cy="2654412"/>
          </a:xfrm>
          <a:prstGeom prst="rect">
            <a:avLst/>
          </a:prstGeom>
          <a:noFill/>
          <a:effectLst/>
        </p:spPr>
        <p:txBody>
          <a:bodyPr wrap="square" rtlCol="0">
            <a:spAutoFit/>
          </a:bodyPr>
          <a:lstStyle/>
          <a:p>
            <a:pPr rtl="0"/>
            <a:r>
              <a:rPr lang="ro-RO" sz="2800" b="0" i="0" u="none" strike="noStrike" smtId="4294967295">
                <a:effectLst/>
                <a:highlight>
                  <a:srgbClr val="000000">
                    <a:alpha val="0"/>
                  </a:srgbClr>
                </a:highlight>
                <a:latin typeface="Calibri"/>
              </a:rPr>
              <a:t>Energia pe care o utilizăm zilnic este atât de sigură și de constantă încât nu prea ne gândim la aceasta. </a:t>
            </a:r>
          </a:p>
        </p:txBody>
      </p:sp>
    </p:spTree>
    <p:extLst>
      <p:ext uri="{BB962C8B-B14F-4D97-AF65-F5344CB8AC3E}">
        <p14:creationId xmlns:p14="http://schemas.microsoft.com/office/powerpoint/2010/main" val="2548574665"/>
      </p:ext>
    </p:extLst>
  </p:cSld>
  <p:clrMapOvr>
    <a:masterClrMapping/>
  </p:clrMapOvr>
  <p:transition xmlns:p14="http://schemas.microsoft.com/office/powerpoint/2010/mai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extBox 14"/>
          <p:cNvSpPr txBox="1"/>
          <p:nvPr/>
        </p:nvSpPr>
        <p:spPr>
          <a:xfrm>
            <a:off x="909215" y="625172"/>
            <a:ext cx="10376339" cy="5217293"/>
          </a:xfrm>
          <a:prstGeom prst="rect">
            <a:avLst/>
          </a:prstGeom>
          <a:noFill/>
          <a:effectLst/>
        </p:spPr>
        <p:txBody>
          <a:bodyPr wrap="square" rtlCol="0">
            <a:spAutoFit/>
          </a:bodyPr>
          <a:lstStyle/>
          <a:p>
            <a:pPr algn="ctr" rtl="0"/>
            <a:r>
              <a:rPr lang="ro-RO" sz="2800" b="0" i="0" u="none" strike="noStrike" smtId="4294967295">
                <a:effectLst/>
                <a:highlight>
                  <a:srgbClr val="000000">
                    <a:alpha val="0"/>
                  </a:srgbClr>
                </a:highlight>
                <a:latin typeface="Calibri"/>
              </a:rPr>
              <a:t>Uitați-vă la acest video... </a:t>
            </a:r>
          </a:p>
          <a:p>
            <a:endParaRPr lang="en-GB" sz="2800" smtClean="0">
              <a:effectLst/>
            </a:endParaRPr>
          </a:p>
          <a:p>
            <a:endParaRPr lang="en-GB" sz="2800" smtClean="0">
              <a:effectLst/>
            </a:endParaRPr>
          </a:p>
          <a:p>
            <a:endParaRPr lang="en-GB" sz="2800" smtClean="0">
              <a:effectLst/>
            </a:endParaRPr>
          </a:p>
          <a:p>
            <a:endParaRPr lang="en-GB" sz="2800">
              <a:effectLst/>
            </a:endParaRPr>
          </a:p>
          <a:p>
            <a:endParaRPr lang="en-GB" sz="2800" smtClean="0">
              <a:effectLst/>
            </a:endParaRPr>
          </a:p>
          <a:p>
            <a:endParaRPr lang="en-GB" sz="2800">
              <a:effectLst/>
            </a:endParaRPr>
          </a:p>
          <a:p>
            <a:endParaRPr lang="en-GB" sz="2800" smtClean="0">
              <a:effectLst/>
            </a:endParaRPr>
          </a:p>
          <a:p>
            <a:endParaRPr lang="en-GB" sz="2800">
              <a:effectLst/>
            </a:endParaRPr>
          </a:p>
          <a:p>
            <a:endParaRPr lang="en-GB" sz="2800" smtClean="0">
              <a:effectLst/>
            </a:endParaRPr>
          </a:p>
          <a:p>
            <a:pPr rtl="0"/>
            <a:r>
              <a:rPr lang="ro-RO" sz="2800" b="0" i="0" u="none" strike="noStrike" smtId="4294967295">
                <a:effectLst/>
                <a:highlight>
                  <a:srgbClr val="000000">
                    <a:alpha val="0"/>
                  </a:srgbClr>
                </a:highlight>
                <a:latin typeface="Calibri"/>
              </a:rPr>
              <a:t>Arată un glonț tras într-un rezervor din fibră de carbon care conține hidrogen.  </a:t>
            </a:r>
          </a:p>
        </p:txBody>
      </p:sp>
      <p:pic>
        <p:nvPicPr>
          <p:cNvPr id="16" name="Picture 15">
            <a:hlinkClick r:id="rId10"/>
          </p:cNvPr>
          <p:cNvPicPr>
            <a:picLocks noChangeAspect="1"/>
          </p:cNvPicPr>
          <p:nvPr/>
        </p:nvPicPr>
        <p:blipFill>
          <a:blip r:embed="rId11"/>
          <a:stretch>
            <a:fillRect/>
          </a:stretch>
        </p:blipFill>
        <p:spPr>
          <a:xfrm>
            <a:off x="4795646" y="2089116"/>
            <a:ext cx="2084902" cy="1167545"/>
          </a:xfrm>
          <a:prstGeom prst="rect">
            <a:avLst/>
          </a:prstGeom>
          <a:effectLst/>
        </p:spPr>
      </p:pic>
    </p:spTree>
    <p:extLst>
      <p:ext uri="{BB962C8B-B14F-4D97-AF65-F5344CB8AC3E}">
        <p14:creationId xmlns:p14="http://schemas.microsoft.com/office/powerpoint/2010/main" val="854296394"/>
      </p:ext>
    </p:extLst>
  </p:cSld>
  <p:clrMapOvr>
    <a:masterClrMapping/>
  </p:clrMapOvr>
  <p:transition xmlns:p14="http://schemas.microsoft.com/office/powerpoint/2010/mai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extBox 14"/>
          <p:cNvSpPr txBox="1"/>
          <p:nvPr/>
        </p:nvSpPr>
        <p:spPr>
          <a:xfrm>
            <a:off x="934238" y="5320145"/>
            <a:ext cx="10209916" cy="518678"/>
          </a:xfrm>
          <a:prstGeom prst="rect">
            <a:avLst/>
          </a:prstGeom>
          <a:noFill/>
          <a:effectLst/>
        </p:spPr>
        <p:txBody>
          <a:bodyPr wrap="square" rtlCol="0">
            <a:spAutoFit/>
          </a:bodyPr>
          <a:lstStyle/>
          <a:p>
            <a:pPr algn="ctr" rtl="0"/>
            <a:r>
              <a:rPr lang="ro-RO" sz="2800" b="0" i="0" u="none" strike="noStrike" smtId="4294967295">
                <a:effectLst/>
                <a:highlight>
                  <a:srgbClr val="000000">
                    <a:alpha val="0"/>
                  </a:srgbClr>
                </a:highlight>
                <a:latin typeface="Calibri"/>
              </a:rPr>
              <a:t>Gazul s-a disipat, inofensiv, în aer </a:t>
            </a:r>
            <a:r>
              <a:rPr lang="ro-RO" sz="1800" b="0" i="0" u="none" strike="noStrike" smtId="4294967295">
                <a:effectLst/>
                <a:highlight>
                  <a:srgbClr val="000000">
                    <a:alpha val="0"/>
                  </a:srgbClr>
                </a:highlight>
                <a:latin typeface="Calibri"/>
              </a:rPr>
              <a:t>.</a:t>
            </a:r>
          </a:p>
        </p:txBody>
      </p:sp>
      <p:pic>
        <p:nvPicPr>
          <p:cNvPr id="16" name="Image 8"/>
          <p:cNvPicPr/>
          <p:nvPr/>
        </p:nvPicPr>
        <p:blipFill>
          <a:blip r:embed="rId10"/>
          <a:stretch>
            <a:fillRect/>
          </a:stretch>
        </p:blipFill>
        <p:spPr>
          <a:xfrm>
            <a:off x="3067397" y="1180407"/>
            <a:ext cx="5702530" cy="3632661"/>
          </a:xfrm>
          <a:prstGeom prst="rect">
            <a:avLst/>
          </a:prstGeom>
          <a:effectLst/>
        </p:spPr>
      </p:pic>
    </p:spTree>
    <p:extLst>
      <p:ext uri="{BB962C8B-B14F-4D97-AF65-F5344CB8AC3E}">
        <p14:creationId xmlns:p14="http://schemas.microsoft.com/office/powerpoint/2010/main" val="2304798632"/>
      </p:ext>
    </p:extLst>
  </p:cSld>
  <p:clrMapOvr>
    <a:masterClrMapping/>
  </p:clrMapOvr>
  <p:transition xmlns:p14="http://schemas.microsoft.com/office/powerpoint/2010/mai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Rectangle 14"/>
          <p:cNvSpPr/>
          <p:nvPr/>
        </p:nvSpPr>
        <p:spPr>
          <a:xfrm>
            <a:off x="1849794" y="2393757"/>
            <a:ext cx="7896668" cy="1922161"/>
          </a:xfrm>
          <a:prstGeom prst="rect">
            <a:avLst/>
          </a:prstGeom>
          <a:effectLst/>
        </p:spPr>
        <p:txBody>
          <a:bodyPr wrap="square">
            <a:spAutoFit/>
          </a:bodyPr>
          <a:lstStyle/>
          <a:p>
            <a:pPr algn="ctr" rtl="0" fontAlgn="base"/>
            <a:r>
              <a:rPr lang="ro-RO" sz="3000" b="1" i="0" u="none" strike="noStrike" smtId="4294967295">
                <a:solidFill>
                  <a:srgbClr val="FF0000"/>
                </a:solidFill>
                <a:effectLst/>
                <a:highlight>
                  <a:srgbClr val="000000">
                    <a:alpha val="0"/>
                  </a:srgbClr>
                </a:highlight>
                <a:latin typeface="Calibri"/>
              </a:rPr>
              <a:t> Mitul 3</a:t>
            </a:r>
          </a:p>
          <a:p>
            <a:pPr algn="ctr" fontAlgn="base"/>
            <a:endParaRPr lang="en-GB" sz="3000" b="1">
              <a:solidFill>
                <a:srgbClr val="FF0000"/>
              </a:solidFill>
              <a:effectLst/>
            </a:endParaRPr>
          </a:p>
          <a:p>
            <a:pPr algn="ctr" rtl="0" fontAlgn="base"/>
            <a:r>
              <a:rPr lang="ro-RO" sz="3000" b="1" i="0" u="none" strike="noStrike" smtId="4294967295">
                <a:effectLst/>
                <a:highlight>
                  <a:srgbClr val="000000">
                    <a:alpha val="0"/>
                  </a:srgbClr>
                </a:highlight>
                <a:latin typeface="Calibri"/>
              </a:rPr>
              <a:t>Hindenburg a explodat din cauza hidrogenului.  </a:t>
            </a:r>
          </a:p>
          <a:p>
            <a:pPr algn="ctr" fontAlgn="base"/>
            <a:endParaRPr lang="en-GB" sz="3000" b="1">
              <a:effectLst/>
            </a:endParaRPr>
          </a:p>
        </p:txBody>
      </p:sp>
    </p:spTree>
    <p:extLst>
      <p:ext uri="{BB962C8B-B14F-4D97-AF65-F5344CB8AC3E}">
        <p14:creationId xmlns:p14="http://schemas.microsoft.com/office/powerpoint/2010/main" val="3314044613"/>
      </p:ext>
    </p:extLst>
  </p:cSld>
  <p:clrMapOvr>
    <a:masterClrMapping/>
  </p:clrMapOvr>
  <p:transition xmlns:p14="http://schemas.microsoft.com/office/powerpoint/2010/mai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extBox 14"/>
          <p:cNvSpPr txBox="1"/>
          <p:nvPr/>
        </p:nvSpPr>
        <p:spPr>
          <a:xfrm>
            <a:off x="648393" y="435474"/>
            <a:ext cx="10831483" cy="5345083"/>
          </a:xfrm>
          <a:prstGeom prst="rect">
            <a:avLst/>
          </a:prstGeom>
          <a:noFill/>
          <a:effectLst/>
        </p:spPr>
        <p:txBody>
          <a:bodyPr wrap="square" rtlCol="0">
            <a:spAutoFit/>
          </a:bodyPr>
          <a:lstStyle/>
          <a:p>
            <a:endParaRPr lang="en-GB">
              <a:effectLst/>
            </a:endParaRPr>
          </a:p>
        </p:txBody>
      </p:sp>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36618" y="72022"/>
            <a:ext cx="7899400" cy="5940349"/>
          </a:xfrm>
          <a:prstGeom prst="rect">
            <a:avLst/>
          </a:prstGeom>
          <a:effectLst/>
        </p:spPr>
      </p:pic>
    </p:spTree>
    <p:extLst>
      <p:ext uri="{BB962C8B-B14F-4D97-AF65-F5344CB8AC3E}">
        <p14:creationId xmlns:p14="http://schemas.microsoft.com/office/powerpoint/2010/main" val="1724925494"/>
      </p:ext>
    </p:extLst>
  </p:cSld>
  <p:clrMapOvr>
    <a:masterClrMapping/>
  </p:clrMapOvr>
  <p:transition xmlns:p14="http://schemas.microsoft.com/office/powerpoint/2010/mai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Rectangle 14"/>
          <p:cNvSpPr/>
          <p:nvPr/>
        </p:nvSpPr>
        <p:spPr>
          <a:xfrm>
            <a:off x="1330036" y="947651"/>
            <a:ext cx="8870231" cy="945825"/>
          </a:xfrm>
          <a:prstGeom prst="rect">
            <a:avLst/>
          </a:prstGeom>
          <a:effectLst/>
        </p:spPr>
        <p:txBody>
          <a:bodyPr wrap="square">
            <a:spAutoFit/>
          </a:bodyPr>
          <a:lstStyle/>
          <a:p>
            <a:pPr rtl="0"/>
            <a:r>
              <a:rPr lang="ro-RO" sz="2800" b="0" i="0" u="none" strike="noStrike" smtId="4294967295">
                <a:solidFill>
                  <a:srgbClr val="414141"/>
                </a:solidFill>
                <a:effectLst/>
                <a:highlight>
                  <a:srgbClr val="000000">
                    <a:alpha val="0"/>
                  </a:srgbClr>
                </a:highlight>
                <a:latin typeface="Calibri"/>
              </a:rPr>
              <a:t>*Hindenburg nu a explodat. </a:t>
            </a:r>
          </a:p>
          <a:p>
            <a:endParaRPr lang="en-GB" sz="2800">
              <a:solidFill>
                <a:srgbClr val="414141"/>
              </a:solidFill>
              <a:effectLst/>
            </a:endParaRPr>
          </a:p>
        </p:txBody>
      </p:sp>
    </p:spTree>
    <p:extLst>
      <p:ext uri="{BB962C8B-B14F-4D97-AF65-F5344CB8AC3E}">
        <p14:creationId xmlns:p14="http://schemas.microsoft.com/office/powerpoint/2010/main" val="872006323"/>
      </p:ext>
    </p:extLst>
  </p:cSld>
  <p:clrMapOvr>
    <a:masterClrMapping/>
  </p:clrMapOvr>
  <p:transition xmlns:p14="http://schemas.microsoft.com/office/powerpoint/2010/mai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Rectangle 14"/>
          <p:cNvSpPr/>
          <p:nvPr/>
        </p:nvSpPr>
        <p:spPr>
          <a:xfrm>
            <a:off x="1330036" y="947651"/>
            <a:ext cx="8870231" cy="1800119"/>
          </a:xfrm>
          <a:prstGeom prst="rect">
            <a:avLst/>
          </a:prstGeom>
          <a:effectLst/>
        </p:spPr>
        <p:txBody>
          <a:bodyPr wrap="square">
            <a:spAutoFit/>
          </a:bodyPr>
          <a:lstStyle/>
          <a:p>
            <a:pPr rtl="0"/>
            <a:r>
              <a:rPr lang="ro-RO" sz="2800" b="0" i="0" u="none" strike="noStrike" smtId="4294967295">
                <a:solidFill>
                  <a:srgbClr val="414141"/>
                </a:solidFill>
                <a:effectLst/>
                <a:highlight>
                  <a:srgbClr val="000000">
                    <a:alpha val="0"/>
                  </a:srgbClr>
                </a:highlight>
                <a:latin typeface="Calibri"/>
              </a:rPr>
              <a:t>*Hindenburg nu a explodat. </a:t>
            </a:r>
          </a:p>
          <a:p>
            <a:endParaRPr lang="en-GB" sz="2800">
              <a:solidFill>
                <a:srgbClr val="414141"/>
              </a:solidFill>
              <a:effectLst/>
            </a:endParaRPr>
          </a:p>
          <a:p>
            <a:pPr rtl="0"/>
            <a:r>
              <a:rPr lang="ro-RO" sz="2800" b="0" i="0" u="none" strike="noStrike" smtId="4294967295">
                <a:solidFill>
                  <a:srgbClr val="414141"/>
                </a:solidFill>
                <a:effectLst/>
                <a:highlight>
                  <a:srgbClr val="000000">
                    <a:alpha val="0"/>
                  </a:srgbClr>
                </a:highlight>
                <a:latin typeface="Calibri"/>
              </a:rPr>
              <a:t>*Milioanele sale de metri cubi de hidrogeni au ars în mai puțin de 60 secunde.  </a:t>
            </a:r>
          </a:p>
        </p:txBody>
      </p:sp>
    </p:spTree>
    <p:extLst>
      <p:ext uri="{BB962C8B-B14F-4D97-AF65-F5344CB8AC3E}">
        <p14:creationId xmlns:p14="http://schemas.microsoft.com/office/powerpoint/2010/main" val="1324494093"/>
      </p:ext>
    </p:extLst>
  </p:cSld>
  <p:clrMapOvr>
    <a:masterClrMapping/>
  </p:clrMapOvr>
  <p:transition xmlns:p14="http://schemas.microsoft.com/office/powerpoint/2010/mai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Rectangle 14"/>
          <p:cNvSpPr/>
          <p:nvPr/>
        </p:nvSpPr>
        <p:spPr>
          <a:xfrm>
            <a:off x="1330036" y="947651"/>
            <a:ext cx="8870231" cy="3508706"/>
          </a:xfrm>
          <a:prstGeom prst="rect">
            <a:avLst/>
          </a:prstGeom>
          <a:effectLst/>
        </p:spPr>
        <p:txBody>
          <a:bodyPr wrap="square">
            <a:spAutoFit/>
          </a:bodyPr>
          <a:lstStyle/>
          <a:p>
            <a:pPr rtl="0"/>
            <a:r>
              <a:rPr lang="ro-RO" sz="2800" b="0" i="0" u="none" strike="noStrike" smtId="4294967295">
                <a:solidFill>
                  <a:srgbClr val="414141"/>
                </a:solidFill>
                <a:effectLst/>
                <a:highlight>
                  <a:srgbClr val="000000">
                    <a:alpha val="0"/>
                  </a:srgbClr>
                </a:highlight>
                <a:latin typeface="Calibri"/>
              </a:rPr>
              <a:t>*Hindenburg nu a explodat. </a:t>
            </a:r>
          </a:p>
          <a:p>
            <a:endParaRPr lang="en-GB" sz="2800">
              <a:solidFill>
                <a:srgbClr val="414141"/>
              </a:solidFill>
              <a:effectLst/>
            </a:endParaRPr>
          </a:p>
          <a:p>
            <a:pPr rtl="0"/>
            <a:r>
              <a:rPr lang="ro-RO" sz="2800" b="0" i="0" u="none" strike="noStrike" smtId="4294967295">
                <a:solidFill>
                  <a:srgbClr val="414141"/>
                </a:solidFill>
                <a:effectLst/>
                <a:highlight>
                  <a:srgbClr val="000000">
                    <a:alpha val="0"/>
                  </a:srgbClr>
                </a:highlight>
                <a:latin typeface="Calibri"/>
              </a:rPr>
              <a:t>*Milioanele sale de metri cubi de hidrogeni au ars în mai puțin de 60 secunde.  </a:t>
            </a:r>
          </a:p>
          <a:p>
            <a:endParaRPr lang="en-GB" sz="2800" smtClean="0">
              <a:solidFill>
                <a:srgbClr val="414141"/>
              </a:solidFill>
              <a:effectLst/>
            </a:endParaRPr>
          </a:p>
          <a:p>
            <a:pPr rtl="0"/>
            <a:r>
              <a:rPr lang="ro-RO" sz="2800" b="0" i="0" u="none" strike="noStrike" smtId="4294967295">
                <a:solidFill>
                  <a:srgbClr val="414141"/>
                </a:solidFill>
                <a:effectLst/>
                <a:highlight>
                  <a:srgbClr val="000000">
                    <a:alpha val="0"/>
                  </a:srgbClr>
                </a:highlight>
                <a:latin typeface="Calibri"/>
              </a:rPr>
              <a:t>*Cea mai mare parte a fumului și flăcărilor care se văd în imagini, provin de la arderea motorinei și a acoperitorii tip" pungă de gaz" din pânză vopsită a dirijabilului.  </a:t>
            </a:r>
          </a:p>
        </p:txBody>
      </p:sp>
    </p:spTree>
    <p:extLst>
      <p:ext uri="{BB962C8B-B14F-4D97-AF65-F5344CB8AC3E}">
        <p14:creationId xmlns:p14="http://schemas.microsoft.com/office/powerpoint/2010/main" val="362492364"/>
      </p:ext>
    </p:extLst>
  </p:cSld>
  <p:clrMapOvr>
    <a:masterClrMapping/>
  </p:clrMapOvr>
  <p:transition xmlns:p14="http://schemas.microsoft.com/office/powerpoint/2010/mai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extBox 14"/>
          <p:cNvSpPr txBox="1"/>
          <p:nvPr/>
        </p:nvSpPr>
        <p:spPr>
          <a:xfrm>
            <a:off x="1039091" y="1039091"/>
            <a:ext cx="9976927" cy="4363000"/>
          </a:xfrm>
          <a:prstGeom prst="rect">
            <a:avLst/>
          </a:prstGeom>
          <a:noFill/>
          <a:effectLst/>
        </p:spPr>
        <p:txBody>
          <a:bodyPr wrap="square" rtlCol="0">
            <a:spAutoFit/>
          </a:bodyPr>
          <a:lstStyle/>
          <a:p>
            <a:pPr rtl="0"/>
            <a:r>
              <a:rPr lang="ro-RO" sz="2800" b="0" i="0" u="none" strike="noStrike" smtId="4294967295">
                <a:effectLst/>
                <a:highlight>
                  <a:srgbClr val="000000">
                    <a:alpha val="0"/>
                  </a:srgbClr>
                </a:highlight>
                <a:latin typeface="Calibri"/>
              </a:rPr>
              <a:t>Adevărul este că toți combustibilii pot fi periculoși dacă nu sunt manipulați corect.  Ca și combustibil de transport, </a:t>
            </a:r>
            <a:r>
              <a:rPr lang="ro-RO" sz="2800" b="0" i="0" u="none" strike="noStrike" smtId="4294967295">
                <a:solidFill>
                  <a:srgbClr val="FF0000"/>
                </a:solidFill>
                <a:effectLst/>
                <a:highlight>
                  <a:srgbClr val="000000">
                    <a:alpha val="0"/>
                  </a:srgbClr>
                </a:highlight>
                <a:latin typeface="Calibri"/>
              </a:rPr>
              <a:t>hidrogenul este mai puțin periculos decât combustibilii existenți </a:t>
            </a:r>
            <a:r>
              <a:rPr lang="ro-RO" sz="2800" b="0" i="0" u="none" strike="noStrike" smtId="4294967295">
                <a:effectLst/>
                <a:highlight>
                  <a:srgbClr val="000000">
                    <a:alpha val="0"/>
                  </a:srgbClr>
                </a:highlight>
                <a:latin typeface="Calibri"/>
              </a:rPr>
              <a:t>.</a:t>
            </a:r>
          </a:p>
          <a:p>
            <a:endParaRPr lang="en-GB" sz="2800">
              <a:effectLst/>
            </a:endParaRPr>
          </a:p>
          <a:p>
            <a:endParaRPr lang="en-GB" sz="2800" smtClean="0">
              <a:effectLst/>
            </a:endParaRPr>
          </a:p>
          <a:p>
            <a:endParaRPr lang="en-GB" sz="2800">
              <a:effectLst/>
            </a:endParaRPr>
          </a:p>
          <a:p>
            <a:endParaRPr lang="en-GB" sz="2800" smtClean="0">
              <a:effectLst/>
            </a:endParaRPr>
          </a:p>
          <a:p>
            <a:endParaRPr lang="en-GB" sz="2800">
              <a:effectLst/>
            </a:endParaRPr>
          </a:p>
          <a:p>
            <a:endParaRPr lang="en-GB" sz="2800" smtClean="0">
              <a:effectLst/>
            </a:endParaRPr>
          </a:p>
          <a:p>
            <a:endParaRPr lang="en-GB" sz="2800">
              <a:effectLst/>
            </a:endParaRPr>
          </a:p>
        </p:txBody>
      </p:sp>
    </p:spTree>
    <p:extLst>
      <p:ext uri="{BB962C8B-B14F-4D97-AF65-F5344CB8AC3E}">
        <p14:creationId xmlns:p14="http://schemas.microsoft.com/office/powerpoint/2010/main" val="4111437203"/>
      </p:ext>
    </p:extLst>
  </p:cSld>
  <p:clrMapOvr>
    <a:masterClrMapping/>
  </p:clrMapOvr>
  <p:transition xmlns:p14="http://schemas.microsoft.com/office/powerpoint/2010/mai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extBox 14"/>
          <p:cNvSpPr txBox="1"/>
          <p:nvPr/>
        </p:nvSpPr>
        <p:spPr>
          <a:xfrm>
            <a:off x="775480" y="441540"/>
            <a:ext cx="9976927" cy="6071587"/>
          </a:xfrm>
          <a:prstGeom prst="rect">
            <a:avLst/>
          </a:prstGeom>
          <a:noFill/>
          <a:effectLst/>
        </p:spPr>
        <p:txBody>
          <a:bodyPr wrap="square" rtlCol="0">
            <a:spAutoFit/>
          </a:bodyPr>
          <a:lstStyle/>
          <a:p>
            <a:pPr rtl="0"/>
            <a:r>
              <a:rPr lang="ro-RO" sz="2800" b="0" i="0" u="none" strike="noStrike" dirty="0" smtId="4294967295">
                <a:effectLst/>
                <a:highlight>
                  <a:srgbClr val="000000">
                    <a:alpha val="0"/>
                  </a:srgbClr>
                </a:highlight>
                <a:latin typeface="Calibri"/>
              </a:rPr>
              <a:t>Adevărul este că toți combustibilii pot fi periculoși dacă nu sunt manipulați corect.  Ca și combustibil de transport, </a:t>
            </a:r>
            <a:r>
              <a:rPr lang="ro-RO" sz="2800" b="0" i="0" u="none" strike="noStrike" dirty="0" smtId="4294967295">
                <a:solidFill>
                  <a:srgbClr val="FF0000"/>
                </a:solidFill>
                <a:effectLst/>
                <a:highlight>
                  <a:srgbClr val="000000">
                    <a:alpha val="0"/>
                  </a:srgbClr>
                </a:highlight>
                <a:latin typeface="Calibri"/>
              </a:rPr>
              <a:t>hidrogenul este mai puțin periculos decât combustibilii existenți </a:t>
            </a:r>
            <a:r>
              <a:rPr lang="ro-RO" sz="2800" b="0" i="0" u="none" strike="noStrike" dirty="0" smtId="4294967295">
                <a:effectLst/>
                <a:highlight>
                  <a:srgbClr val="000000">
                    <a:alpha val="0"/>
                  </a:srgbClr>
                </a:highlight>
                <a:latin typeface="Calibri"/>
              </a:rPr>
              <a:t>.</a:t>
            </a:r>
          </a:p>
          <a:p>
            <a:endParaRPr lang="en-GB" sz="2800" dirty="0">
              <a:effectLst/>
            </a:endParaRPr>
          </a:p>
          <a:p>
            <a:endParaRPr lang="en-GB" sz="2800" dirty="0" smtClean="0">
              <a:effectLst/>
            </a:endParaRPr>
          </a:p>
          <a:p>
            <a:endParaRPr lang="en-GB" sz="2800" dirty="0">
              <a:effectLst/>
            </a:endParaRPr>
          </a:p>
          <a:p>
            <a:endParaRPr lang="en-GB" sz="2800" dirty="0" smtClean="0">
              <a:effectLst/>
            </a:endParaRPr>
          </a:p>
          <a:p>
            <a:endParaRPr lang="en-GB" sz="2800" dirty="0">
              <a:effectLst/>
            </a:endParaRPr>
          </a:p>
          <a:p>
            <a:endParaRPr lang="en-GB" sz="2800" dirty="0" smtClean="0">
              <a:effectLst/>
            </a:endParaRPr>
          </a:p>
          <a:p>
            <a:pPr rtl="0"/>
            <a:r>
              <a:rPr lang="ro-RO" sz="2800" b="0" i="0" u="none" strike="noStrike" dirty="0" smtId="4294967295">
                <a:effectLst/>
                <a:highlight>
                  <a:srgbClr val="000000">
                    <a:alpha val="0"/>
                  </a:srgbClr>
                </a:highlight>
                <a:latin typeface="Calibri"/>
              </a:rPr>
              <a:t>În timpul procesului de alimentare cu hidrogen, se crează o etanșare monitorizată, iar alimentarea se oprește dacă etanșarea este ruptă.  La alimentarea cu benzină, nu există elemente de control care să prevină scurgerea de benzină.</a:t>
            </a:r>
          </a:p>
          <a:p>
            <a:endParaRPr lang="en-GB" sz="2800" dirty="0">
              <a:effectLst/>
            </a:endParaRPr>
          </a:p>
        </p:txBody>
      </p:sp>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77973" y="1724544"/>
            <a:ext cx="3309984" cy="2422307"/>
          </a:xfrm>
          <a:prstGeom prst="rect">
            <a:avLst/>
          </a:prstGeom>
          <a:effectLst/>
        </p:spPr>
      </p:pic>
    </p:spTree>
    <p:extLst>
      <p:ext uri="{BB962C8B-B14F-4D97-AF65-F5344CB8AC3E}">
        <p14:creationId xmlns:p14="http://schemas.microsoft.com/office/powerpoint/2010/main" val="2037988910"/>
      </p:ext>
    </p:extLst>
  </p:cSld>
  <p:clrMapOvr>
    <a:masterClrMapping/>
  </p:clrMapOvr>
  <p:transition xmlns:p14="http://schemas.microsoft.com/office/powerpoint/2010/mai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extBox 14"/>
          <p:cNvSpPr txBox="1"/>
          <p:nvPr/>
        </p:nvSpPr>
        <p:spPr>
          <a:xfrm>
            <a:off x="859548" y="2003367"/>
            <a:ext cx="9960284" cy="2501860"/>
          </a:xfrm>
          <a:prstGeom prst="rect">
            <a:avLst/>
          </a:prstGeom>
          <a:noFill/>
          <a:effectLst/>
        </p:spPr>
        <p:txBody>
          <a:bodyPr wrap="square" rtlCol="0">
            <a:spAutoFit/>
          </a:bodyPr>
          <a:lstStyle/>
          <a:p>
            <a:pPr algn="ctr" rtl="0"/>
            <a:r>
              <a:rPr lang="ro-RO" sz="2800" b="0" i="0" u="none" strike="noStrike" smtId="4294967295">
                <a:effectLst/>
                <a:highlight>
                  <a:srgbClr val="000000">
                    <a:alpha val="0"/>
                  </a:srgbClr>
                </a:highlight>
                <a:latin typeface="Calibri"/>
              </a:rPr>
              <a:t>În prezent există puține stații de alimentare cu hidrogen în Europa. </a:t>
            </a:r>
          </a:p>
          <a:p>
            <a:pPr algn="ctr"/>
            <a:endParaRPr lang="en-GB" sz="2800">
              <a:effectLst/>
            </a:endParaRPr>
          </a:p>
          <a:p>
            <a:pPr algn="ctr" rtl="0"/>
            <a:r>
              <a:rPr lang="ro-RO" sz="2800" b="0" i="0" u="none" strike="noStrike" smtId="4294967295">
                <a:solidFill>
                  <a:srgbClr val="FF0000"/>
                </a:solidFill>
                <a:effectLst/>
                <a:highlight>
                  <a:srgbClr val="000000">
                    <a:alpha val="0"/>
                  </a:srgbClr>
                </a:highlight>
                <a:latin typeface="Calibri"/>
              </a:rPr>
              <a:t>ÎNTREBARE </a:t>
            </a:r>
          </a:p>
          <a:p>
            <a:pPr algn="ctr"/>
            <a:endParaRPr lang="en-GB" sz="2800" smtClean="0">
              <a:effectLst/>
            </a:endParaRPr>
          </a:p>
          <a:p>
            <a:pPr algn="ctr" rtl="0"/>
            <a:r>
              <a:rPr lang="ro-RO" sz="2800" b="0" i="0" u="none" strike="noStrike" smtId="4294967295">
                <a:effectLst/>
                <a:highlight>
                  <a:srgbClr val="000000">
                    <a:alpha val="0"/>
                  </a:srgbClr>
                </a:highlight>
                <a:latin typeface="Calibri"/>
              </a:rPr>
              <a:t>  Vă vine în minte un motiv pentru aceasta? </a:t>
            </a:r>
          </a:p>
          <a:p>
            <a:pPr algn="ctr" rtl="0"/>
            <a:r>
              <a:rPr lang="ro-RO" sz="1800" b="0" i="1" u="none" strike="noStrike" smtId="4294967295">
                <a:effectLst/>
                <a:highlight>
                  <a:srgbClr val="000000">
                    <a:alpha val="0"/>
                  </a:srgbClr>
                </a:highlight>
                <a:latin typeface="Calibri"/>
              </a:rPr>
              <a:t>(pauză pentru discuție)</a:t>
            </a:r>
          </a:p>
        </p:txBody>
      </p:sp>
    </p:spTree>
    <p:extLst>
      <p:ext uri="{BB962C8B-B14F-4D97-AF65-F5344CB8AC3E}">
        <p14:creationId xmlns:p14="http://schemas.microsoft.com/office/powerpoint/2010/main" val="2567292743"/>
      </p:ext>
    </p:extLst>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89596" y="-73597"/>
            <a:ext cx="3991504" cy="2610443"/>
          </a:xfrm>
          <a:prstGeom prst="rect">
            <a:avLst/>
          </a:prstGeom>
          <a:effectLst/>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2935894"/>
            <a:ext cx="4462618" cy="2972103"/>
          </a:xfrm>
          <a:prstGeom prst="rect">
            <a:avLst/>
          </a:prstGeom>
          <a:effectLst/>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91232" y="2935894"/>
            <a:ext cx="4597706" cy="3025291"/>
          </a:xfrm>
          <a:prstGeom prst="rect">
            <a:avLst/>
          </a:prstGeom>
          <a:effectLst/>
        </p:spPr>
      </p:pic>
      <p:sp>
        <p:nvSpPr>
          <p:cNvPr id="19" name="TextBox 18"/>
          <p:cNvSpPr txBox="1"/>
          <p:nvPr/>
        </p:nvSpPr>
        <p:spPr>
          <a:xfrm>
            <a:off x="7475665" y="-73597"/>
            <a:ext cx="2861510" cy="3081559"/>
          </a:xfrm>
          <a:prstGeom prst="rect">
            <a:avLst/>
          </a:prstGeom>
          <a:noFill/>
          <a:effectLst/>
        </p:spPr>
        <p:txBody>
          <a:bodyPr wrap="square" rtlCol="0">
            <a:spAutoFit/>
          </a:bodyPr>
          <a:lstStyle/>
          <a:p>
            <a:pPr rtl="0"/>
            <a:r>
              <a:rPr lang="ro-RO" sz="2800" b="0" i="0" u="none" strike="noStrike" smtId="4294967295">
                <a:effectLst/>
                <a:highlight>
                  <a:srgbClr val="000000">
                    <a:alpha val="0"/>
                  </a:srgbClr>
                </a:highlight>
                <a:latin typeface="Calibri"/>
              </a:rPr>
              <a:t>Când a fost ultima dată când v-ați gândit de unde provine gazul sau electricitatea pe care le consumați? </a:t>
            </a:r>
          </a:p>
        </p:txBody>
      </p:sp>
    </p:spTree>
    <p:extLst>
      <p:ext uri="{BB962C8B-B14F-4D97-AF65-F5344CB8AC3E}">
        <p14:creationId xmlns:p14="http://schemas.microsoft.com/office/powerpoint/2010/main" val="3403835342"/>
      </p:ext>
    </p:extLst>
  </p:cSld>
  <p:clrMapOvr>
    <a:masterClrMapping/>
  </p:clrMapOvr>
  <p:transition xmlns:p14="http://schemas.microsoft.com/office/powerpoint/2010/mai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extBox 14"/>
          <p:cNvSpPr txBox="1"/>
          <p:nvPr/>
        </p:nvSpPr>
        <p:spPr>
          <a:xfrm>
            <a:off x="1188720" y="1030778"/>
            <a:ext cx="9918680" cy="4210446"/>
          </a:xfrm>
          <a:prstGeom prst="rect">
            <a:avLst/>
          </a:prstGeom>
          <a:noFill/>
          <a:effectLst/>
        </p:spPr>
        <p:txBody>
          <a:bodyPr wrap="square" rtlCol="0">
            <a:spAutoFit/>
          </a:bodyPr>
          <a:lstStyle/>
          <a:p>
            <a:pPr rtl="0"/>
            <a:r>
              <a:rPr lang="ro-RO" sz="2800" b="0" i="0" u="none" strike="noStrike" smtId="4294967295">
                <a:effectLst/>
                <a:highlight>
                  <a:srgbClr val="000000">
                    <a:alpha val="0"/>
                  </a:srgbClr>
                </a:highlight>
                <a:latin typeface="Calibri"/>
              </a:rPr>
              <a:t>Poate ați spus că nu sunt atât de multe vehicule cu hidrogen pe șosele.   </a:t>
            </a:r>
          </a:p>
          <a:p>
            <a:endParaRPr lang="en-GB" sz="2800">
              <a:effectLst/>
            </a:endParaRPr>
          </a:p>
          <a:p>
            <a:pPr rtl="0"/>
            <a:r>
              <a:rPr lang="ro-RO" sz="2800" b="0" i="0" u="none" strike="noStrike" smtId="4294967295">
                <a:effectLst/>
                <a:highlight>
                  <a:srgbClr val="000000">
                    <a:alpha val="0"/>
                  </a:srgbClr>
                </a:highlight>
                <a:latin typeface="Calibri"/>
              </a:rPr>
              <a:t>Este adevărat. </a:t>
            </a:r>
          </a:p>
          <a:p>
            <a:endParaRPr lang="en-GB" sz="2800">
              <a:effectLst/>
            </a:endParaRPr>
          </a:p>
          <a:p>
            <a:pPr rtl="0"/>
            <a:r>
              <a:rPr lang="ro-RO" sz="2800" b="0" i="0" u="none" strike="noStrike" smtId="4294967295">
                <a:effectLst/>
                <a:highlight>
                  <a:srgbClr val="000000">
                    <a:alpha val="0"/>
                  </a:srgbClr>
                </a:highlight>
                <a:latin typeface="Calibri"/>
              </a:rPr>
              <a:t>Din ce în ce mai mult, însă, industria auto pune în circulație vehicule cu hidrogen, iar în timp, stațiile de alimentare pentru acestea vor deveni mai accesibile și astfel va putea crește numărul de vehicule cu hidrogen.</a:t>
            </a:r>
          </a:p>
          <a:p>
            <a:endParaRPr lang="en-GB">
              <a:effectLst/>
            </a:endParaRPr>
          </a:p>
        </p:txBody>
      </p:sp>
    </p:spTree>
    <p:extLst>
      <p:ext uri="{BB962C8B-B14F-4D97-AF65-F5344CB8AC3E}">
        <p14:creationId xmlns:p14="http://schemas.microsoft.com/office/powerpoint/2010/main" val="1200551322"/>
      </p:ext>
    </p:extLst>
  </p:cSld>
  <p:clrMapOvr>
    <a:masterClrMapping/>
  </p:clrMapOvr>
  <p:transition xmlns:p14="http://schemas.microsoft.com/office/powerpoint/2010/mai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extBox 14"/>
          <p:cNvSpPr txBox="1"/>
          <p:nvPr/>
        </p:nvSpPr>
        <p:spPr>
          <a:xfrm>
            <a:off x="1030778" y="931025"/>
            <a:ext cx="10159991" cy="1800119"/>
          </a:xfrm>
          <a:prstGeom prst="rect">
            <a:avLst/>
          </a:prstGeom>
          <a:noFill/>
          <a:effectLst/>
        </p:spPr>
        <p:txBody>
          <a:bodyPr wrap="square" rtlCol="0">
            <a:spAutoFit/>
          </a:bodyPr>
          <a:lstStyle/>
          <a:p>
            <a:pPr rtl="0"/>
            <a:r>
              <a:rPr lang="ro-RO" sz="2800" b="0" i="0" u="none" strike="noStrike" smtId="4294967295">
                <a:effectLst/>
                <a:highlight>
                  <a:srgbClr val="000000">
                    <a:alpha val="0"/>
                  </a:srgbClr>
                </a:highlight>
                <a:latin typeface="Calibri"/>
              </a:rPr>
              <a:t>În Marea Britanie, spre exemplu, se construiesc stații de alimentare cu hidrogen, ceea va conduce în cele din urmă la o rețea conectată, similară cu situația inițială a stațiilor de alimentare pentru vehiculele electrice.  </a:t>
            </a:r>
          </a:p>
        </p:txBody>
      </p:sp>
    </p:spTree>
    <p:extLst>
      <p:ext uri="{BB962C8B-B14F-4D97-AF65-F5344CB8AC3E}">
        <p14:creationId xmlns:p14="http://schemas.microsoft.com/office/powerpoint/2010/main" val="762605869"/>
      </p:ext>
    </p:extLst>
  </p:cSld>
  <p:clrMapOvr>
    <a:masterClrMapping/>
  </p:clrMapOvr>
  <p:transition xmlns:p14="http://schemas.microsoft.com/office/powerpoint/2010/mai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128611"/>
            <a:ext cx="10338816" cy="5815584"/>
          </a:xfrm>
          <a:prstGeom prst="rect">
            <a:avLst/>
          </a:prstGeom>
          <a:effectLst/>
        </p:spPr>
      </p:pic>
    </p:spTree>
    <p:extLst>
      <p:ext uri="{BB962C8B-B14F-4D97-AF65-F5344CB8AC3E}">
        <p14:creationId xmlns:p14="http://schemas.microsoft.com/office/powerpoint/2010/main" val="1515945126"/>
      </p:ext>
    </p:extLst>
  </p:cSld>
  <p:clrMapOvr>
    <a:masterClrMapping/>
  </p:clrMapOvr>
  <p:transition xmlns:p14="http://schemas.microsoft.com/office/powerpoint/2010/mai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214087"/>
            <a:ext cx="10306304" cy="5797296"/>
          </a:xfrm>
          <a:prstGeom prst="rect">
            <a:avLst/>
          </a:prstGeom>
          <a:effectLst/>
        </p:spPr>
      </p:pic>
      <p:sp>
        <p:nvSpPr>
          <p:cNvPr id="16" name="Right Arrow 15"/>
          <p:cNvSpPr/>
          <p:nvPr/>
        </p:nvSpPr>
        <p:spPr>
          <a:xfrm rot="11369307">
            <a:off x="7487858" y="485523"/>
            <a:ext cx="744912" cy="592151"/>
          </a:xfrm>
          <a:prstGeom prst="rightArrow">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endParaRPr>
          </a:p>
        </p:txBody>
      </p:sp>
      <p:sp>
        <p:nvSpPr>
          <p:cNvPr id="17" name="TextBox 16"/>
          <p:cNvSpPr txBox="1"/>
          <p:nvPr/>
        </p:nvSpPr>
        <p:spPr>
          <a:xfrm>
            <a:off x="8904394" y="583543"/>
            <a:ext cx="1505226" cy="2013692"/>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Construit în cadrul proiectului Autobuzul cu hidrogen din Aberdeen în 2015</a:t>
            </a:r>
          </a:p>
        </p:txBody>
      </p:sp>
    </p:spTree>
    <p:extLst>
      <p:ext uri="{BB962C8B-B14F-4D97-AF65-F5344CB8AC3E}">
        <p14:creationId xmlns:p14="http://schemas.microsoft.com/office/powerpoint/2010/main" val="2353828388"/>
      </p:ext>
    </p:extLst>
  </p:cSld>
  <p:clrMapOvr>
    <a:masterClrMapping/>
  </p:clrMapOvr>
  <p:transition xmlns:p14="http://schemas.microsoft.com/office/powerpoint/2010/mai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223317"/>
            <a:ext cx="10276173" cy="5780347"/>
          </a:xfrm>
          <a:prstGeom prst="rect">
            <a:avLst/>
          </a:prstGeom>
          <a:effectLst/>
        </p:spPr>
      </p:pic>
      <p:sp>
        <p:nvSpPr>
          <p:cNvPr id="16" name="Right Arrow 15"/>
          <p:cNvSpPr/>
          <p:nvPr/>
        </p:nvSpPr>
        <p:spPr>
          <a:xfrm rot="11369307">
            <a:off x="5787200" y="501582"/>
            <a:ext cx="827605" cy="590419"/>
          </a:xfrm>
          <a:prstGeom prst="rightArrow">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endParaRPr>
          </a:p>
        </p:txBody>
      </p:sp>
      <p:sp>
        <p:nvSpPr>
          <p:cNvPr id="17" name="TextBox 16"/>
          <p:cNvSpPr txBox="1"/>
          <p:nvPr/>
        </p:nvSpPr>
        <p:spPr>
          <a:xfrm>
            <a:off x="6771959" y="556013"/>
            <a:ext cx="1672321" cy="2013692"/>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Construit în cadrul proiectului Autobuzul cu hidrogen din Aberdeen în 2015</a:t>
            </a:r>
          </a:p>
        </p:txBody>
      </p:sp>
      <p:sp>
        <p:nvSpPr>
          <p:cNvPr id="18" name="Right Arrow 17"/>
          <p:cNvSpPr/>
          <p:nvPr/>
        </p:nvSpPr>
        <p:spPr>
          <a:xfrm rot="8410957">
            <a:off x="6653356" y="4271363"/>
            <a:ext cx="1706264" cy="590419"/>
          </a:xfrm>
          <a:prstGeom prst="rightArrow">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endParaRPr>
          </a:p>
        </p:txBody>
      </p:sp>
      <p:sp>
        <p:nvSpPr>
          <p:cNvPr id="19" name="TextBox 18"/>
          <p:cNvSpPr txBox="1"/>
          <p:nvPr/>
        </p:nvSpPr>
        <p:spPr>
          <a:xfrm>
            <a:off x="8261184" y="2666119"/>
            <a:ext cx="1567412" cy="228828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Firma Arval din Swindon închiriază clienților săi vehicule cu pilă de combustie cu hidrogen.</a:t>
            </a:r>
          </a:p>
        </p:txBody>
      </p:sp>
    </p:spTree>
    <p:extLst>
      <p:ext uri="{BB962C8B-B14F-4D97-AF65-F5344CB8AC3E}">
        <p14:creationId xmlns:p14="http://schemas.microsoft.com/office/powerpoint/2010/main" val="1986134522"/>
      </p:ext>
    </p:extLst>
  </p:cSld>
  <p:clrMapOvr>
    <a:masterClrMapping/>
  </p:clrMapOvr>
  <p:transition xmlns:p14="http://schemas.microsoft.com/office/powerpoint/2010/mai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522" y="387510"/>
            <a:ext cx="9872479" cy="5553270"/>
          </a:xfrm>
          <a:prstGeom prst="rect">
            <a:avLst/>
          </a:prstGeom>
          <a:effectLst/>
        </p:spPr>
      </p:pic>
      <p:sp>
        <p:nvSpPr>
          <p:cNvPr id="16" name="Oval 15"/>
          <p:cNvSpPr/>
          <p:nvPr/>
        </p:nvSpPr>
        <p:spPr>
          <a:xfrm>
            <a:off x="4048576" y="2068529"/>
            <a:ext cx="2513192" cy="1438578"/>
          </a:xfrm>
          <a:prstGeom prst="ellipse">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endParaRPr>
          </a:p>
        </p:txBody>
      </p:sp>
      <p:sp>
        <p:nvSpPr>
          <p:cNvPr id="17" name="Oval 16"/>
          <p:cNvSpPr/>
          <p:nvPr/>
        </p:nvSpPr>
        <p:spPr>
          <a:xfrm>
            <a:off x="8066396" y="1274202"/>
            <a:ext cx="635942" cy="663959"/>
          </a:xfrm>
          <a:prstGeom prst="ellipse">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endParaRPr>
          </a:p>
        </p:txBody>
      </p:sp>
      <p:sp>
        <p:nvSpPr>
          <p:cNvPr id="18" name="TextBox 17"/>
          <p:cNvSpPr txBox="1"/>
          <p:nvPr/>
        </p:nvSpPr>
        <p:spPr>
          <a:xfrm>
            <a:off x="529522" y="997110"/>
            <a:ext cx="2570793" cy="1464503"/>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Există proiecte în derulare în aceste zone, ceea ce va duce inevitabil și la construirea de stații de alimentare. </a:t>
            </a:r>
          </a:p>
        </p:txBody>
      </p:sp>
      <p:cxnSp>
        <p:nvCxnSpPr>
          <p:cNvPr id="19" name="Straight Arrow Connector 18"/>
          <p:cNvCxnSpPr/>
          <p:nvPr/>
        </p:nvCxnSpPr>
        <p:spPr>
          <a:xfrm>
            <a:off x="3586758" y="1920440"/>
            <a:ext cx="544220" cy="394455"/>
          </a:xfrm>
          <a:prstGeom prst="straightConnector1">
            <a:avLst/>
          </a:prstGeom>
          <a:ln>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399559" y="1319617"/>
            <a:ext cx="2427584" cy="197228"/>
          </a:xfrm>
          <a:prstGeom prst="straightConnector1">
            <a:avLst/>
          </a:prstGeom>
          <a:ln>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4453911"/>
      </p:ext>
    </p:extLst>
  </p:cSld>
  <p:clrMapOvr>
    <a:masterClrMapping/>
  </p:clrMapOvr>
  <p:transition xmlns:p14="http://schemas.microsoft.com/office/powerpoint/2010/mai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rcRect l="34991" t="10968" r="14825" b="25516"/>
          <a:stretch>
            <a:fillRect/>
          </a:stretch>
        </p:blipFill>
        <p:spPr>
          <a:xfrm>
            <a:off x="0" y="0"/>
            <a:ext cx="5033818" cy="3583711"/>
          </a:xfrm>
          <a:prstGeom prst="rect">
            <a:avLst/>
          </a:prstGeom>
          <a:effectLst/>
        </p:spPr>
      </p:pic>
      <p:sp>
        <p:nvSpPr>
          <p:cNvPr id="16" name="TextBox 15"/>
          <p:cNvSpPr txBox="1"/>
          <p:nvPr/>
        </p:nvSpPr>
        <p:spPr>
          <a:xfrm>
            <a:off x="5652655" y="397164"/>
            <a:ext cx="5852465" cy="915314"/>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Într-o zi, în viitorul nu foarte îndepărtat, disponibilitatea stațiilor de alimentare cu hidrogen va fi comparabilă cu cea a stațiilor de alimentare a vehiculelor electrice. </a:t>
            </a:r>
          </a:p>
        </p:txBody>
      </p:sp>
    </p:spTree>
    <p:extLst>
      <p:ext uri="{BB962C8B-B14F-4D97-AF65-F5344CB8AC3E}">
        <p14:creationId xmlns:p14="http://schemas.microsoft.com/office/powerpoint/2010/main" val="471267099"/>
      </p:ext>
    </p:extLst>
  </p:cSld>
  <p:clrMapOvr>
    <a:masterClrMapping/>
  </p:clrMapOvr>
  <p:transition xmlns:p14="http://schemas.microsoft.com/office/powerpoint/2010/mai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rcRect l="34991" t="10968" r="14825" b="25516"/>
          <a:stretch>
            <a:fillRect/>
          </a:stretch>
        </p:blipFill>
        <p:spPr>
          <a:xfrm>
            <a:off x="0" y="0"/>
            <a:ext cx="5033818" cy="3583711"/>
          </a:xfrm>
          <a:prstGeom prst="rect">
            <a:avLst/>
          </a:prstGeom>
          <a:effectLst/>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rcRect l="34160" t="10447" r="14325" b="25069"/>
          <a:stretch>
            <a:fillRect/>
          </a:stretch>
        </p:blipFill>
        <p:spPr>
          <a:xfrm>
            <a:off x="7093527" y="0"/>
            <a:ext cx="5098473" cy="3589835"/>
          </a:xfrm>
          <a:prstGeom prst="rect">
            <a:avLst/>
          </a:prstGeom>
          <a:effectLst/>
        </p:spPr>
      </p:pic>
      <p:sp>
        <p:nvSpPr>
          <p:cNvPr id="17" name="Right Arrow 16"/>
          <p:cNvSpPr/>
          <p:nvPr/>
        </p:nvSpPr>
        <p:spPr>
          <a:xfrm>
            <a:off x="5098473" y="1293091"/>
            <a:ext cx="1939636" cy="822036"/>
          </a:xfrm>
          <a:prstGeom prst="rightArrow">
            <a:avLst/>
          </a:prstGeom>
          <a:solidFill>
            <a:srgbClr val="92D05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endParaRPr>
          </a:p>
        </p:txBody>
      </p:sp>
      <p:sp>
        <p:nvSpPr>
          <p:cNvPr id="18" name="TextBox 17"/>
          <p:cNvSpPr txBox="1"/>
          <p:nvPr/>
        </p:nvSpPr>
        <p:spPr>
          <a:xfrm>
            <a:off x="849403" y="3534740"/>
            <a:ext cx="10151669" cy="823783"/>
          </a:xfrm>
          <a:prstGeom prst="rect">
            <a:avLst/>
          </a:prstGeom>
          <a:noFill/>
          <a:effectLst/>
        </p:spPr>
        <p:txBody>
          <a:bodyPr wrap="square" rtlCol="0">
            <a:spAutoFit/>
          </a:bodyPr>
          <a:lstStyle/>
          <a:p>
            <a:pPr rtl="0"/>
            <a:r>
              <a:rPr lang="ro-RO" sz="4800" b="0" i="0" u="none" strike="noStrike" smtId="4294967295">
                <a:effectLst/>
                <a:highlight>
                  <a:srgbClr val="000000">
                    <a:alpha val="0"/>
                  </a:srgbClr>
                </a:highlight>
                <a:latin typeface="Calibri"/>
              </a:rPr>
              <a:t>      2019                                              ?</a:t>
            </a:r>
          </a:p>
        </p:txBody>
      </p:sp>
      <p:sp>
        <p:nvSpPr>
          <p:cNvPr id="19" name="TextBox 18"/>
          <p:cNvSpPr txBox="1"/>
          <p:nvPr/>
        </p:nvSpPr>
        <p:spPr>
          <a:xfrm>
            <a:off x="378348" y="4371557"/>
            <a:ext cx="11094720" cy="1556034"/>
          </a:xfrm>
          <a:prstGeom prst="rect">
            <a:avLst/>
          </a:prstGeom>
          <a:noFill/>
          <a:effectLst/>
        </p:spPr>
        <p:txBody>
          <a:bodyPr wrap="square" rtlCol="0">
            <a:spAutoFit/>
          </a:bodyPr>
          <a:lstStyle/>
          <a:p>
            <a:pPr rtl="0"/>
            <a:r>
              <a:rPr lang="ro-RO" sz="1600" b="0" i="0" u="none" strike="noStrike" smtId="4294967295">
                <a:effectLst/>
                <a:highlight>
                  <a:srgbClr val="000000">
                    <a:alpha val="0"/>
                  </a:srgbClr>
                </a:highlight>
                <a:latin typeface="Calibri"/>
              </a:rPr>
              <a:t>Marea Britanie are, bineînțeles, un teritoriu relativ mic, prin urmare va fi mai ușor să se asigure disponibilitatea hidrogenului pentru vehiculele populației. </a:t>
            </a:r>
          </a:p>
          <a:p>
            <a:endParaRPr lang="en-GB" sz="1600">
              <a:effectLst/>
            </a:endParaRPr>
          </a:p>
          <a:p>
            <a:pPr rtl="0"/>
            <a:r>
              <a:rPr lang="ro-RO" sz="1600" b="0" i="0" u="none" strike="noStrike" smtId="4294967295">
                <a:effectLst/>
                <a:highlight>
                  <a:srgbClr val="000000">
                    <a:alpha val="0"/>
                  </a:srgbClr>
                </a:highlight>
                <a:latin typeface="Calibri"/>
              </a:rPr>
              <a:t>Realizarea acestor "hub-uri" pentru hidrogen creează un precedent și dovedesc că se poate face.   </a:t>
            </a:r>
          </a:p>
          <a:p>
            <a:endParaRPr lang="en-GB" sz="1600">
              <a:effectLst/>
            </a:endParaRPr>
          </a:p>
          <a:p>
            <a:pPr rtl="0"/>
            <a:r>
              <a:rPr lang="ro-RO" sz="1600" b="0" i="0" u="none" strike="noStrike" smtId="4294967295">
                <a:effectLst/>
                <a:highlight>
                  <a:srgbClr val="000000">
                    <a:alpha val="0"/>
                  </a:srgbClr>
                </a:highlight>
                <a:latin typeface="Calibri"/>
              </a:rPr>
              <a:t>În timp, acest lucru va da investitorilor și autorităților încredere în faptul că investiția lor este viabilă din punct de vedere financiar.  </a:t>
            </a:r>
          </a:p>
        </p:txBody>
      </p:sp>
    </p:spTree>
    <p:extLst>
      <p:ext uri="{BB962C8B-B14F-4D97-AF65-F5344CB8AC3E}">
        <p14:creationId xmlns:p14="http://schemas.microsoft.com/office/powerpoint/2010/main" val="3647088275"/>
      </p:ext>
    </p:extLst>
  </p:cSld>
  <p:clrMapOvr>
    <a:masterClrMapping/>
  </p:clrMapOvr>
  <p:transition xmlns:p14="http://schemas.microsoft.com/office/powerpoint/2010/mai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extBox 14"/>
          <p:cNvSpPr txBox="1"/>
          <p:nvPr/>
        </p:nvSpPr>
        <p:spPr>
          <a:xfrm>
            <a:off x="441230" y="443345"/>
            <a:ext cx="4234485" cy="518678"/>
          </a:xfrm>
          <a:prstGeom prst="rect">
            <a:avLst/>
          </a:prstGeom>
          <a:noFill/>
          <a:effectLst/>
        </p:spPr>
        <p:txBody>
          <a:bodyPr wrap="square" rtlCol="0">
            <a:spAutoFit/>
          </a:bodyPr>
          <a:lstStyle/>
          <a:p>
            <a:pPr algn="ctr" rtl="0"/>
            <a:r>
              <a:rPr lang="ro-RO" sz="2800" b="0" i="0" u="sng" strike="noStrike" smtId="4294967295">
                <a:effectLst/>
                <a:highlight>
                  <a:srgbClr val="000000">
                    <a:alpha val="0"/>
                  </a:srgbClr>
                </a:highlight>
                <a:latin typeface="Calibri"/>
              </a:rPr>
              <a:t>Date și cifre</a:t>
            </a:r>
          </a:p>
        </p:txBody>
      </p:sp>
    </p:spTree>
    <p:extLst>
      <p:ext uri="{BB962C8B-B14F-4D97-AF65-F5344CB8AC3E}">
        <p14:creationId xmlns:p14="http://schemas.microsoft.com/office/powerpoint/2010/main" val="3608113704"/>
      </p:ext>
    </p:extLst>
  </p:cSld>
  <p:clrMapOvr>
    <a:masterClrMapping/>
  </p:clrMapOvr>
  <p:transition xmlns:p14="http://schemas.microsoft.com/office/powerpoint/2010/mai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extBox 14"/>
          <p:cNvSpPr txBox="1"/>
          <p:nvPr/>
        </p:nvSpPr>
        <p:spPr>
          <a:xfrm>
            <a:off x="441230" y="443345"/>
            <a:ext cx="4234485" cy="518678"/>
          </a:xfrm>
          <a:prstGeom prst="rect">
            <a:avLst/>
          </a:prstGeom>
          <a:noFill/>
          <a:effectLst/>
        </p:spPr>
        <p:txBody>
          <a:bodyPr wrap="square" rtlCol="0">
            <a:spAutoFit/>
          </a:bodyPr>
          <a:lstStyle/>
          <a:p>
            <a:pPr algn="ctr" rtl="0"/>
            <a:r>
              <a:rPr lang="ro-RO" sz="2800" b="0" i="0" u="sng" strike="noStrike" smtId="4294967295">
                <a:effectLst/>
                <a:highlight>
                  <a:srgbClr val="000000">
                    <a:alpha val="0"/>
                  </a:srgbClr>
                </a:highlight>
                <a:latin typeface="Calibri"/>
              </a:rPr>
              <a:t>Date și cifre</a:t>
            </a:r>
          </a:p>
        </p:txBody>
      </p:sp>
      <p:sp>
        <p:nvSpPr>
          <p:cNvPr id="16" name="TextBox 15"/>
          <p:cNvSpPr txBox="1"/>
          <p:nvPr/>
        </p:nvSpPr>
        <p:spPr>
          <a:xfrm>
            <a:off x="1034473" y="1385455"/>
            <a:ext cx="9606179" cy="2013692"/>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În 2017, 23 țări au operat stații de alimentare cu hidrogen, respectiv 250 de stații la nivel mondial. </a:t>
            </a:r>
          </a:p>
          <a:p>
            <a:endParaRPr lang="en-GB">
              <a:effectLst/>
            </a:endParaRPr>
          </a:p>
          <a:p>
            <a:pPr rtl="0"/>
            <a:r>
              <a:rPr lang="ro-RO" sz="1800" b="0" i="0" u="none" strike="noStrike" smtId="4294967295">
                <a:effectLst/>
                <a:highlight>
                  <a:srgbClr val="000000">
                    <a:alpha val="0"/>
                  </a:srgbClr>
                </a:highlight>
                <a:latin typeface="Calibri"/>
              </a:rPr>
              <a:t>Asia a fost pe locul întâi, urmată de Europa, fiecare cu peste 40% din numărul total. </a:t>
            </a:r>
          </a:p>
          <a:p>
            <a:pPr rtl="0"/>
            <a:r>
              <a:rPr lang="ro-RO" sz="1800" b="0" i="0" u="none" strike="noStrike" smtId="4294967295">
                <a:effectLst/>
                <a:highlight>
                  <a:srgbClr val="000000">
                    <a:alpha val="0"/>
                  </a:srgbClr>
                </a:highlight>
                <a:latin typeface="Calibri"/>
              </a:rPr>
              <a:t>Americile au avut 16%</a:t>
            </a:r>
          </a:p>
          <a:p>
            <a:endParaRPr lang="en-GB">
              <a:effectLst/>
            </a:endParaRPr>
          </a:p>
          <a:p>
            <a:pPr rtl="0"/>
            <a:r>
              <a:rPr lang="ro-RO" sz="1800" b="0" i="0" u="none" strike="noStrike" smtId="4294967295">
                <a:effectLst/>
                <a:highlight>
                  <a:srgbClr val="000000">
                    <a:alpha val="0"/>
                  </a:srgbClr>
                </a:highlight>
                <a:latin typeface="Calibri"/>
              </a:rPr>
              <a:t>În 2018, Japonia și-a deschis cea de a 100-a</a:t>
            </a:r>
            <a:r>
              <a:rPr lang="ro-RO" sz="1800" b="0" i="0" u="none" strike="noStrike" baseline="30000" smtId="4294967295">
                <a:effectLst/>
                <a:highlight>
                  <a:srgbClr val="000000">
                    <a:alpha val="0"/>
                  </a:srgbClr>
                </a:highlight>
                <a:latin typeface="Calibri"/>
              </a:rPr>
              <a:t>stație</a:t>
            </a:r>
            <a:r>
              <a:rPr lang="ro-RO" sz="1800" b="0" i="0" u="none" strike="noStrike" smtId="4294967295">
                <a:effectLst/>
                <a:highlight>
                  <a:srgbClr val="000000">
                    <a:alpha val="0"/>
                  </a:srgbClr>
                </a:highlight>
                <a:latin typeface="Calibri"/>
              </a:rPr>
              <a:t> Germania, a 60-a,</a:t>
            </a:r>
            <a:r>
              <a:rPr lang="ro-RO" sz="1800" b="0" i="0" u="none" strike="noStrike" baseline="30000" smtId="4294967295">
                <a:effectLst/>
                <a:highlight>
                  <a:srgbClr val="000000">
                    <a:alpha val="0"/>
                  </a:srgbClr>
                </a:highlight>
                <a:latin typeface="Calibri"/>
              </a:rPr>
              <a:t>iar</a:t>
            </a:r>
            <a:r>
              <a:rPr lang="ro-RO" sz="1800" b="0" i="0" u="none" strike="noStrike" smtId="4294967295">
                <a:effectLst/>
                <a:highlight>
                  <a:srgbClr val="000000">
                    <a:alpha val="0"/>
                  </a:srgbClr>
                </a:highlight>
                <a:latin typeface="Calibri"/>
              </a:rPr>
              <a:t> California a 39-a. </a:t>
            </a:r>
          </a:p>
          <a:p>
            <a:pPr rtl="0"/>
            <a:r>
              <a:rPr lang="ro-RO" sz="1800" b="0" i="0" u="none" strike="noStrike" smtId="4294967295">
                <a:effectLst/>
                <a:highlight>
                  <a:srgbClr val="000000">
                    <a:alpha val="0"/>
                  </a:srgbClr>
                </a:highlight>
                <a:latin typeface="Calibri"/>
              </a:rPr>
              <a:t>Numărul total la nivel mondial a crescut la 337. </a:t>
            </a:r>
          </a:p>
        </p:txBody>
      </p:sp>
    </p:spTree>
    <p:extLst>
      <p:ext uri="{BB962C8B-B14F-4D97-AF65-F5344CB8AC3E}">
        <p14:creationId xmlns:p14="http://schemas.microsoft.com/office/powerpoint/2010/main" val="3073007430"/>
      </p:ext>
    </p:extLst>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 y="0"/>
            <a:ext cx="5336771" cy="3554289"/>
          </a:xfrm>
          <a:prstGeom prst="rect">
            <a:avLst/>
          </a:prstGeom>
          <a:effectLst/>
        </p:spPr>
      </p:pic>
      <p:sp>
        <p:nvSpPr>
          <p:cNvPr id="17" name="TextBox 16"/>
          <p:cNvSpPr txBox="1"/>
          <p:nvPr/>
        </p:nvSpPr>
        <p:spPr>
          <a:xfrm>
            <a:off x="6022731" y="668215"/>
            <a:ext cx="4972622" cy="518678"/>
          </a:xfrm>
          <a:prstGeom prst="rect">
            <a:avLst/>
          </a:prstGeom>
          <a:noFill/>
          <a:effectLst/>
        </p:spPr>
        <p:txBody>
          <a:bodyPr wrap="square" rtlCol="0">
            <a:spAutoFit/>
          </a:bodyPr>
          <a:lstStyle/>
          <a:p>
            <a:pPr rtl="0"/>
            <a:r>
              <a:rPr lang="ro-RO" sz="2800" b="0" i="0" u="none" strike="noStrike" smtId="4294967295">
                <a:effectLst/>
                <a:highlight>
                  <a:srgbClr val="000000">
                    <a:alpha val="0"/>
                  </a:srgbClr>
                </a:highlight>
                <a:latin typeface="Calibri"/>
              </a:rPr>
              <a:t>Unde a fost produs....</a:t>
            </a:r>
          </a:p>
        </p:txBody>
      </p:sp>
    </p:spTree>
    <p:extLst>
      <p:ext uri="{BB962C8B-B14F-4D97-AF65-F5344CB8AC3E}">
        <p14:creationId xmlns:p14="http://schemas.microsoft.com/office/powerpoint/2010/main" val="4143192395"/>
      </p:ext>
    </p:extLst>
  </p:cSld>
  <p:clrMapOvr>
    <a:masterClrMapping/>
  </p:clrMapOvr>
  <p:transition xmlns:p14="http://schemas.microsoft.com/office/powerpoint/2010/mai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extBox 14"/>
          <p:cNvSpPr txBox="1"/>
          <p:nvPr/>
        </p:nvSpPr>
        <p:spPr>
          <a:xfrm>
            <a:off x="441230" y="443345"/>
            <a:ext cx="4234485" cy="518678"/>
          </a:xfrm>
          <a:prstGeom prst="rect">
            <a:avLst/>
          </a:prstGeom>
          <a:noFill/>
          <a:effectLst/>
        </p:spPr>
        <p:txBody>
          <a:bodyPr wrap="square" rtlCol="0">
            <a:spAutoFit/>
          </a:bodyPr>
          <a:lstStyle/>
          <a:p>
            <a:pPr algn="ctr" rtl="0"/>
            <a:r>
              <a:rPr lang="ro-RO" sz="2800" b="0" i="0" u="sng" strike="noStrike" smtId="4294967295">
                <a:effectLst/>
                <a:highlight>
                  <a:srgbClr val="000000">
                    <a:alpha val="0"/>
                  </a:srgbClr>
                </a:highlight>
                <a:latin typeface="Calibri"/>
              </a:rPr>
              <a:t>Date și cifre</a:t>
            </a:r>
          </a:p>
        </p:txBody>
      </p:sp>
      <p:sp>
        <p:nvSpPr>
          <p:cNvPr id="16" name="TextBox 15"/>
          <p:cNvSpPr txBox="1"/>
          <p:nvPr/>
        </p:nvSpPr>
        <p:spPr>
          <a:xfrm>
            <a:off x="1034473" y="1385455"/>
            <a:ext cx="9606179" cy="2013692"/>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În 2017, 23 țări au operat stații de alimentare cu hidrogen, respectiv 250 de stații la nivel mondial. </a:t>
            </a:r>
          </a:p>
          <a:p>
            <a:endParaRPr lang="en-GB">
              <a:effectLst/>
            </a:endParaRPr>
          </a:p>
          <a:p>
            <a:pPr rtl="0"/>
            <a:r>
              <a:rPr lang="ro-RO" sz="1800" b="0" i="0" u="none" strike="noStrike" smtId="4294967295">
                <a:effectLst/>
                <a:highlight>
                  <a:srgbClr val="000000">
                    <a:alpha val="0"/>
                  </a:srgbClr>
                </a:highlight>
                <a:latin typeface="Calibri"/>
              </a:rPr>
              <a:t>Asia a fost pe locul întâi, urmată de Europa, fiecare cu peste 40% din numărul total. </a:t>
            </a:r>
          </a:p>
          <a:p>
            <a:pPr rtl="0"/>
            <a:r>
              <a:rPr lang="ro-RO" sz="1800" b="0" i="0" u="none" strike="noStrike" smtId="4294967295">
                <a:effectLst/>
                <a:highlight>
                  <a:srgbClr val="000000">
                    <a:alpha val="0"/>
                  </a:srgbClr>
                </a:highlight>
                <a:latin typeface="Calibri"/>
              </a:rPr>
              <a:t>Americile au avut 16%</a:t>
            </a:r>
          </a:p>
          <a:p>
            <a:endParaRPr lang="en-GB">
              <a:effectLst/>
            </a:endParaRPr>
          </a:p>
          <a:p>
            <a:pPr rtl="0"/>
            <a:r>
              <a:rPr lang="ro-RO" sz="1800" b="0" i="0" u="none" strike="noStrike" smtId="4294967295">
                <a:effectLst/>
                <a:highlight>
                  <a:srgbClr val="000000">
                    <a:alpha val="0"/>
                  </a:srgbClr>
                </a:highlight>
                <a:latin typeface="Calibri"/>
              </a:rPr>
              <a:t>În 2018, Japonia și-a deschis cea de a 100-a</a:t>
            </a:r>
            <a:r>
              <a:rPr lang="ro-RO" sz="1800" b="0" i="0" u="none" strike="noStrike" baseline="30000" smtId="4294967295">
                <a:effectLst/>
                <a:highlight>
                  <a:srgbClr val="000000">
                    <a:alpha val="0"/>
                  </a:srgbClr>
                </a:highlight>
                <a:latin typeface="Calibri"/>
              </a:rPr>
              <a:t>stație</a:t>
            </a:r>
            <a:r>
              <a:rPr lang="ro-RO" sz="1800" b="0" i="0" u="none" strike="noStrike" smtId="4294967295">
                <a:effectLst/>
                <a:highlight>
                  <a:srgbClr val="000000">
                    <a:alpha val="0"/>
                  </a:srgbClr>
                </a:highlight>
                <a:latin typeface="Calibri"/>
              </a:rPr>
              <a:t> Germania, a 60-a,</a:t>
            </a:r>
            <a:r>
              <a:rPr lang="ro-RO" sz="1800" b="0" i="0" u="none" strike="noStrike" baseline="30000" smtId="4294967295">
                <a:effectLst/>
                <a:highlight>
                  <a:srgbClr val="000000">
                    <a:alpha val="0"/>
                  </a:srgbClr>
                </a:highlight>
                <a:latin typeface="Calibri"/>
              </a:rPr>
              <a:t>iar</a:t>
            </a:r>
            <a:r>
              <a:rPr lang="ro-RO" sz="1800" b="0" i="0" u="none" strike="noStrike" smtId="4294967295">
                <a:effectLst/>
                <a:highlight>
                  <a:srgbClr val="000000">
                    <a:alpha val="0"/>
                  </a:srgbClr>
                </a:highlight>
                <a:latin typeface="Calibri"/>
              </a:rPr>
              <a:t> California a 39-a. </a:t>
            </a:r>
          </a:p>
          <a:p>
            <a:pPr rtl="0"/>
            <a:r>
              <a:rPr lang="ro-RO" sz="1800" b="0" i="0" u="none" strike="noStrike" smtId="4294967295">
                <a:effectLst/>
                <a:highlight>
                  <a:srgbClr val="000000">
                    <a:alpha val="0"/>
                  </a:srgbClr>
                </a:highlight>
                <a:latin typeface="Calibri"/>
              </a:rPr>
              <a:t>Numărul total la nivel mondial a crescut la 337. </a:t>
            </a:r>
          </a:p>
        </p:txBody>
      </p:sp>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65745" y="4647839"/>
            <a:ext cx="1142661" cy="7603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Wave 17"/>
          <p:cNvSpPr/>
          <p:nvPr/>
        </p:nvSpPr>
        <p:spPr>
          <a:xfrm>
            <a:off x="1939636" y="3713018"/>
            <a:ext cx="895928" cy="628073"/>
          </a:xfrm>
          <a:prstGeom prst="wav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endParaRPr>
          </a:p>
        </p:txBody>
      </p:sp>
      <p:sp>
        <p:nvSpPr>
          <p:cNvPr id="19" name="TextBox 18"/>
          <p:cNvSpPr txBox="1"/>
          <p:nvPr/>
        </p:nvSpPr>
        <p:spPr>
          <a:xfrm>
            <a:off x="2136893" y="3847643"/>
            <a:ext cx="600964"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100</a:t>
            </a:r>
          </a:p>
        </p:txBody>
      </p:sp>
      <p:cxnSp>
        <p:nvCxnSpPr>
          <p:cNvPr id="20" name="Straight Connector 19"/>
          <p:cNvCxnSpPr/>
          <p:nvPr/>
        </p:nvCxnSpPr>
        <p:spPr>
          <a:xfrm>
            <a:off x="1939636" y="4216975"/>
            <a:ext cx="0" cy="430864"/>
          </a:xfrm>
          <a:prstGeom prst="line">
            <a:avLst/>
          </a:prstGeom>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73649967"/>
      </p:ext>
    </p:extLst>
  </p:cSld>
  <p:clrMapOvr>
    <a:masterClrMapping/>
  </p:clrMapOvr>
  <p:transition xmlns:p14="http://schemas.microsoft.com/office/powerpoint/2010/mai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extBox 14"/>
          <p:cNvSpPr txBox="1"/>
          <p:nvPr/>
        </p:nvSpPr>
        <p:spPr>
          <a:xfrm>
            <a:off x="441230" y="443345"/>
            <a:ext cx="4234485" cy="518678"/>
          </a:xfrm>
          <a:prstGeom prst="rect">
            <a:avLst/>
          </a:prstGeom>
          <a:noFill/>
          <a:effectLst/>
        </p:spPr>
        <p:txBody>
          <a:bodyPr wrap="square" rtlCol="0">
            <a:spAutoFit/>
          </a:bodyPr>
          <a:lstStyle/>
          <a:p>
            <a:pPr algn="ctr" rtl="0"/>
            <a:r>
              <a:rPr lang="ro-RO" sz="2800" b="0" i="0" u="sng" strike="noStrike" smtId="4294967295">
                <a:effectLst/>
                <a:highlight>
                  <a:srgbClr val="000000">
                    <a:alpha val="0"/>
                  </a:srgbClr>
                </a:highlight>
                <a:latin typeface="Calibri"/>
              </a:rPr>
              <a:t>Date și cifre</a:t>
            </a:r>
          </a:p>
        </p:txBody>
      </p:sp>
      <p:sp>
        <p:nvSpPr>
          <p:cNvPr id="16" name="TextBox 15"/>
          <p:cNvSpPr txBox="1"/>
          <p:nvPr/>
        </p:nvSpPr>
        <p:spPr>
          <a:xfrm>
            <a:off x="1034473" y="1385455"/>
            <a:ext cx="9606179" cy="2013692"/>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În 2017, 23 țări au operat stații de alimentare cu hidrogen, respectiv 250 de stații la nivel mondial. </a:t>
            </a:r>
          </a:p>
          <a:p>
            <a:endParaRPr lang="en-GB">
              <a:effectLst/>
            </a:endParaRPr>
          </a:p>
          <a:p>
            <a:pPr rtl="0"/>
            <a:r>
              <a:rPr lang="ro-RO" sz="1800" b="0" i="0" u="none" strike="noStrike" smtId="4294967295">
                <a:effectLst/>
                <a:highlight>
                  <a:srgbClr val="000000">
                    <a:alpha val="0"/>
                  </a:srgbClr>
                </a:highlight>
                <a:latin typeface="Calibri"/>
              </a:rPr>
              <a:t>Asia a fost pe locul întâi, urmată de Europa, fiecare cu peste 40% din numărul total. </a:t>
            </a:r>
          </a:p>
          <a:p>
            <a:pPr rtl="0"/>
            <a:r>
              <a:rPr lang="ro-RO" sz="1800" b="0" i="0" u="none" strike="noStrike" smtId="4294967295">
                <a:effectLst/>
                <a:highlight>
                  <a:srgbClr val="000000">
                    <a:alpha val="0"/>
                  </a:srgbClr>
                </a:highlight>
                <a:latin typeface="Calibri"/>
              </a:rPr>
              <a:t>Americile au avut 16%</a:t>
            </a:r>
          </a:p>
          <a:p>
            <a:endParaRPr lang="en-GB">
              <a:effectLst/>
            </a:endParaRPr>
          </a:p>
          <a:p>
            <a:pPr rtl="0"/>
            <a:r>
              <a:rPr lang="ro-RO" sz="1800" b="0" i="0" u="none" strike="noStrike" smtId="4294967295">
                <a:effectLst/>
                <a:highlight>
                  <a:srgbClr val="000000">
                    <a:alpha val="0"/>
                  </a:srgbClr>
                </a:highlight>
                <a:latin typeface="Calibri"/>
              </a:rPr>
              <a:t>În 2018, Japonia și-a deschis cea de a 100-a</a:t>
            </a:r>
            <a:r>
              <a:rPr lang="ro-RO" sz="1800" b="0" i="0" u="none" strike="noStrike" baseline="30000" smtId="4294967295">
                <a:effectLst/>
                <a:highlight>
                  <a:srgbClr val="000000">
                    <a:alpha val="0"/>
                  </a:srgbClr>
                </a:highlight>
                <a:latin typeface="Calibri"/>
              </a:rPr>
              <a:t>stație</a:t>
            </a:r>
            <a:r>
              <a:rPr lang="ro-RO" sz="1800" b="0" i="0" u="none" strike="noStrike" smtId="4294967295">
                <a:effectLst/>
                <a:highlight>
                  <a:srgbClr val="000000">
                    <a:alpha val="0"/>
                  </a:srgbClr>
                </a:highlight>
                <a:latin typeface="Calibri"/>
              </a:rPr>
              <a:t> Germania, a 60-a,</a:t>
            </a:r>
            <a:r>
              <a:rPr lang="ro-RO" sz="1800" b="0" i="0" u="none" strike="noStrike" baseline="30000" smtId="4294967295">
                <a:effectLst/>
                <a:highlight>
                  <a:srgbClr val="000000">
                    <a:alpha val="0"/>
                  </a:srgbClr>
                </a:highlight>
                <a:latin typeface="Calibri"/>
              </a:rPr>
              <a:t>iar</a:t>
            </a:r>
            <a:r>
              <a:rPr lang="ro-RO" sz="1800" b="0" i="0" u="none" strike="noStrike" smtId="4294967295">
                <a:effectLst/>
                <a:highlight>
                  <a:srgbClr val="000000">
                    <a:alpha val="0"/>
                  </a:srgbClr>
                </a:highlight>
                <a:latin typeface="Calibri"/>
              </a:rPr>
              <a:t> California a 39-a. </a:t>
            </a:r>
          </a:p>
          <a:p>
            <a:pPr rtl="0"/>
            <a:r>
              <a:rPr lang="ro-RO" sz="1800" b="0" i="0" u="none" strike="noStrike" smtId="4294967295">
                <a:effectLst/>
                <a:highlight>
                  <a:srgbClr val="000000">
                    <a:alpha val="0"/>
                  </a:srgbClr>
                </a:highlight>
                <a:latin typeface="Calibri"/>
              </a:rPr>
              <a:t>Numărul total la nivel mondial a crescut la 337. </a:t>
            </a:r>
          </a:p>
        </p:txBody>
      </p:sp>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65745" y="4647839"/>
            <a:ext cx="1142661" cy="7603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Wave 17"/>
          <p:cNvSpPr/>
          <p:nvPr/>
        </p:nvSpPr>
        <p:spPr>
          <a:xfrm>
            <a:off x="1939636" y="3713018"/>
            <a:ext cx="895928" cy="628073"/>
          </a:xfrm>
          <a:prstGeom prst="wav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endParaRPr>
          </a:p>
        </p:txBody>
      </p:sp>
      <p:sp>
        <p:nvSpPr>
          <p:cNvPr id="19" name="TextBox 18"/>
          <p:cNvSpPr txBox="1"/>
          <p:nvPr/>
        </p:nvSpPr>
        <p:spPr>
          <a:xfrm>
            <a:off x="2136893" y="3847643"/>
            <a:ext cx="600964"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100</a:t>
            </a:r>
          </a:p>
        </p:txBody>
      </p:sp>
      <p:cxnSp>
        <p:nvCxnSpPr>
          <p:cNvPr id="20" name="Straight Connector 19"/>
          <p:cNvCxnSpPr/>
          <p:nvPr/>
        </p:nvCxnSpPr>
        <p:spPr>
          <a:xfrm>
            <a:off x="1939636" y="4216975"/>
            <a:ext cx="0" cy="430864"/>
          </a:xfrm>
          <a:prstGeom prst="line">
            <a:avLst/>
          </a:prstGeom>
          <a:effectLst/>
        </p:spPr>
        <p:style>
          <a:lnRef idx="3">
            <a:schemeClr val="dk1"/>
          </a:lnRef>
          <a:fillRef idx="0">
            <a:schemeClr val="dk1"/>
          </a:fillRef>
          <a:effectRef idx="2">
            <a:schemeClr val="dk1"/>
          </a:effectRef>
          <a:fontRef idx="minor">
            <a:schemeClr val="tx1"/>
          </a:fontRef>
        </p:style>
      </p:cxnSp>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33711" y="4641404"/>
            <a:ext cx="1288762" cy="7732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22" name="Straight Connector 21"/>
          <p:cNvCxnSpPr/>
          <p:nvPr/>
        </p:nvCxnSpPr>
        <p:spPr>
          <a:xfrm>
            <a:off x="5405582" y="4220546"/>
            <a:ext cx="0" cy="430864"/>
          </a:xfrm>
          <a:prstGeom prst="line">
            <a:avLst/>
          </a:prstGeom>
          <a:effectLst/>
        </p:spPr>
        <p:style>
          <a:lnRef idx="3">
            <a:schemeClr val="dk1"/>
          </a:lnRef>
          <a:fillRef idx="0">
            <a:schemeClr val="dk1"/>
          </a:fillRef>
          <a:effectRef idx="2">
            <a:schemeClr val="dk1"/>
          </a:effectRef>
          <a:fontRef idx="minor">
            <a:schemeClr val="tx1"/>
          </a:fontRef>
        </p:style>
      </p:cxnSp>
      <p:sp>
        <p:nvSpPr>
          <p:cNvPr id="23" name="TextBox 22"/>
          <p:cNvSpPr txBox="1"/>
          <p:nvPr/>
        </p:nvSpPr>
        <p:spPr>
          <a:xfrm>
            <a:off x="5674901" y="3835671"/>
            <a:ext cx="573227"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60</a:t>
            </a:r>
          </a:p>
        </p:txBody>
      </p:sp>
      <p:sp>
        <p:nvSpPr>
          <p:cNvPr id="24" name="Wave 23"/>
          <p:cNvSpPr/>
          <p:nvPr/>
        </p:nvSpPr>
        <p:spPr>
          <a:xfrm>
            <a:off x="5405582" y="3699155"/>
            <a:ext cx="854364" cy="628073"/>
          </a:xfrm>
          <a:prstGeom prst="wav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endParaRPr>
          </a:p>
        </p:txBody>
      </p:sp>
    </p:spTree>
    <p:extLst>
      <p:ext uri="{BB962C8B-B14F-4D97-AF65-F5344CB8AC3E}">
        <p14:creationId xmlns:p14="http://schemas.microsoft.com/office/powerpoint/2010/main" val="406725532"/>
      </p:ext>
    </p:extLst>
  </p:cSld>
  <p:clrMapOvr>
    <a:masterClrMapping/>
  </p:clrMapOvr>
  <p:transition xmlns:p14="http://schemas.microsoft.com/office/powerpoint/2010/mai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extBox 14"/>
          <p:cNvSpPr txBox="1"/>
          <p:nvPr/>
        </p:nvSpPr>
        <p:spPr>
          <a:xfrm>
            <a:off x="441230" y="443345"/>
            <a:ext cx="4234485" cy="518678"/>
          </a:xfrm>
          <a:prstGeom prst="rect">
            <a:avLst/>
          </a:prstGeom>
          <a:noFill/>
          <a:effectLst/>
        </p:spPr>
        <p:txBody>
          <a:bodyPr wrap="square" rtlCol="0">
            <a:spAutoFit/>
          </a:bodyPr>
          <a:lstStyle/>
          <a:p>
            <a:pPr algn="ctr" rtl="0"/>
            <a:r>
              <a:rPr lang="ro-RO" sz="2800" b="0" i="0" u="sng" strike="noStrike" smtId="4294967295">
                <a:effectLst/>
                <a:highlight>
                  <a:srgbClr val="000000">
                    <a:alpha val="0"/>
                  </a:srgbClr>
                </a:highlight>
                <a:latin typeface="Calibri"/>
              </a:rPr>
              <a:t>Date și cifre</a:t>
            </a:r>
          </a:p>
        </p:txBody>
      </p:sp>
      <p:sp>
        <p:nvSpPr>
          <p:cNvPr id="16" name="TextBox 15"/>
          <p:cNvSpPr txBox="1"/>
          <p:nvPr/>
        </p:nvSpPr>
        <p:spPr>
          <a:xfrm>
            <a:off x="1034473" y="1385455"/>
            <a:ext cx="9606179" cy="2013692"/>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În 2017, 23 țări au operat stații de alimentare cu hidrogen, respectiv 250 de stații la nivel mondial. </a:t>
            </a:r>
          </a:p>
          <a:p>
            <a:endParaRPr lang="en-GB">
              <a:effectLst/>
            </a:endParaRPr>
          </a:p>
          <a:p>
            <a:pPr rtl="0"/>
            <a:r>
              <a:rPr lang="ro-RO" sz="1800" b="0" i="0" u="none" strike="noStrike" smtId="4294967295">
                <a:effectLst/>
                <a:highlight>
                  <a:srgbClr val="000000">
                    <a:alpha val="0"/>
                  </a:srgbClr>
                </a:highlight>
                <a:latin typeface="Calibri"/>
              </a:rPr>
              <a:t>Asia a fost pe locul întâi, urmată de Europa, fiecare cu peste 40% din numărul total. </a:t>
            </a:r>
          </a:p>
          <a:p>
            <a:pPr rtl="0"/>
            <a:r>
              <a:rPr lang="ro-RO" sz="1800" b="0" i="0" u="none" strike="noStrike" smtId="4294967295">
                <a:effectLst/>
                <a:highlight>
                  <a:srgbClr val="000000">
                    <a:alpha val="0"/>
                  </a:srgbClr>
                </a:highlight>
                <a:latin typeface="Calibri"/>
              </a:rPr>
              <a:t>Americile au avut 16%</a:t>
            </a:r>
          </a:p>
          <a:p>
            <a:endParaRPr lang="en-GB">
              <a:effectLst/>
            </a:endParaRPr>
          </a:p>
          <a:p>
            <a:pPr rtl="0"/>
            <a:r>
              <a:rPr lang="ro-RO" sz="1800" b="0" i="0" u="none" strike="noStrike" smtId="4294967295">
                <a:effectLst/>
                <a:highlight>
                  <a:srgbClr val="000000">
                    <a:alpha val="0"/>
                  </a:srgbClr>
                </a:highlight>
                <a:latin typeface="Calibri"/>
              </a:rPr>
              <a:t>În 2018, Japonia și-a deschis cea de a 100-a</a:t>
            </a:r>
            <a:r>
              <a:rPr lang="ro-RO" sz="1800" b="0" i="0" u="none" strike="noStrike" baseline="30000" smtId="4294967295">
                <a:effectLst/>
                <a:highlight>
                  <a:srgbClr val="000000">
                    <a:alpha val="0"/>
                  </a:srgbClr>
                </a:highlight>
                <a:latin typeface="Calibri"/>
              </a:rPr>
              <a:t>stație</a:t>
            </a:r>
            <a:r>
              <a:rPr lang="ro-RO" sz="1800" b="0" i="0" u="none" strike="noStrike" smtId="4294967295">
                <a:effectLst/>
                <a:highlight>
                  <a:srgbClr val="000000">
                    <a:alpha val="0"/>
                  </a:srgbClr>
                </a:highlight>
                <a:latin typeface="Calibri"/>
              </a:rPr>
              <a:t> Germania, a 60-a,</a:t>
            </a:r>
            <a:r>
              <a:rPr lang="ro-RO" sz="1800" b="0" i="0" u="none" strike="noStrike" baseline="30000" smtId="4294967295">
                <a:effectLst/>
                <a:highlight>
                  <a:srgbClr val="000000">
                    <a:alpha val="0"/>
                  </a:srgbClr>
                </a:highlight>
                <a:latin typeface="Calibri"/>
              </a:rPr>
              <a:t>iar</a:t>
            </a:r>
            <a:r>
              <a:rPr lang="ro-RO" sz="1800" b="0" i="0" u="none" strike="noStrike" smtId="4294967295">
                <a:effectLst/>
                <a:highlight>
                  <a:srgbClr val="000000">
                    <a:alpha val="0"/>
                  </a:srgbClr>
                </a:highlight>
                <a:latin typeface="Calibri"/>
              </a:rPr>
              <a:t> California a 39-a. </a:t>
            </a:r>
          </a:p>
          <a:p>
            <a:pPr rtl="0"/>
            <a:r>
              <a:rPr lang="ro-RO" sz="1800" b="0" i="0" u="none" strike="noStrike" smtId="4294967295">
                <a:effectLst/>
                <a:highlight>
                  <a:srgbClr val="000000">
                    <a:alpha val="0"/>
                  </a:srgbClr>
                </a:highlight>
                <a:latin typeface="Calibri"/>
              </a:rPr>
              <a:t>Numărul total la nivel mondial a crescut la 337. </a:t>
            </a:r>
          </a:p>
        </p:txBody>
      </p:sp>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65745" y="4647839"/>
            <a:ext cx="1142661" cy="7603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Wave 17"/>
          <p:cNvSpPr/>
          <p:nvPr/>
        </p:nvSpPr>
        <p:spPr>
          <a:xfrm>
            <a:off x="1939636" y="3713018"/>
            <a:ext cx="895928" cy="628073"/>
          </a:xfrm>
          <a:prstGeom prst="wav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endParaRPr>
          </a:p>
        </p:txBody>
      </p:sp>
      <p:sp>
        <p:nvSpPr>
          <p:cNvPr id="19" name="TextBox 18"/>
          <p:cNvSpPr txBox="1"/>
          <p:nvPr/>
        </p:nvSpPr>
        <p:spPr>
          <a:xfrm>
            <a:off x="2136893" y="3847643"/>
            <a:ext cx="600964"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100</a:t>
            </a:r>
          </a:p>
        </p:txBody>
      </p:sp>
      <p:cxnSp>
        <p:nvCxnSpPr>
          <p:cNvPr id="20" name="Straight Connector 19"/>
          <p:cNvCxnSpPr/>
          <p:nvPr/>
        </p:nvCxnSpPr>
        <p:spPr>
          <a:xfrm>
            <a:off x="1939636" y="4216975"/>
            <a:ext cx="0" cy="430864"/>
          </a:xfrm>
          <a:prstGeom prst="line">
            <a:avLst/>
          </a:prstGeom>
          <a:effectLst/>
        </p:spPr>
        <p:style>
          <a:lnRef idx="3">
            <a:schemeClr val="dk1"/>
          </a:lnRef>
          <a:fillRef idx="0">
            <a:schemeClr val="dk1"/>
          </a:fillRef>
          <a:effectRef idx="2">
            <a:schemeClr val="dk1"/>
          </a:effectRef>
          <a:fontRef idx="minor">
            <a:schemeClr val="tx1"/>
          </a:fontRef>
        </p:style>
      </p:cxnSp>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33711" y="4641404"/>
            <a:ext cx="1288762" cy="7732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2" name="Wave 21"/>
          <p:cNvSpPr/>
          <p:nvPr/>
        </p:nvSpPr>
        <p:spPr>
          <a:xfrm>
            <a:off x="8596746" y="3713017"/>
            <a:ext cx="854364" cy="628073"/>
          </a:xfrm>
          <a:prstGeom prst="wav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endParaRPr>
          </a:p>
        </p:txBody>
      </p:sp>
      <p:cxnSp>
        <p:nvCxnSpPr>
          <p:cNvPr id="23" name="Straight Connector 22"/>
          <p:cNvCxnSpPr/>
          <p:nvPr/>
        </p:nvCxnSpPr>
        <p:spPr>
          <a:xfrm>
            <a:off x="5405582" y="4220546"/>
            <a:ext cx="0" cy="430864"/>
          </a:xfrm>
          <a:prstGeom prst="line">
            <a:avLst/>
          </a:prstGeom>
          <a:effectLst/>
        </p:spPr>
        <p:style>
          <a:lnRef idx="3">
            <a:schemeClr val="dk1"/>
          </a:lnRef>
          <a:fillRef idx="0">
            <a:schemeClr val="dk1"/>
          </a:fillRef>
          <a:effectRef idx="2">
            <a:schemeClr val="dk1"/>
          </a:effectRef>
          <a:fontRef idx="minor">
            <a:schemeClr val="tx1"/>
          </a:fontRef>
        </p:style>
      </p:cxnSp>
      <p:sp>
        <p:nvSpPr>
          <p:cNvPr id="24" name="TextBox 23"/>
          <p:cNvSpPr txBox="1"/>
          <p:nvPr/>
        </p:nvSpPr>
        <p:spPr>
          <a:xfrm>
            <a:off x="5674901" y="3835671"/>
            <a:ext cx="573227"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60</a:t>
            </a:r>
          </a:p>
        </p:txBody>
      </p:sp>
      <p:pic>
        <p:nvPicPr>
          <p:cNvPr id="25" name="Picture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526339" y="4677765"/>
            <a:ext cx="1332304" cy="7005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6" name="Wave 25"/>
          <p:cNvSpPr/>
          <p:nvPr/>
        </p:nvSpPr>
        <p:spPr>
          <a:xfrm>
            <a:off x="5405582" y="3699155"/>
            <a:ext cx="854364" cy="628073"/>
          </a:xfrm>
          <a:prstGeom prst="wav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endParaRPr>
          </a:p>
        </p:txBody>
      </p:sp>
      <p:cxnSp>
        <p:nvCxnSpPr>
          <p:cNvPr id="27" name="Straight Connector 26"/>
          <p:cNvCxnSpPr/>
          <p:nvPr/>
        </p:nvCxnSpPr>
        <p:spPr>
          <a:xfrm>
            <a:off x="8596746" y="4216975"/>
            <a:ext cx="0" cy="430864"/>
          </a:xfrm>
          <a:prstGeom prst="line">
            <a:avLst/>
          </a:prstGeom>
          <a:effectLst/>
        </p:spPr>
        <p:style>
          <a:lnRef idx="3">
            <a:schemeClr val="dk1"/>
          </a:lnRef>
          <a:fillRef idx="0">
            <a:schemeClr val="dk1"/>
          </a:fillRef>
          <a:effectRef idx="2">
            <a:schemeClr val="dk1"/>
          </a:effectRef>
          <a:fontRef idx="minor">
            <a:schemeClr val="tx1"/>
          </a:fontRef>
        </p:style>
      </p:cxnSp>
      <p:sp>
        <p:nvSpPr>
          <p:cNvPr id="28" name="TextBox 27"/>
          <p:cNvSpPr txBox="1"/>
          <p:nvPr/>
        </p:nvSpPr>
        <p:spPr>
          <a:xfrm>
            <a:off x="8829965" y="3876453"/>
            <a:ext cx="600963"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39</a:t>
            </a:r>
          </a:p>
        </p:txBody>
      </p:sp>
    </p:spTree>
    <p:extLst>
      <p:ext uri="{BB962C8B-B14F-4D97-AF65-F5344CB8AC3E}">
        <p14:creationId xmlns:p14="http://schemas.microsoft.com/office/powerpoint/2010/main" val="2050566306"/>
      </p:ext>
    </p:extLst>
  </p:cSld>
  <p:clrMapOvr>
    <a:masterClrMapping/>
  </p:clrMapOvr>
  <p:transition xmlns:p14="http://schemas.microsoft.com/office/powerpoint/2010/mai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6" name="TextBox 15"/>
          <p:cNvSpPr txBox="1"/>
          <p:nvPr/>
        </p:nvSpPr>
        <p:spPr>
          <a:xfrm>
            <a:off x="1513615" y="4097722"/>
            <a:ext cx="8585650" cy="1800119"/>
          </a:xfrm>
          <a:prstGeom prst="rect">
            <a:avLst/>
          </a:prstGeom>
          <a:noFill/>
          <a:effectLst/>
        </p:spPr>
        <p:txBody>
          <a:bodyPr wrap="square" rtlCol="0">
            <a:spAutoFit/>
          </a:bodyPr>
          <a:lstStyle/>
          <a:p>
            <a:pPr algn="ctr" rtl="0"/>
            <a:r>
              <a:rPr lang="ro-RO" sz="2800" b="0" i="0" u="none" strike="noStrike" smtId="4294967295">
                <a:effectLst/>
                <a:highlight>
                  <a:srgbClr val="000000">
                    <a:alpha val="0"/>
                  </a:srgbClr>
                </a:highlight>
                <a:latin typeface="Calibri"/>
              </a:rPr>
              <a:t>Având în vedere progresele înregistrate în toată lumea, lipsa stațiilor de alimentare cu hidrogen va fi în curând o barieră </a:t>
            </a:r>
            <a:r>
              <a:rPr lang="ro-RO" sz="2800" b="0" i="0" u="none" strike="noStrike" smtId="4294967295">
                <a:solidFill>
                  <a:srgbClr val="FF0000"/>
                </a:solidFill>
                <a:effectLst/>
                <a:highlight>
                  <a:srgbClr val="000000">
                    <a:alpha val="0"/>
                  </a:srgbClr>
                </a:highlight>
                <a:latin typeface="Calibri"/>
              </a:rPr>
              <a:t>istorică</a:t>
            </a:r>
            <a:r>
              <a:rPr lang="ro-RO" sz="2800" b="0" i="0" u="none" strike="noStrike" smtId="4294967295">
                <a:effectLst/>
                <a:highlight>
                  <a:srgbClr val="000000">
                    <a:alpha val="0"/>
                  </a:srgbClr>
                </a:highlight>
                <a:latin typeface="Calibri"/>
              </a:rPr>
              <a:t> pentru clienții care investesc în vehicule cu hidrogen.   </a:t>
            </a:r>
          </a:p>
        </p:txBody>
      </p:sp>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26110" y="0"/>
            <a:ext cx="4965889" cy="3416531"/>
          </a:xfrm>
          <a:prstGeom prst="rect">
            <a:avLst/>
          </a:prstGeom>
          <a:effectLst/>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 y="0"/>
            <a:ext cx="7232961" cy="4064924"/>
          </a:xfrm>
          <a:prstGeom prst="rect">
            <a:avLst/>
          </a:prstGeom>
          <a:effectLst/>
        </p:spPr>
      </p:pic>
    </p:spTree>
    <p:extLst>
      <p:ext uri="{BB962C8B-B14F-4D97-AF65-F5344CB8AC3E}">
        <p14:creationId xmlns:p14="http://schemas.microsoft.com/office/powerpoint/2010/main" val="3042364382"/>
      </p:ext>
    </p:extLst>
  </p:cSld>
  <p:clrMapOvr>
    <a:masterClrMapping/>
  </p:clrMapOvr>
  <p:transition xmlns:p14="http://schemas.microsoft.com/office/powerpoint/2010/mai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extBox 14"/>
          <p:cNvSpPr txBox="1"/>
          <p:nvPr/>
        </p:nvSpPr>
        <p:spPr>
          <a:xfrm>
            <a:off x="636915" y="94254"/>
            <a:ext cx="9936442" cy="915314"/>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Urmăriți următoarele video-uri, filmate în 2008 și 2015.</a:t>
            </a:r>
          </a:p>
          <a:p>
            <a:endParaRPr lang="en-GB">
              <a:effectLst/>
            </a:endParaRPr>
          </a:p>
          <a:p>
            <a:pPr rtl="0"/>
            <a:r>
              <a:rPr lang="ro-RO" sz="1800" b="0" i="0" u="none" strike="noStrike" smtId="4294967295">
                <a:effectLst/>
                <a:highlight>
                  <a:srgbClr val="000000">
                    <a:alpha val="0"/>
                  </a:srgbClr>
                </a:highlight>
                <a:latin typeface="Calibri"/>
              </a:rPr>
              <a:t>Observați cât de repede progresează tehnologia. </a:t>
            </a:r>
          </a:p>
        </p:txBody>
      </p:sp>
      <p:pic>
        <p:nvPicPr>
          <p:cNvPr id="16" name="Picture 15">
            <a:hlinkClick r:id="rId10"/>
          </p:cNvPr>
          <p:cNvPicPr/>
          <p:nvPr/>
        </p:nvPicPr>
        <p:blipFill>
          <a:blip r:embed="rId11"/>
          <a:stretch>
            <a:fillRect/>
          </a:stretch>
        </p:blipFill>
        <p:spPr>
          <a:xfrm>
            <a:off x="2404168" y="2159860"/>
            <a:ext cx="1685925" cy="1249680"/>
          </a:xfrm>
          <a:prstGeom prst="rect">
            <a:avLst/>
          </a:prstGeom>
          <a:effectLst/>
        </p:spPr>
      </p:pic>
      <p:pic>
        <p:nvPicPr>
          <p:cNvPr id="17" name="Picture 16">
            <a:hlinkClick r:id="rId12"/>
          </p:cNvPr>
          <p:cNvPicPr/>
          <p:nvPr/>
        </p:nvPicPr>
        <p:blipFill>
          <a:blip r:embed="rId13">
            <a:extLst>
              <a:ext uri="{28A0092B-C50C-407E-A947-70E740481C1C}">
                <a14:useLocalDpi xmlns:a14="http://schemas.microsoft.com/office/drawing/2010/main" val="0"/>
              </a:ext>
            </a:extLst>
          </a:blip>
          <a:stretch>
            <a:fillRect/>
          </a:stretch>
        </p:blipFill>
        <p:spPr>
          <a:xfrm>
            <a:off x="6718236" y="2159861"/>
            <a:ext cx="1928471" cy="1249680"/>
          </a:xfrm>
          <a:prstGeom prst="rect">
            <a:avLst/>
          </a:prstGeom>
          <a:effectLst/>
        </p:spPr>
      </p:pic>
      <p:sp>
        <p:nvSpPr>
          <p:cNvPr id="18" name="TextBox 17"/>
          <p:cNvSpPr txBox="1"/>
          <p:nvPr/>
        </p:nvSpPr>
        <p:spPr>
          <a:xfrm>
            <a:off x="2911923" y="1492231"/>
            <a:ext cx="1179348"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2008</a:t>
            </a:r>
          </a:p>
        </p:txBody>
      </p:sp>
      <p:sp>
        <p:nvSpPr>
          <p:cNvPr id="19" name="TextBox 18"/>
          <p:cNvSpPr txBox="1"/>
          <p:nvPr/>
        </p:nvSpPr>
        <p:spPr>
          <a:xfrm>
            <a:off x="7278037" y="1501023"/>
            <a:ext cx="1179348"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2015</a:t>
            </a:r>
          </a:p>
        </p:txBody>
      </p:sp>
      <p:sp>
        <p:nvSpPr>
          <p:cNvPr id="20" name="TextBox 19"/>
          <p:cNvSpPr txBox="1"/>
          <p:nvPr/>
        </p:nvSpPr>
        <p:spPr>
          <a:xfrm>
            <a:off x="631810" y="3883738"/>
            <a:ext cx="10218078" cy="1785104"/>
          </a:xfrm>
          <a:prstGeom prst="rect">
            <a:avLst/>
          </a:prstGeom>
          <a:noFill/>
          <a:effectLst/>
        </p:spPr>
        <p:txBody>
          <a:bodyPr wrap="square" rtlCol="0">
            <a:spAutoFit/>
          </a:bodyPr>
          <a:lstStyle/>
          <a:p>
            <a:pPr algn="ctr" rtl="0"/>
            <a:r>
              <a:rPr lang="ro-RO" sz="3500" b="0" i="0" u="none" strike="noStrike" dirty="0" smtId="4294967295">
                <a:solidFill>
                  <a:srgbClr val="FF0000"/>
                </a:solidFill>
                <a:effectLst/>
                <a:highlight>
                  <a:srgbClr val="000000">
                    <a:alpha val="0"/>
                  </a:srgbClr>
                </a:highlight>
                <a:latin typeface="Calibri"/>
              </a:rPr>
              <a:t>Lucrați cu un partener sau în grup mic pentru a crea un joc de rol bazat pe mituri și/sau atitudinea în schimbare în privința hidrogenului</a:t>
            </a:r>
            <a:r>
              <a:rPr lang="ro-RO" sz="4000" b="0" i="0" u="none" strike="noStrike" dirty="0" smtId="4294967295">
                <a:solidFill>
                  <a:srgbClr val="FF0000"/>
                </a:solidFill>
                <a:effectLst/>
                <a:highlight>
                  <a:srgbClr val="000000">
                    <a:alpha val="0"/>
                  </a:srgbClr>
                </a:highlight>
                <a:latin typeface="Calibri"/>
              </a:rPr>
              <a:t>. </a:t>
            </a:r>
          </a:p>
        </p:txBody>
      </p:sp>
    </p:spTree>
    <p:extLst>
      <p:ext uri="{BB962C8B-B14F-4D97-AF65-F5344CB8AC3E}">
        <p14:creationId xmlns:p14="http://schemas.microsoft.com/office/powerpoint/2010/main" val="3840561637"/>
      </p:ext>
    </p:extLst>
  </p:cSld>
  <p:clrMapOvr>
    <a:masterClrMapping/>
  </p:clrMapOvr>
  <p:transition xmlns:p14="http://schemas.microsoft.com/office/powerpoint/2010/mai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3979985" cy="5969977"/>
          </a:xfrm>
          <a:prstGeom prst="rect">
            <a:avLst/>
          </a:prstGeom>
          <a:effectLst/>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88573" y="1396538"/>
            <a:ext cx="4771325" cy="3263587"/>
          </a:xfrm>
          <a:prstGeom prst="rect">
            <a:avLst/>
          </a:prstGeom>
          <a:effectLst/>
        </p:spPr>
      </p:pic>
      <p:sp>
        <p:nvSpPr>
          <p:cNvPr id="18" name="TextBox 17"/>
          <p:cNvSpPr txBox="1"/>
          <p:nvPr/>
        </p:nvSpPr>
        <p:spPr>
          <a:xfrm>
            <a:off x="5099538" y="325315"/>
            <a:ext cx="5831813" cy="518678"/>
          </a:xfrm>
          <a:prstGeom prst="rect">
            <a:avLst/>
          </a:prstGeom>
          <a:noFill/>
          <a:effectLst/>
        </p:spPr>
        <p:txBody>
          <a:bodyPr wrap="square" rtlCol="0">
            <a:spAutoFit/>
          </a:bodyPr>
          <a:lstStyle/>
          <a:p>
            <a:pPr rtl="0"/>
            <a:r>
              <a:rPr lang="ro-RO" sz="2800" b="0" i="0" u="none" strike="noStrike" smtId="4294967295">
                <a:effectLst/>
                <a:highlight>
                  <a:srgbClr val="000000">
                    <a:alpha val="0"/>
                  </a:srgbClr>
                </a:highlight>
                <a:latin typeface="Calibri"/>
              </a:rPr>
              <a:t>... sau cum a ajuns în casa voastră?</a:t>
            </a:r>
          </a:p>
        </p:txBody>
      </p:sp>
    </p:spTree>
    <p:extLst>
      <p:ext uri="{BB962C8B-B14F-4D97-AF65-F5344CB8AC3E}">
        <p14:creationId xmlns:p14="http://schemas.microsoft.com/office/powerpoint/2010/main" val="752748791"/>
      </p:ext>
    </p:extLst>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a:effectLst/>
      </p:grpSpPr>
      <p:sp>
        <p:nvSpPr>
          <p:cNvPr id="15" name="TextBox 14"/>
          <p:cNvSpPr txBox="1"/>
          <p:nvPr/>
        </p:nvSpPr>
        <p:spPr>
          <a:xfrm>
            <a:off x="9179170" y="325315"/>
            <a:ext cx="2596325" cy="945825"/>
          </a:xfrm>
          <a:prstGeom prst="rect">
            <a:avLst/>
          </a:prstGeom>
          <a:noFill/>
          <a:effectLst/>
        </p:spPr>
        <p:txBody>
          <a:bodyPr wrap="square" rtlCol="0">
            <a:spAutoFit/>
          </a:bodyPr>
          <a:lstStyle/>
          <a:p>
            <a:pPr rtl="0"/>
            <a:r>
              <a:rPr lang="ro-RO" sz="2800" b="0" i="0" u="none" strike="noStrike" smtId="4294967295">
                <a:solidFill>
                  <a:srgbClr val="FFFF00"/>
                </a:solidFill>
                <a:effectLst/>
                <a:highlight>
                  <a:srgbClr val="000000">
                    <a:alpha val="0"/>
                  </a:srgbClr>
                </a:highlight>
                <a:latin typeface="Calibri"/>
              </a:rPr>
              <a:t>Dacă este întuneric...</a:t>
            </a:r>
          </a:p>
        </p:txBody>
      </p:sp>
    </p:spTree>
    <p:extLst>
      <p:ext uri="{BB962C8B-B14F-4D97-AF65-F5344CB8AC3E}">
        <p14:creationId xmlns:p14="http://schemas.microsoft.com/office/powerpoint/2010/main" val="3437497477"/>
      </p:ext>
    </p:extLst>
  </p:cSld>
  <p:clrMapOvr>
    <a:masterClrMapping/>
  </p:clrMapOvr>
  <p:transition xmlns:p14="http://schemas.microsoft.com/office/powerpoint/2010/mai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326571"/>
            <a:ext cx="12192000" cy="8095488"/>
          </a:xfrm>
          <a:prstGeom prst="rect">
            <a:avLst/>
          </a:prstGeom>
          <a:effectLst/>
        </p:spPr>
      </p:pic>
      <p:sp>
        <p:nvSpPr>
          <p:cNvPr id="16" name="TextBox 15"/>
          <p:cNvSpPr txBox="1"/>
          <p:nvPr/>
        </p:nvSpPr>
        <p:spPr>
          <a:xfrm>
            <a:off x="597877" y="404446"/>
            <a:ext cx="3837279" cy="518678"/>
          </a:xfrm>
          <a:prstGeom prst="rect">
            <a:avLst/>
          </a:prstGeom>
          <a:noFill/>
          <a:effectLst/>
        </p:spPr>
        <p:txBody>
          <a:bodyPr wrap="square" rtlCol="0">
            <a:spAutoFit/>
          </a:bodyPr>
          <a:lstStyle/>
          <a:p>
            <a:pPr rtl="0"/>
            <a:r>
              <a:rPr lang="ro-RO" sz="2800" b="0" i="0" u="none" strike="noStrike" smtId="4294967295">
                <a:solidFill>
                  <a:srgbClr val="FFFF00"/>
                </a:solidFill>
                <a:effectLst/>
                <a:highlight>
                  <a:srgbClr val="000000">
                    <a:alpha val="0"/>
                  </a:srgbClr>
                </a:highlight>
                <a:latin typeface="Calibri"/>
              </a:rPr>
              <a:t>Aprindem lumina. </a:t>
            </a:r>
          </a:p>
        </p:txBody>
      </p:sp>
    </p:spTree>
    <p:extLst>
      <p:ext uri="{BB962C8B-B14F-4D97-AF65-F5344CB8AC3E}">
        <p14:creationId xmlns:p14="http://schemas.microsoft.com/office/powerpoint/2010/main" val="2205082864"/>
      </p:ext>
    </p:extLst>
  </p:cSld>
  <p:clrMapOvr>
    <a:masterClrMapping/>
  </p:clrMapOvr>
  <p:transition xmlns:p14="http://schemas.microsoft.com/office/powerpoint/2010/mai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6008914" cy="4506686"/>
          </a:xfrm>
          <a:prstGeom prst="rect">
            <a:avLst/>
          </a:prstGeom>
          <a:effectLst/>
        </p:spPr>
      </p:pic>
      <p:sp>
        <p:nvSpPr>
          <p:cNvPr id="17" name="TextBox 16"/>
          <p:cNvSpPr txBox="1"/>
          <p:nvPr/>
        </p:nvSpPr>
        <p:spPr>
          <a:xfrm>
            <a:off x="518746" y="4985238"/>
            <a:ext cx="5280661" cy="518678"/>
          </a:xfrm>
          <a:prstGeom prst="rect">
            <a:avLst/>
          </a:prstGeom>
          <a:noFill/>
          <a:effectLst/>
        </p:spPr>
        <p:txBody>
          <a:bodyPr wrap="square" rtlCol="0">
            <a:spAutoFit/>
          </a:bodyPr>
          <a:lstStyle/>
          <a:p>
            <a:pPr rtl="0"/>
            <a:r>
              <a:rPr lang="ro-RO" sz="2800" b="0" i="0" u="none" strike="noStrike" smtId="4294967295">
                <a:effectLst/>
                <a:highlight>
                  <a:srgbClr val="000000">
                    <a:alpha val="0"/>
                  </a:srgbClr>
                </a:highlight>
                <a:latin typeface="Calibri"/>
              </a:rPr>
              <a:t>Dacă este frig...</a:t>
            </a:r>
          </a:p>
        </p:txBody>
      </p:sp>
    </p:spTree>
    <p:extLst>
      <p:ext uri="{BB962C8B-B14F-4D97-AF65-F5344CB8AC3E}">
        <p14:creationId xmlns:p14="http://schemas.microsoft.com/office/powerpoint/2010/main" val="1603097967"/>
      </p:ext>
    </p:extLst>
  </p:cSld>
  <p:clrMapOvr>
    <a:masterClrMapping/>
  </p:clrMapOvr>
  <p:transition xmlns:p14="http://schemas.microsoft.com/office/powerpoint/2010/mai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5.05.12"/>
  <p:tag name="AS_TITLE" val="Aspose.Slides for .NET 4.0 Client Profile"/>
  <p:tag name="AS_VERSION" val="15.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extLst>
    <a:ext uri="{05A4C25C-085E-4340-85A3-A5531E510DB2}">
      <thm15:themeFamily xmlns:thm15="http://schemas.microsoft.com/office/thememl/2012/main" xmlns:r="http://schemas.openxmlformats.org/officeDocument/2006/relationships"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TotalTime>
  <Words>1629</Words>
  <Application>Microsoft Macintosh PowerPoint</Application>
  <PresentationFormat>Custom</PresentationFormat>
  <Paragraphs>186</Paragraphs>
  <Slides>54</Slides>
  <Notes>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Daniela Bazarea</cp:lastModifiedBy>
  <cp:revision>12</cp:revision>
  <dcterms:created xsi:type="dcterms:W3CDTF">2019-06-26T09:21:34Z</dcterms:created>
  <dcterms:modified xsi:type="dcterms:W3CDTF">2019-12-05T15:15:02Z</dcterms:modified>
</cp:coreProperties>
</file>