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71" r:id="rId4"/>
    <p:sldId id="258" r:id="rId5"/>
    <p:sldId id="270" r:id="rId6"/>
    <p:sldId id="269" r:id="rId7"/>
    <p:sldId id="268" r:id="rId8"/>
    <p:sldId id="267" r:id="rId9"/>
    <p:sldId id="266" r:id="rId10"/>
    <p:sldId id="259" r:id="rId11"/>
    <p:sldId id="265" r:id="rId12"/>
    <p:sldId id="264" r:id="rId13"/>
    <p:sldId id="263" r:id="rId14"/>
    <p:sldId id="260" r:id="rId15"/>
    <p:sldId id="262" r:id="rId16"/>
  </p:sldIdLst>
  <p:sldSz cx="12192000" cy="6858000"/>
  <p:notesSz cx="6858000" cy="9144000"/>
  <p:custDataLst>
    <p:tags r:id="rId18"/>
  </p:custDataLst>
  <p:defaultTextStyle>
    <a:defPPr>
      <a:defRPr lang="en-US">
        <a:effectLst/>
      </a:defRPr>
    </a:defPPr>
    <a:lvl1pPr marL="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9"/>
    <p:restoredTop sz="94646"/>
  </p:normalViewPr>
  <p:slideViewPr>
    <p:cSldViewPr snapToGrid="0" snapToObjects="1">
      <p:cViewPr varScale="1">
        <p:scale>
          <a:sx n="79" d="100"/>
          <a:sy n="79" d="100"/>
        </p:scale>
        <p:origin x="-696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tags" Target="tags/tag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</p:spTree>
    <p:extLst>
      <p:ext uri="{BB962C8B-B14F-4D97-AF65-F5344CB8AC3E}">
        <p14:creationId xmlns:p14="http://schemas.microsoft.com/office/powerpoint/2010/main" val="4160510287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</p:spTree>
    <p:extLst>
      <p:ext uri="{BB962C8B-B14F-4D97-AF65-F5344CB8AC3E}">
        <p14:creationId xmlns:p14="http://schemas.microsoft.com/office/powerpoint/2010/main" val="2035555222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44E4D4A-C7B4-0A4F-B336-7568CF39A4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F826369-A491-FF49-B2BE-064E0024F40D}"/>
              </a:ext>
            </a:extLst>
          </p:cNvPr>
          <p:cNvSpPr txBox="1"/>
          <p:nvPr userDrawn="1"/>
        </p:nvSpPr>
        <p:spPr>
          <a:xfrm>
            <a:off x="743706" y="6250219"/>
            <a:ext cx="1960165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00AC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Content created by</a:t>
            </a:r>
          </a:p>
        </p:txBody>
      </p:sp>
    </p:spTree>
    <p:extLst>
      <p:ext uri="{BB962C8B-B14F-4D97-AF65-F5344CB8AC3E}">
        <p14:creationId xmlns:p14="http://schemas.microsoft.com/office/powerpoint/2010/main" val="35655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xmlns:p14="http://schemas.microsoft.com/office/powerpoint/2010/main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>
          <a:effectLst/>
        </a:defRPr>
      </a:defPPr>
      <a:lvl1pPr marL="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jpeg"/><Relationship Id="rId1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9.jpe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9.jpe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9.jpe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9.jpe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9.jpe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9.jpe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9.jpe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9.jpe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9.jpe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9.jpe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9.jpe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9.jpe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9.jpe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9.jpe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1BAC356-1C44-F44B-B830-43C409DA0D87}"/>
              </a:ext>
            </a:extLst>
          </p:cNvPr>
          <p:cNvSpPr txBox="1"/>
          <p:nvPr/>
        </p:nvSpPr>
        <p:spPr>
          <a:xfrm>
            <a:off x="2600634" y="6260486"/>
            <a:ext cx="4114800" cy="365125"/>
          </a:xfrm>
          <a:prstGeom prst="rect">
            <a:avLst/>
          </a:prstGeom>
          <a:effectLst/>
        </p:spPr>
        <p:txBody>
          <a:bodyPr/>
          <a:lstStyle>
            <a:defPPr>
              <a:defRPr lang="en-US">
                <a:effectLst/>
              </a:defRPr>
            </a:defPPr>
            <a:lvl1pPr marL="0" algn="l" defTabSz="914400" rtl="0" eaLnBrk="1" latinLnBrk="0" hangingPunct="1">
              <a:defRPr sz="1600" kern="1200">
                <a:solidFill>
                  <a:srgbClr val="00ACA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ro-RO"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&lt;Partner logo&gt;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54EB3AC-D2CD-9040-93EF-FB25EB2C1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74E6FDB-7A33-184B-BFA9-D72881DB13F0}"/>
              </a:ext>
            </a:extLst>
          </p:cNvPr>
          <p:cNvSpPr txBox="1"/>
          <p:nvPr/>
        </p:nvSpPr>
        <p:spPr>
          <a:xfrm>
            <a:off x="779208" y="1980148"/>
            <a:ext cx="6064044" cy="755752"/>
          </a:xfrm>
          <a:prstGeom prst="rect">
            <a:avLst/>
          </a:prstGeom>
          <a:effectLst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ACA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rtl="0"/>
            <a:r>
              <a:rPr lang="ro-RO" sz="3600" b="1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Impacturi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553EABC-DF2E-8044-9EB9-8629F76FF197}"/>
              </a:ext>
            </a:extLst>
          </p:cNvPr>
          <p:cNvSpPr txBox="1"/>
          <p:nvPr/>
        </p:nvSpPr>
        <p:spPr>
          <a:xfrm>
            <a:off x="838199" y="2879027"/>
            <a:ext cx="7479324" cy="1828775"/>
          </a:xfrm>
          <a:prstGeom prst="rect">
            <a:avLst/>
          </a:prstGeom>
          <a:effectLst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>
              <a:effectLst/>
            </a:endParaRPr>
          </a:p>
          <a:p>
            <a:pPr marL="0" indent="0">
              <a:buNone/>
            </a:pPr>
            <a:endParaRPr lang="en-US" sz="2400">
              <a:effectLst/>
            </a:endParaRPr>
          </a:p>
          <a:p>
            <a:pPr marL="0" indent="0" rtl="0">
              <a:buNone/>
            </a:pPr>
            <a:r>
              <a:rPr lang="ro-RO" sz="24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Powerpoint pentru elevi</a:t>
            </a:r>
          </a:p>
          <a:p>
            <a:pPr marL="0" indent="0" rtl="0">
              <a:buNone/>
            </a:pPr>
            <a:r>
              <a:rPr lang="ro-RO" sz="1800" b="1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Problemă - Cum poate fi asigurat, gestionat și întreținut un sistem de transport eficient și sustenabil?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5C85300E-B0BF-4E44-9488-125A96BBBF49}"/>
              </a:ext>
            </a:extLst>
          </p:cNvPr>
          <p:cNvSpPr txBox="1"/>
          <p:nvPr/>
        </p:nvSpPr>
        <p:spPr>
          <a:xfrm>
            <a:off x="743706" y="6250219"/>
            <a:ext cx="1962125" cy="33561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ro-RO" sz="1600" b="0" i="0" u="none" strike="noStrike" smtId="4294967295">
                <a:solidFill>
                  <a:srgbClr val="00ACA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Conținut creat de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  <a:effectLst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  <a:effectLst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  <a:effectLst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  <a:effectLst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15654040"/>
      </p:ext>
    </p:extLst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  <a:effectLst/>
        </p:spPr>
      </p:pic>
      <p:sp>
        <p:nvSpPr>
          <p:cNvPr id="15" name="Title 1"/>
          <p:cNvSpPr txBox="1"/>
          <p:nvPr/>
        </p:nvSpPr>
        <p:spPr>
          <a:xfrm>
            <a:off x="1115036" y="-19118"/>
            <a:ext cx="9905998" cy="147857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endParaRPr lang="ro-RO" sz="3000" b="0" i="0" u="none" strike="noStrike" dirty="0" smtClean="0" smtId="4294967295">
              <a:effectLst/>
              <a:highlight>
                <a:srgbClr val="000000">
                  <a:alpha val="0"/>
                </a:srgbClr>
              </a:highlight>
              <a:latin typeface="Calibri Light"/>
            </a:endParaRPr>
          </a:p>
          <a:p>
            <a:pPr rtl="0"/>
            <a:r>
              <a:rPr lang="ro-RO" sz="3000" b="0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Calibri Light"/>
              </a:rPr>
              <a:t>Temă </a:t>
            </a:r>
            <a:r>
              <a:rPr lang="ro-RO" sz="30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 Light"/>
              </a:rPr>
              <a:t>- aranjați </a:t>
            </a:r>
            <a:r>
              <a:rPr lang="ro-RO" sz="3000" b="0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Calibri Light"/>
              </a:rPr>
              <a:t>cartonașele după </a:t>
            </a:r>
            <a:r>
              <a:rPr lang="ro-RO" sz="30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 Light"/>
              </a:rPr>
              <a:t>domeniile tehnologice corecte  </a:t>
            </a:r>
          </a:p>
        </p:txBody>
      </p:sp>
      <p:graphicFrame>
        <p:nvGraphicFramePr>
          <p:cNvPr id="16" name="Content Placeholder 3"/>
          <p:cNvGraphicFramePr/>
          <p:nvPr>
            <p:extLst>
              <p:ext uri="{D42A27DB-BD31-4B8C-83A1-F6EECF244321}">
                <p14:modId xmlns:p14="http://schemas.microsoft.com/office/powerpoint/2010/main" val="1455310962"/>
              </p:ext>
            </p:extLst>
          </p:nvPr>
        </p:nvGraphicFramePr>
        <p:xfrm>
          <a:off x="2954745" y="1208561"/>
          <a:ext cx="5725160" cy="896874"/>
        </p:xfrm>
        <a:graphic>
          <a:graphicData uri="http://schemas.openxmlformats.org/drawingml/2006/table">
            <a:tbl>
              <a:tblPr firstRow="1" firstCol="1" bandRow="1">
                <a:effectLst/>
              </a:tblPr>
              <a:tblGrid>
                <a:gridCol w="1431290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20000"/>
                    </a:ext>
                  </a:extLst>
                </a:gridCol>
                <a:gridCol w="1431290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20001"/>
                    </a:ext>
                  </a:extLst>
                </a:gridCol>
                <a:gridCol w="1431290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20002"/>
                    </a:ext>
                  </a:extLst>
                </a:gridCol>
                <a:gridCol w="1431290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o-RO" sz="1100" b="1" i="0" u="none" strike="noStrike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Calibri"/>
                          <a:cs typeface="Times New Roman"/>
                        </a:rPr>
                        <a:t>Tehnologia informației și a comunicației  (TIC)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o-RO" sz="1100" b="1" i="0" u="none" strike="noStrike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Calibri"/>
                          <a:cs typeface="Times New Roman"/>
                        </a:rPr>
                        <a:t>(9)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o-RO" sz="1100" b="1" i="0" u="none" strike="noStrike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Calibri"/>
                          <a:cs typeface="Times New Roman"/>
                        </a:rPr>
                        <a:t>Tehnologii privind combustibilii și energia  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o-RO" sz="1100" b="1" i="0" u="none" strike="noStrike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Calibri"/>
                          <a:cs typeface="Times New Roman"/>
                        </a:rPr>
                        <a:t>(7)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o-RO" sz="1100" b="1" i="0" u="none" strike="noStrike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Calibri"/>
                          <a:cs typeface="Times New Roman"/>
                        </a:rPr>
                        <a:t>Proiectarea materialelor și a vehiculelor 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o-RO" sz="1100" b="1" i="0" u="none" strike="noStrike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Calibri"/>
                          <a:cs typeface="Times New Roman"/>
                        </a:rPr>
                        <a:t>(3)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o-RO" sz="1100" b="1" i="0" u="none" strike="noStrike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Calibri"/>
                          <a:cs typeface="Times New Roman"/>
                        </a:rPr>
                        <a:t>Infrastructura și serviciile de transport 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o-RO" sz="1100" b="1" i="0" u="none" strike="noStrike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Calibri"/>
                          <a:cs typeface="Times New Roman"/>
                        </a:rPr>
                        <a:t>(7)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:p15="http://schemas.microsoft.com/office/powerpoint/2012/main" xmlns:p14="http://schemas.microsoft.com/office/powerpoint/2010/main" xmlns="" val="10000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48046" y="2276423"/>
            <a:ext cx="3138220" cy="43019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Managementul traficului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Planificarea și optimizarea rutei de transport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Informații călător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Planificarea și optimizarea rutei de transport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Emitere bilete și plată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Comunicare electronică între vehicule și între vehicule și infrastructură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Tehnologii referitoare la 'Accesibilitatea virtuală'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Telemunca, etc.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e-inițiative (e-rutier, e-maritim,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mtClean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effectLst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253705" y="2093385"/>
            <a:ext cx="1402080" cy="366076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161211" y="2418198"/>
            <a:ext cx="3039791" cy="357020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Biocombustibili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Electrificare și electricitate cu nivel redus de carbon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Hidrogen și pile de combustie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Vehicule hibride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Îmbunătățirea treptată a motoarelor convenționale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Propulsie alternativă pentru transportul pe apă, cum ar fi soluții pe bază de energie eoliană, solară sau nucleară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Propulsie pentru transportul aerian </a:t>
            </a:r>
          </a:p>
          <a:p>
            <a:endParaRPr lang="en-GB" dirty="0">
              <a:effectLst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4603932" y="2105499"/>
            <a:ext cx="473165" cy="353962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240760"/>
      </p:ext>
    </p:extLst>
  </p:cSld>
  <p:clrMapOvr>
    <a:masterClrMapping/>
  </p:clrMapOvr>
  <p:transition xmlns:p14="http://schemas.microsoft.com/office/powerpoint/2010/main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  <a:effectLst/>
        </p:spPr>
      </p:pic>
      <p:sp>
        <p:nvSpPr>
          <p:cNvPr id="15" name="Title 1"/>
          <p:cNvSpPr txBox="1"/>
          <p:nvPr/>
        </p:nvSpPr>
        <p:spPr>
          <a:xfrm>
            <a:off x="1047459" y="690"/>
            <a:ext cx="9905998" cy="147857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endParaRPr lang="ro-RO" sz="3000" b="0" i="0" u="none" strike="noStrike" dirty="0" smtClean="0" smtId="4294967295">
              <a:effectLst/>
              <a:highlight>
                <a:srgbClr val="000000">
                  <a:alpha val="0"/>
                </a:srgbClr>
              </a:highlight>
              <a:latin typeface="Calibri Light"/>
            </a:endParaRPr>
          </a:p>
          <a:p>
            <a:pPr rtl="0"/>
            <a:r>
              <a:rPr lang="ro-RO" sz="3000" b="0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Calibri Light"/>
              </a:rPr>
              <a:t>Temă </a:t>
            </a:r>
            <a:r>
              <a:rPr lang="ro-RO" sz="30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 Light"/>
              </a:rPr>
              <a:t>- aranjați </a:t>
            </a:r>
            <a:r>
              <a:rPr lang="ro-RO" sz="3000" b="0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Calibri Light"/>
              </a:rPr>
              <a:t>cartonașele după </a:t>
            </a:r>
            <a:r>
              <a:rPr lang="ro-RO" sz="30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 Light"/>
              </a:rPr>
              <a:t>domeniile tehnologice corecte  </a:t>
            </a:r>
          </a:p>
        </p:txBody>
      </p:sp>
      <p:graphicFrame>
        <p:nvGraphicFramePr>
          <p:cNvPr id="16" name="Content Placeholder 3"/>
          <p:cNvGraphicFramePr/>
          <p:nvPr>
            <p:extLst>
              <p:ext uri="{D42A27DB-BD31-4B8C-83A1-F6EECF244321}">
                <p14:modId xmlns:p14="http://schemas.microsoft.com/office/powerpoint/2010/main" val="3807325198"/>
              </p:ext>
            </p:extLst>
          </p:nvPr>
        </p:nvGraphicFramePr>
        <p:xfrm>
          <a:off x="2860791" y="1201992"/>
          <a:ext cx="5725160" cy="896874"/>
        </p:xfrm>
        <a:graphic>
          <a:graphicData uri="http://schemas.openxmlformats.org/drawingml/2006/table">
            <a:tbl>
              <a:tblPr firstRow="1" firstCol="1" bandRow="1">
                <a:effectLst/>
              </a:tblPr>
              <a:tblGrid>
                <a:gridCol w="1431290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20000"/>
                    </a:ext>
                  </a:extLst>
                </a:gridCol>
                <a:gridCol w="1431290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20001"/>
                    </a:ext>
                  </a:extLst>
                </a:gridCol>
                <a:gridCol w="1431290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20002"/>
                    </a:ext>
                  </a:extLst>
                </a:gridCol>
                <a:gridCol w="1431290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o-RO" sz="1100" b="1" i="0" u="none" strike="noStrike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Calibri"/>
                          <a:cs typeface="Times New Roman"/>
                        </a:rPr>
                        <a:t>Tehnologia informației și a comunicației  (TIC)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o-RO" sz="1100" b="1" i="0" u="none" strike="noStrike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Calibri"/>
                          <a:cs typeface="Times New Roman"/>
                        </a:rPr>
                        <a:t>(9)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o-RO" sz="1100" b="1" i="0" u="none" strike="noStrike" dirty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Calibri"/>
                          <a:cs typeface="Times New Roman"/>
                        </a:rPr>
                        <a:t>Tehnologii privind combustibilii și energia  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o-RO" sz="1100" b="1" i="0" u="none" strike="noStrike" dirty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Calibri"/>
                          <a:cs typeface="Times New Roman"/>
                        </a:rPr>
                        <a:t>(7)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o-RO" sz="1100" b="1" i="0" u="none" strike="noStrike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Calibri"/>
                          <a:cs typeface="Times New Roman"/>
                        </a:rPr>
                        <a:t>Proiectarea materialelor și a vehiculelor 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o-RO" sz="1100" b="1" i="0" u="none" strike="noStrike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Calibri"/>
                          <a:cs typeface="Times New Roman"/>
                        </a:rPr>
                        <a:t>(3)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o-RO" sz="1100" b="1" i="0" u="none" strike="noStrike" dirty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Calibri"/>
                          <a:cs typeface="Times New Roman"/>
                        </a:rPr>
                        <a:t>Infrastructura și serviciile de transport 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o-RO" sz="1100" b="1" i="0" u="none" strike="noStrike" dirty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Calibri"/>
                          <a:cs typeface="Times New Roman"/>
                        </a:rPr>
                        <a:t>(7)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:p15="http://schemas.microsoft.com/office/powerpoint/2012/main" xmlns:p14="http://schemas.microsoft.com/office/powerpoint/2010/main" xmlns="" val="10000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4092" y="2269854"/>
            <a:ext cx="3138220" cy="43019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Managementul traficului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Planificarea și optimizarea rutei de transport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Informații călător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Planificarea și optimizarea rutei de transport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Emitere bilete și plată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Comunicare electronică între vehicule și între vehicule și infrastructură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Tehnologii referitoare la 'Accesibilitatea virtuală'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Telemunca, etc.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e-inițiative (e-rutier, e-maritim,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mtClean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effectLst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159751" y="2086816"/>
            <a:ext cx="1402080" cy="366076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067257" y="2411629"/>
            <a:ext cx="2832811" cy="38164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Biocombustibili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Electrificare și electricitate cu nivel redus de carbon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Hidrogen și pile de combustie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Vehicule hibride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Îmbunătățirea treptată a motoarelor convenționale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Propulsie alternativă pentru transportul pe apă, cum ar fi soluții pe bază de energie eoliană, solară sau nucleară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Propulsie pentru transportul aerian </a:t>
            </a:r>
          </a:p>
          <a:p>
            <a:endParaRPr lang="en-GB" dirty="0">
              <a:effectLst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4509978" y="2098930"/>
            <a:ext cx="473165" cy="353962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758206" y="2452892"/>
            <a:ext cx="2376493" cy="233910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Utilizarea de materiale ușoare sau noi pentru vehicule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Reducerea dimensiunii vehiculelor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Proiectare aerodinamică a vehiculelor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effectLst/>
            </a:endParaRPr>
          </a:p>
        </p:txBody>
      </p:sp>
      <p:cxnSp>
        <p:nvCxnSpPr>
          <p:cNvPr id="22" name="Straight Arrow Connector 21"/>
          <p:cNvCxnSpPr>
            <a:endCxn id="21" idx="0"/>
          </p:cNvCxnSpPr>
          <p:nvPr/>
        </p:nvCxnSpPr>
        <p:spPr>
          <a:xfrm>
            <a:off x="6398884" y="2098930"/>
            <a:ext cx="547569" cy="353962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448445"/>
      </p:ext>
    </p:extLst>
  </p:cSld>
  <p:clrMapOvr>
    <a:masterClrMapping/>
  </p:clrMapOvr>
  <p:transition xmlns:p14="http://schemas.microsoft.com/office/powerpoint/2010/main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  <a:effectLst/>
        </p:spPr>
      </p:pic>
      <p:sp>
        <p:nvSpPr>
          <p:cNvPr id="15" name="Title 1"/>
          <p:cNvSpPr txBox="1"/>
          <p:nvPr/>
        </p:nvSpPr>
        <p:spPr>
          <a:xfrm>
            <a:off x="1141413" y="12769"/>
            <a:ext cx="9905998" cy="147857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endParaRPr lang="ro-RO" sz="3000" b="0" i="0" u="none" strike="noStrike" dirty="0" smtClean="0" smtId="4294967295">
              <a:effectLst/>
              <a:highlight>
                <a:srgbClr val="000000">
                  <a:alpha val="0"/>
                </a:srgbClr>
              </a:highlight>
              <a:latin typeface="Calibri Light"/>
            </a:endParaRPr>
          </a:p>
          <a:p>
            <a:pPr rtl="0"/>
            <a:r>
              <a:rPr lang="ro-RO" sz="3000" b="0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Calibri Light"/>
              </a:rPr>
              <a:t>Temă </a:t>
            </a:r>
            <a:r>
              <a:rPr lang="ro-RO" sz="30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 Light"/>
              </a:rPr>
              <a:t>- aranjați </a:t>
            </a:r>
            <a:r>
              <a:rPr lang="ro-RO" sz="3000" b="0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Calibri Light"/>
              </a:rPr>
              <a:t>cartonașele după </a:t>
            </a:r>
            <a:r>
              <a:rPr lang="ro-RO" sz="30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 Light"/>
              </a:rPr>
              <a:t>domeniile tehnologice corecte  </a:t>
            </a:r>
          </a:p>
        </p:txBody>
      </p:sp>
      <p:graphicFrame>
        <p:nvGraphicFramePr>
          <p:cNvPr id="16" name="Content Placeholder 3"/>
          <p:cNvGraphicFramePr/>
          <p:nvPr>
            <p:extLst>
              <p:ext uri="{D42A27DB-BD31-4B8C-83A1-F6EECF244321}">
                <p14:modId xmlns:p14="http://schemas.microsoft.com/office/powerpoint/2010/main" val="3537403603"/>
              </p:ext>
            </p:extLst>
          </p:nvPr>
        </p:nvGraphicFramePr>
        <p:xfrm>
          <a:off x="2954745" y="1214071"/>
          <a:ext cx="5725160" cy="896874"/>
        </p:xfrm>
        <a:graphic>
          <a:graphicData uri="http://schemas.openxmlformats.org/drawingml/2006/table">
            <a:tbl>
              <a:tblPr firstRow="1" firstCol="1" bandRow="1">
                <a:effectLst/>
              </a:tblPr>
              <a:tblGrid>
                <a:gridCol w="1431290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20000"/>
                    </a:ext>
                  </a:extLst>
                </a:gridCol>
                <a:gridCol w="1431290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20001"/>
                    </a:ext>
                  </a:extLst>
                </a:gridCol>
                <a:gridCol w="1431290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20002"/>
                    </a:ext>
                  </a:extLst>
                </a:gridCol>
                <a:gridCol w="1431290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o-RO" sz="1100" b="1" i="0" u="none" strike="noStrike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Calibri"/>
                          <a:cs typeface="Times New Roman"/>
                        </a:rPr>
                        <a:t>Tehnologia informației și a comunicației  (TIC)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o-RO" sz="1100" b="1" i="0" u="none" strike="noStrike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Calibri"/>
                          <a:cs typeface="Times New Roman"/>
                        </a:rPr>
                        <a:t>(9)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o-RO" sz="1100" b="1" i="0" u="none" strike="noStrike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Calibri"/>
                          <a:cs typeface="Times New Roman"/>
                        </a:rPr>
                        <a:t>Tehnologii privind combustibilii și energia  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o-RO" sz="1100" b="1" i="0" u="none" strike="noStrike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Calibri"/>
                          <a:cs typeface="Times New Roman"/>
                        </a:rPr>
                        <a:t>(7)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o-RO" sz="1100" b="1" i="0" u="none" strike="noStrike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Calibri"/>
                          <a:cs typeface="Times New Roman"/>
                        </a:rPr>
                        <a:t>Proiectarea materialelor și a vehiculelor 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o-RO" sz="1100" b="1" i="0" u="none" strike="noStrike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Calibri"/>
                          <a:cs typeface="Times New Roman"/>
                        </a:rPr>
                        <a:t>(3)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o-RO" sz="1100" b="1" i="0" u="none" strike="noStrike" dirty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Calibri"/>
                          <a:cs typeface="Times New Roman"/>
                        </a:rPr>
                        <a:t>Infrastructura și serviciile de transport 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o-RO" sz="1100" b="1" i="0" u="none" strike="noStrike" dirty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Calibri"/>
                          <a:cs typeface="Times New Roman"/>
                        </a:rPr>
                        <a:t>(7)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:p15="http://schemas.microsoft.com/office/powerpoint/2012/main" xmlns:p14="http://schemas.microsoft.com/office/powerpoint/2010/main" xmlns="" val="10000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48046" y="2281933"/>
            <a:ext cx="3138220" cy="43019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Managementul traficului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Planificarea și optimizarea rutei de transport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Informații călător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Planificarea și optimizarea rutei de transport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Emitere bilete și plată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Comunicare electronică între vehicule și între vehicule și infrastructură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Tehnologii referitoare la 'Accesibilitatea virtuală'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Telemunca, etc.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e-inițiative (e-rutier, e-maritim,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mtClean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effectLst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253705" y="2098895"/>
            <a:ext cx="1402080" cy="366076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161211" y="2423708"/>
            <a:ext cx="2384901" cy="47596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Biocombustibili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Electrificare și electricitate cu nivel redus de carbon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Hidrogen și pile de combustie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Vehicule hibride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Îmbunătățirea treptată a motoarelor convenționale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Propulsie alternativă pentru transportul pe apă, cum ar fi soluții pe bază de energie eoliană, solară sau nucleară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Propulsie pentru transportul aerian </a:t>
            </a:r>
          </a:p>
          <a:p>
            <a:endParaRPr lang="en-GB">
              <a:effectLst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4603932" y="2111009"/>
            <a:ext cx="473165" cy="353962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52160" y="2464971"/>
            <a:ext cx="1926519" cy="28069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Utilizarea de materiale ușoare sau noi pentru vehicule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Reducerea dimensiunii vehiculelor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Proiectare aerodinamică a vehiculelor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effectLst/>
            </a:endParaRPr>
          </a:p>
        </p:txBody>
      </p:sp>
      <p:cxnSp>
        <p:nvCxnSpPr>
          <p:cNvPr id="22" name="Straight Arrow Connector 21"/>
          <p:cNvCxnSpPr>
            <a:endCxn id="21" idx="0"/>
          </p:cNvCxnSpPr>
          <p:nvPr/>
        </p:nvCxnSpPr>
        <p:spPr>
          <a:xfrm>
            <a:off x="6492838" y="2111009"/>
            <a:ext cx="322582" cy="353962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724903" y="2420145"/>
            <a:ext cx="2658770" cy="350870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Centre de consolidare pentru transportul multi-modal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Terminale de pasageri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Materiale de construcție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Concepte noi de infrastructură și servicii precum Tranzit Rapid pentru Autobuze și Tranzit Rapid Personal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Servicii multi-modale / la cerere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Linii de conducte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Integrare inter-modală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7907383" y="2111009"/>
            <a:ext cx="1123406" cy="312699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758750"/>
      </p:ext>
    </p:extLst>
  </p:cSld>
  <p:clrMapOvr>
    <a:masterClrMapping/>
  </p:clrMapOvr>
  <p:transition xmlns:p14="http://schemas.microsoft.com/office/powerpoint/2010/main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5623179"/>
            <a:ext cx="735766" cy="304912"/>
          </a:xfrm>
          <a:prstGeom prst="rect">
            <a:avLst/>
          </a:prstGeom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5612623"/>
            <a:ext cx="314291" cy="312869"/>
          </a:xfrm>
          <a:prstGeom prst="rect">
            <a:avLst/>
          </a:prstGeom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5600493"/>
            <a:ext cx="415527" cy="318688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5729128"/>
            <a:ext cx="1257783" cy="186170"/>
          </a:xfrm>
          <a:prstGeom prst="rect">
            <a:avLst/>
          </a:prstGeom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5595543"/>
            <a:ext cx="500017" cy="347027"/>
          </a:xfrm>
          <a:prstGeom prst="rect">
            <a:avLst/>
          </a:prstGeom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5625402"/>
            <a:ext cx="316081" cy="316081"/>
          </a:xfrm>
          <a:prstGeom prst="rect">
            <a:avLst/>
          </a:prstGeom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5591889"/>
            <a:ext cx="644887" cy="354334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5629223"/>
            <a:ext cx="881250" cy="308438"/>
          </a:xfrm>
          <a:prstGeom prst="rect">
            <a:avLst/>
          </a:prstGeom>
          <a:effectLst/>
        </p:spPr>
      </p:pic>
      <p:sp>
        <p:nvSpPr>
          <p:cNvPr id="15" name="Title 1"/>
          <p:cNvSpPr txBox="1"/>
          <p:nvPr/>
        </p:nvSpPr>
        <p:spPr>
          <a:xfrm>
            <a:off x="1141413" y="-44763"/>
            <a:ext cx="9905998" cy="147857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endParaRPr lang="ro-RO" sz="3000" b="0" i="0" u="none" strike="noStrike" dirty="0" smtClean="0" smtId="4294967295">
              <a:effectLst/>
              <a:highlight>
                <a:srgbClr val="000000">
                  <a:alpha val="0"/>
                </a:srgbClr>
              </a:highlight>
              <a:latin typeface="Calibri Light"/>
            </a:endParaRPr>
          </a:p>
          <a:p>
            <a:pPr rtl="0"/>
            <a:r>
              <a:rPr lang="ro-RO" sz="3000" b="0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Calibri Light"/>
              </a:rPr>
              <a:t>Temă </a:t>
            </a:r>
            <a:r>
              <a:rPr lang="ro-RO" sz="30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 Light"/>
              </a:rPr>
              <a:t>- aranjați </a:t>
            </a:r>
            <a:r>
              <a:rPr lang="ro-RO" sz="3000" b="0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Calibri Light"/>
              </a:rPr>
              <a:t>cartonașele după </a:t>
            </a:r>
            <a:r>
              <a:rPr lang="ro-RO" sz="30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 Light"/>
              </a:rPr>
              <a:t>domeniile tehnologice corecte  </a:t>
            </a:r>
          </a:p>
        </p:txBody>
      </p:sp>
      <p:graphicFrame>
        <p:nvGraphicFramePr>
          <p:cNvPr id="16" name="Content Placeholder 3"/>
          <p:cNvGraphicFramePr/>
          <p:nvPr>
            <p:extLst>
              <p:ext uri="{D42A27DB-BD31-4B8C-83A1-F6EECF244321}">
                <p14:modId xmlns:p14="http://schemas.microsoft.com/office/powerpoint/2010/main" val="2653907588"/>
              </p:ext>
            </p:extLst>
          </p:nvPr>
        </p:nvGraphicFramePr>
        <p:xfrm>
          <a:off x="2954745" y="1156539"/>
          <a:ext cx="5725160" cy="896874"/>
        </p:xfrm>
        <a:graphic>
          <a:graphicData uri="http://schemas.openxmlformats.org/drawingml/2006/table">
            <a:tbl>
              <a:tblPr firstRow="1" firstCol="1" bandRow="1">
                <a:effectLst/>
              </a:tblPr>
              <a:tblGrid>
                <a:gridCol w="1431290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20000"/>
                    </a:ext>
                  </a:extLst>
                </a:gridCol>
                <a:gridCol w="1431290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20001"/>
                    </a:ext>
                  </a:extLst>
                </a:gridCol>
                <a:gridCol w="1431290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20002"/>
                    </a:ext>
                  </a:extLst>
                </a:gridCol>
                <a:gridCol w="1431290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o-RO" sz="1100" b="1" i="0" u="none" strike="noStrike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Calibri"/>
                          <a:cs typeface="Times New Roman"/>
                        </a:rPr>
                        <a:t>Tehnologia informației și a comunicației  (TIC)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o-RO" sz="1100" b="1" i="0" u="none" strike="noStrike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Calibri"/>
                          <a:cs typeface="Times New Roman"/>
                        </a:rPr>
                        <a:t>(9)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o-RO" sz="1100" b="1" i="0" u="none" strike="noStrike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Calibri"/>
                          <a:cs typeface="Times New Roman"/>
                        </a:rPr>
                        <a:t>Tehnologii privind combustibilii și energia  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o-RO" sz="1100" b="1" i="0" u="none" strike="noStrike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Calibri"/>
                          <a:cs typeface="Times New Roman"/>
                        </a:rPr>
                        <a:t>(7)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o-RO" sz="1100" b="1" i="0" u="none" strike="noStrike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Calibri"/>
                          <a:cs typeface="Times New Roman"/>
                        </a:rPr>
                        <a:t>Proiectarea materialelor și a vehiculelor 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o-RO" sz="1100" b="1" i="0" u="none" strike="noStrike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Calibri"/>
                          <a:cs typeface="Times New Roman"/>
                        </a:rPr>
                        <a:t>(3)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o-RO" sz="1100" b="1" i="0" u="none" strike="noStrike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Calibri"/>
                          <a:cs typeface="Times New Roman"/>
                        </a:rPr>
                        <a:t>Infrastructura și serviciile de transport 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o-RO" sz="1100" b="1" i="0" u="none" strike="noStrike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Calibri"/>
                          <a:cs typeface="Times New Roman"/>
                        </a:rPr>
                        <a:t>(7)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:p15="http://schemas.microsoft.com/office/powerpoint/2012/main" xmlns:p14="http://schemas.microsoft.com/office/powerpoint/2010/main" xmlns="" val="10000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48046" y="2224401"/>
            <a:ext cx="3138220" cy="43019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Managementul traficului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Planificarea și optimizarea rutei de transport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Informații călător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Planificarea și optimizarea rutei de transport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Emitere bilete și plată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Comunicare electronică între vehicule și între vehicule și infrastructură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Tehnologii referitoare la 'Accesibilitatea virtuală'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Telemunca, etc.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e-inițiative (e-rutier, e-maritim,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mtClean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effectLst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253705" y="2041363"/>
            <a:ext cx="1402080" cy="366076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161211" y="2366176"/>
            <a:ext cx="2819239" cy="38164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Biocombustibili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Electrificare și electricitate cu nivel redus de carbon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dirty="0" smtId="4294967295">
                <a:solidFill>
                  <a:srgbClr val="FF0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Hidrogen și pile de combustie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Vehicule hibride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Îmbunătățirea treptată a motoarelor convenționale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Propulsie alternativă pentru transportul pe apă, cum ar fi soluții pe bază de energie eoliană, solară sau nucleară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Propulsie pentru transportul aerian </a:t>
            </a:r>
          </a:p>
          <a:p>
            <a:endParaRPr lang="en-GB" dirty="0">
              <a:effectLst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4603932" y="2053477"/>
            <a:ext cx="473165" cy="353962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52160" y="2407439"/>
            <a:ext cx="2266462" cy="258532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dirty="0" smtId="4294967295">
                <a:solidFill>
                  <a:srgbClr val="FF0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Utilizarea de materiale ușoare sau noi pentru vehicule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dirty="0" smtId="4294967295">
                <a:solidFill>
                  <a:srgbClr val="FF0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Reducerea dimensiunii vehiculelor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dirty="0" smtId="4294967295">
                <a:solidFill>
                  <a:srgbClr val="FF0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Proiectare aerodinamică a vehiculelor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effectLst/>
            </a:endParaRPr>
          </a:p>
        </p:txBody>
      </p:sp>
      <p:cxnSp>
        <p:nvCxnSpPr>
          <p:cNvPr id="22" name="Straight Arrow Connector 21"/>
          <p:cNvCxnSpPr>
            <a:endCxn id="21" idx="0"/>
          </p:cNvCxnSpPr>
          <p:nvPr/>
        </p:nvCxnSpPr>
        <p:spPr>
          <a:xfrm>
            <a:off x="6492838" y="2053477"/>
            <a:ext cx="492553" cy="353962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724903" y="2362612"/>
            <a:ext cx="2658770" cy="350870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Centre de consolidare pentru transportul multi-modal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Terminale de pasageri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Materiale de construcție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Concepte noi de infrastructură și servicii precum Tranzit Rapid pentru Autobuze și Tranzit Rapid Personal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Servicii multi-modale / la cerere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Linii de conducte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Integrare inter-modală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7907383" y="2053477"/>
            <a:ext cx="1123406" cy="312699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440" y="5594000"/>
            <a:ext cx="1449560" cy="60071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89510735"/>
      </p:ext>
    </p:extLst>
  </p:cSld>
  <p:clrMapOvr>
    <a:masterClrMapping/>
  </p:clrMapOvr>
  <p:transition xmlns:p14="http://schemas.microsoft.com/office/powerpoint/2010/main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  <a:effectLst/>
        </p:spPr>
      </p:pic>
      <p:sp>
        <p:nvSpPr>
          <p:cNvPr id="15" name="Title 1"/>
          <p:cNvSpPr txBox="1"/>
          <p:nvPr/>
        </p:nvSpPr>
        <p:spPr>
          <a:xfrm>
            <a:off x="1141413" y="618518"/>
            <a:ext cx="9905998" cy="1478570"/>
          </a:xfrm>
          <a:prstGeom prst="rect">
            <a:avLst/>
          </a:prstGeom>
          <a:effectLst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o-RO" sz="44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 Light"/>
              </a:rPr>
              <a:t>Temă</a:t>
            </a:r>
          </a:p>
        </p:txBody>
      </p:sp>
      <p:sp>
        <p:nvSpPr>
          <p:cNvPr id="16" name="Content Placeholder 2"/>
          <p:cNvSpPr txBox="1"/>
          <p:nvPr/>
        </p:nvSpPr>
        <p:spPr>
          <a:xfrm>
            <a:off x="1141412" y="2249487"/>
            <a:ext cx="9905999" cy="3541714"/>
          </a:xfrm>
          <a:prstGeom prst="rect">
            <a:avLst/>
          </a:prstGeom>
          <a:effectLst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Font typeface="Arial" panose="020B0604020202020204" pitchFamily="34" charset="0"/>
              <a:buNone/>
            </a:pPr>
            <a:r>
              <a:rPr lang="ro-RO" sz="2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Folosind ceea ce știți despre pilele de combustie cu hidrogen, explicați</a:t>
            </a:r>
            <a:r>
              <a:rPr lang="ro-RO" sz="2800" b="0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-vă </a:t>
            </a:r>
            <a:r>
              <a:rPr lang="ro-RO" sz="2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opțiunile pentru asigurarea, gestionarea și întreținerea unui sistem de transport eficient și sustenabil.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effectLst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440" y="6257281"/>
            <a:ext cx="1449560" cy="60071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0735175"/>
      </p:ext>
    </p:extLst>
  </p:cSld>
  <p:clrMapOvr>
    <a:masterClrMapping/>
  </p:clrMapOvr>
  <p:transition xmlns:p14="http://schemas.microsoft.com/office/powerpoint/2010/main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  <a:effectLst/>
        </p:spPr>
      </p:pic>
      <p:sp>
        <p:nvSpPr>
          <p:cNvPr id="15" name="Title 1"/>
          <p:cNvSpPr txBox="1"/>
          <p:nvPr/>
        </p:nvSpPr>
        <p:spPr>
          <a:xfrm>
            <a:off x="1141413" y="618518"/>
            <a:ext cx="9905998" cy="1478570"/>
          </a:xfrm>
          <a:prstGeom prst="rect">
            <a:avLst/>
          </a:prstGeom>
          <a:effectLst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o-RO" sz="44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 Light"/>
              </a:rPr>
              <a:t>Temă</a:t>
            </a:r>
          </a:p>
        </p:txBody>
      </p:sp>
      <p:sp>
        <p:nvSpPr>
          <p:cNvPr id="16" name="Content Placeholder 2"/>
          <p:cNvSpPr txBox="1"/>
          <p:nvPr/>
        </p:nvSpPr>
        <p:spPr>
          <a:xfrm>
            <a:off x="1141412" y="2249487"/>
            <a:ext cx="9905999" cy="3541714"/>
          </a:xfrm>
          <a:prstGeom prst="rect">
            <a:avLst/>
          </a:prstGeom>
          <a:effectLst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Font typeface="Arial" panose="020B0604020202020204" pitchFamily="34" charset="0"/>
              <a:buNone/>
            </a:pPr>
            <a:r>
              <a:rPr lang="ro-RO" sz="2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Folosind ceea ce știți despre pilele de combustie cu hidrogen, explicați</a:t>
            </a:r>
            <a:r>
              <a:rPr lang="ro-RO" sz="2800" b="0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-vă </a:t>
            </a:r>
            <a:r>
              <a:rPr lang="ro-RO" sz="2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opțiunile pentru asigurarea, gestionarea și întreținerea unui sistem de transport eficient și sustenabil. </a:t>
            </a:r>
          </a:p>
          <a:p>
            <a:pPr marL="0" indent="0" rtl="0">
              <a:buFont typeface="Arial" panose="020B0604020202020204" pitchFamily="34" charset="0"/>
              <a:buNone/>
            </a:pPr>
            <a:r>
              <a:rPr lang="ro-RO" sz="2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Concentrați-vă pe cerințele opțiunii voastre pentru vehicule pe bază de pile de combustie cu hidrogen în ceea ce privește infrastructura și implicațiile și impactul acesteia pe termen imediat și lung.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effectLst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440" y="6257281"/>
            <a:ext cx="1449560" cy="60071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11413940"/>
      </p:ext>
    </p:extLst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  <a:effectLst/>
        </p:spPr>
      </p:pic>
      <p:sp>
        <p:nvSpPr>
          <p:cNvPr id="15" name="Rectangle 14"/>
          <p:cNvSpPr/>
          <p:nvPr/>
        </p:nvSpPr>
        <p:spPr>
          <a:xfrm>
            <a:off x="617838" y="954414"/>
            <a:ext cx="6102097" cy="953758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rtl="0">
              <a:lnSpc>
                <a:spcPct val="107000"/>
              </a:lnSpc>
              <a:spcAft>
                <a:spcPct val="0"/>
              </a:spcAft>
            </a:pPr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Calibri"/>
                <a:cs typeface="Times New Roman"/>
              </a:rPr>
              <a:t>Tehnologiile care contribuie la un sistem de transport sustenabil sunt în curs de dezvoltare sau</a:t>
            </a: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Calibri"/>
              </a:rPr>
              <a:t>sunt în diverse faze de comercializare și promovare.</a:t>
            </a:r>
          </a:p>
        </p:txBody>
      </p:sp>
    </p:spTree>
    <p:extLst>
      <p:ext uri="{BB962C8B-B14F-4D97-AF65-F5344CB8AC3E}">
        <p14:creationId xmlns:p14="http://schemas.microsoft.com/office/powerpoint/2010/main" val="2906593766"/>
      </p:ext>
    </p:extLst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  <a:effectLst/>
        </p:spPr>
      </p:pic>
      <p:sp>
        <p:nvSpPr>
          <p:cNvPr id="16" name="Rectangle 15"/>
          <p:cNvSpPr/>
          <p:nvPr/>
        </p:nvSpPr>
        <p:spPr>
          <a:xfrm>
            <a:off x="617838" y="954414"/>
            <a:ext cx="6102097" cy="953758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rtl="0">
              <a:lnSpc>
                <a:spcPct val="107000"/>
              </a:lnSpc>
              <a:spcAft>
                <a:spcPct val="0"/>
              </a:spcAft>
            </a:pPr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Calibri"/>
                <a:cs typeface="Times New Roman"/>
              </a:rPr>
              <a:t>Tehnologiile care contribuie la un sistem de transport sustenabil sunt în curs de dezvoltare sau</a:t>
            </a: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Calibri"/>
              </a:rPr>
              <a:t>sunt în diverse faze de comercializare și promovare.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7838" y="2164336"/>
            <a:ext cx="6102097" cy="934536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rtl="0">
              <a:lnSpc>
                <a:spcPct val="107000"/>
              </a:lnSpc>
              <a:spcAft>
                <a:spcPct val="0"/>
              </a:spcAft>
            </a:pPr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Calibri"/>
                <a:cs typeface="Times New Roman"/>
              </a:rPr>
              <a:t>Sunt grupate în patru</a:t>
            </a: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Calibri"/>
              </a:rPr>
              <a:t>domenii de tehnologie care acoperă toate modurile de transport.</a:t>
            </a:r>
          </a:p>
        </p:txBody>
      </p:sp>
    </p:spTree>
    <p:extLst>
      <p:ext uri="{BB962C8B-B14F-4D97-AF65-F5344CB8AC3E}">
        <p14:creationId xmlns:p14="http://schemas.microsoft.com/office/powerpoint/2010/main" val="3302281905"/>
      </p:ext>
    </p:extLst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  <a:effectLst/>
        </p:spPr>
      </p:pic>
      <p:sp>
        <p:nvSpPr>
          <p:cNvPr id="18" name="Rectangle 17"/>
          <p:cNvSpPr/>
          <p:nvPr/>
        </p:nvSpPr>
        <p:spPr>
          <a:xfrm>
            <a:off x="617838" y="954414"/>
            <a:ext cx="6102097" cy="953758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rtl="0">
              <a:lnSpc>
                <a:spcPct val="107000"/>
              </a:lnSpc>
              <a:spcAft>
                <a:spcPct val="0"/>
              </a:spcAft>
            </a:pPr>
            <a:r>
              <a:rPr lang="ro-RO" sz="1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Calibri"/>
                <a:cs typeface="Times New Roman"/>
              </a:rPr>
              <a:t>Tehnologiile care contribuie la un sistem de transport sustenabil sunt în curs de dezvoltare sau</a:t>
            </a:r>
          </a:p>
          <a:p>
            <a:pPr rtl="0"/>
            <a:r>
              <a:rPr lang="ro-RO" sz="1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Calibri"/>
              </a:rPr>
              <a:t>sunt în diverse faze de comercializare și promovare.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838" y="2164336"/>
            <a:ext cx="6102097" cy="681879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rtl="0">
              <a:lnSpc>
                <a:spcPct val="107000"/>
              </a:lnSpc>
              <a:spcAft>
                <a:spcPct val="0"/>
              </a:spcAft>
            </a:pPr>
            <a:r>
              <a:rPr lang="ro-RO" sz="1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Calibri"/>
                <a:cs typeface="Times New Roman"/>
              </a:rPr>
              <a:t>Sunt grupate în </a:t>
            </a:r>
            <a:r>
              <a:rPr lang="ro-RO" sz="1800" b="0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Calibri"/>
                <a:cs typeface="Times New Roman"/>
              </a:rPr>
              <a:t>patru </a:t>
            </a:r>
            <a:r>
              <a:rPr lang="ro-RO" sz="1800" b="0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Calibri"/>
              </a:rPr>
              <a:t>domenii </a:t>
            </a:r>
            <a:r>
              <a:rPr lang="ro-RO" sz="1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Calibri"/>
              </a:rPr>
              <a:t>de tehnologie care acoperă toate modurile de transport.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109734" y="3234652"/>
            <a:ext cx="5191867" cy="385347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rtl="0">
              <a:lnSpc>
                <a:spcPct val="107000"/>
              </a:lnSpc>
              <a:spcAft>
                <a:spcPts val="800"/>
              </a:spcAft>
            </a:pPr>
            <a:r>
              <a:rPr lang="ro-RO" sz="1800" b="1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Calibri"/>
                <a:cs typeface="Times New Roman"/>
              </a:rPr>
              <a:t>Tehnologia informației și a comunicației  (TIC)</a:t>
            </a:r>
          </a:p>
        </p:txBody>
      </p:sp>
    </p:spTree>
    <p:extLst>
      <p:ext uri="{BB962C8B-B14F-4D97-AF65-F5344CB8AC3E}">
        <p14:creationId xmlns:p14="http://schemas.microsoft.com/office/powerpoint/2010/main" val="828979267"/>
      </p:ext>
    </p:extLst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  <a:effectLst/>
        </p:spPr>
      </p:pic>
      <p:sp>
        <p:nvSpPr>
          <p:cNvPr id="15" name="Rectangle 14"/>
          <p:cNvSpPr/>
          <p:nvPr/>
        </p:nvSpPr>
        <p:spPr>
          <a:xfrm>
            <a:off x="617838" y="954414"/>
            <a:ext cx="6102097" cy="953758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rtl="0">
              <a:lnSpc>
                <a:spcPct val="107000"/>
              </a:lnSpc>
              <a:spcAft>
                <a:spcPct val="0"/>
              </a:spcAft>
            </a:pPr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Calibri"/>
                <a:cs typeface="Times New Roman"/>
              </a:rPr>
              <a:t>Tehnologiile care contribuie la un sistem de transport sustenabil sunt în curs de dezvoltare sau</a:t>
            </a: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Calibri"/>
              </a:rPr>
              <a:t>sunt în diverse faze de comercializare și promovare.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838" y="2164336"/>
            <a:ext cx="6102097" cy="681879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rtl="0">
              <a:lnSpc>
                <a:spcPct val="107000"/>
              </a:lnSpc>
              <a:spcAft>
                <a:spcPct val="0"/>
              </a:spcAft>
            </a:pPr>
            <a:r>
              <a:rPr lang="ro-RO" sz="1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Calibri"/>
                <a:cs typeface="Times New Roman"/>
              </a:rPr>
              <a:t>Sunt grupate în </a:t>
            </a:r>
            <a:r>
              <a:rPr lang="ro-RO" sz="1800" b="0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Calibri"/>
                <a:cs typeface="Times New Roman"/>
              </a:rPr>
              <a:t>patru </a:t>
            </a:r>
            <a:r>
              <a:rPr lang="ro-RO" sz="1800" b="0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Calibri"/>
              </a:rPr>
              <a:t>domenii </a:t>
            </a:r>
            <a:r>
              <a:rPr lang="ro-RO" sz="1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Calibri"/>
              </a:rPr>
              <a:t>de tehnologie care acoperă toate modurile de transport.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109734" y="3234652"/>
            <a:ext cx="5191867" cy="385347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rtl="0">
              <a:lnSpc>
                <a:spcPct val="107000"/>
              </a:lnSpc>
              <a:spcAft>
                <a:spcPts val="800"/>
              </a:spcAft>
            </a:pPr>
            <a:r>
              <a:rPr lang="ro-RO" sz="1800" b="1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Calibri"/>
                <a:cs typeface="Times New Roman"/>
              </a:rPr>
              <a:t>Tehnologia informației și a comunicației  (TIC)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78539" y="3833621"/>
            <a:ext cx="4899475" cy="385347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rtl="0">
              <a:lnSpc>
                <a:spcPct val="107000"/>
              </a:lnSpc>
              <a:spcAft>
                <a:spcPts val="800"/>
              </a:spcAft>
            </a:pPr>
            <a:r>
              <a:rPr lang="ro-RO" sz="1800" b="1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Calibri"/>
                <a:cs typeface="Times New Roman"/>
              </a:rPr>
              <a:t>Tehnologii privind combustibilii și energia  </a:t>
            </a:r>
          </a:p>
        </p:txBody>
      </p:sp>
    </p:spTree>
    <p:extLst>
      <p:ext uri="{BB962C8B-B14F-4D97-AF65-F5344CB8AC3E}">
        <p14:creationId xmlns:p14="http://schemas.microsoft.com/office/powerpoint/2010/main" val="2626010686"/>
      </p:ext>
    </p:extLst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  <a:effectLst/>
        </p:spPr>
      </p:pic>
      <p:sp>
        <p:nvSpPr>
          <p:cNvPr id="15" name="Rectangle 14"/>
          <p:cNvSpPr/>
          <p:nvPr/>
        </p:nvSpPr>
        <p:spPr>
          <a:xfrm>
            <a:off x="617838" y="954414"/>
            <a:ext cx="6102097" cy="953758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rtl="0">
              <a:lnSpc>
                <a:spcPct val="107000"/>
              </a:lnSpc>
              <a:spcAft>
                <a:spcPct val="0"/>
              </a:spcAft>
            </a:pPr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Calibri"/>
                <a:cs typeface="Times New Roman"/>
              </a:rPr>
              <a:t>Tehnologiile care contribuie la un sistem de transport sustenabil sunt în curs de dezvoltare sau</a:t>
            </a: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Calibri"/>
              </a:rPr>
              <a:t>sunt în diverse faze de comercializare și promovare.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838" y="2164336"/>
            <a:ext cx="6102097" cy="681879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rtl="0">
              <a:lnSpc>
                <a:spcPct val="107000"/>
              </a:lnSpc>
              <a:spcAft>
                <a:spcPct val="0"/>
              </a:spcAft>
            </a:pPr>
            <a:r>
              <a:rPr lang="ro-RO" sz="1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Calibri"/>
                <a:cs typeface="Times New Roman"/>
              </a:rPr>
              <a:t>Sunt grupate în </a:t>
            </a:r>
            <a:r>
              <a:rPr lang="ro-RO" sz="1800" b="0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Calibri"/>
                <a:cs typeface="Times New Roman"/>
              </a:rPr>
              <a:t>patru </a:t>
            </a:r>
            <a:r>
              <a:rPr lang="ro-RO" sz="1800" b="0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Calibri"/>
              </a:rPr>
              <a:t>domenii </a:t>
            </a:r>
            <a:r>
              <a:rPr lang="ro-RO" sz="1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Calibri"/>
              </a:rPr>
              <a:t>de tehnologie care acoperă toate modurile de transport.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909437" y="4432590"/>
            <a:ext cx="5191867" cy="385347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rtl="0">
              <a:lnSpc>
                <a:spcPct val="107000"/>
              </a:lnSpc>
              <a:spcAft>
                <a:spcPts val="800"/>
              </a:spcAft>
            </a:pPr>
            <a:r>
              <a:rPr lang="ro-RO" sz="1800" b="1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Calibri"/>
                <a:cs typeface="Times New Roman"/>
              </a:rPr>
              <a:t>Tehnologia informației și a comunicației  (TIC)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78539" y="3833621"/>
            <a:ext cx="4899475" cy="385347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rtl="0">
              <a:lnSpc>
                <a:spcPct val="107000"/>
              </a:lnSpc>
              <a:spcAft>
                <a:spcPts val="800"/>
              </a:spcAft>
            </a:pPr>
            <a:r>
              <a:rPr lang="ro-RO" sz="1800" b="1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Calibri"/>
                <a:cs typeface="Times New Roman"/>
              </a:rPr>
              <a:t>Tehnologii privind combustibilii și energia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07076" y="3234652"/>
            <a:ext cx="4568945" cy="385347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rtl="0">
              <a:lnSpc>
                <a:spcPct val="107000"/>
              </a:lnSpc>
              <a:spcAft>
                <a:spcPts val="800"/>
              </a:spcAft>
            </a:pPr>
            <a:r>
              <a:rPr lang="ro-RO" sz="1800" b="1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Calibri"/>
                <a:cs typeface="Times New Roman"/>
              </a:rPr>
              <a:t>Proiectarea materialelor și a vehiculelor </a:t>
            </a:r>
          </a:p>
        </p:txBody>
      </p:sp>
    </p:spTree>
    <p:extLst>
      <p:ext uri="{BB962C8B-B14F-4D97-AF65-F5344CB8AC3E}">
        <p14:creationId xmlns:p14="http://schemas.microsoft.com/office/powerpoint/2010/main" val="2562373404"/>
      </p:ext>
    </p:extLst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  <a:effectLst/>
        </p:spPr>
      </p:pic>
      <p:sp>
        <p:nvSpPr>
          <p:cNvPr id="15" name="Rectangle 14"/>
          <p:cNvSpPr/>
          <p:nvPr/>
        </p:nvSpPr>
        <p:spPr>
          <a:xfrm>
            <a:off x="617838" y="954414"/>
            <a:ext cx="6102097" cy="953758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rtl="0">
              <a:lnSpc>
                <a:spcPct val="107000"/>
              </a:lnSpc>
              <a:spcAft>
                <a:spcPct val="0"/>
              </a:spcAft>
            </a:pPr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Calibri"/>
                <a:cs typeface="Times New Roman"/>
              </a:rPr>
              <a:t>Tehnologiile care contribuie la un sistem de transport sustenabil sunt în curs de dezvoltare sau</a:t>
            </a: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Calibri"/>
              </a:rPr>
              <a:t>sunt în diverse faze de comercializare și promovare.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838" y="2164336"/>
            <a:ext cx="6102097" cy="681879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rtl="0">
              <a:lnSpc>
                <a:spcPct val="107000"/>
              </a:lnSpc>
              <a:spcAft>
                <a:spcPct val="0"/>
              </a:spcAft>
            </a:pPr>
            <a:r>
              <a:rPr lang="ro-RO" sz="1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Calibri"/>
                <a:cs typeface="Times New Roman"/>
              </a:rPr>
              <a:t>Sunt grupate în </a:t>
            </a:r>
            <a:r>
              <a:rPr lang="ro-RO" sz="1800" b="0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Calibri"/>
                <a:cs typeface="Times New Roman"/>
              </a:rPr>
              <a:t>patru </a:t>
            </a:r>
            <a:r>
              <a:rPr lang="ro-RO" sz="1800" b="0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Calibri"/>
              </a:rPr>
              <a:t>domenii </a:t>
            </a:r>
            <a:r>
              <a:rPr lang="ro-RO" sz="1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Calibri"/>
              </a:rPr>
              <a:t>de tehnologie care acoperă toate modurile de transport.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909437" y="4432590"/>
            <a:ext cx="5191867" cy="385347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rtl="0">
              <a:lnSpc>
                <a:spcPct val="107000"/>
              </a:lnSpc>
              <a:spcAft>
                <a:spcPts val="800"/>
              </a:spcAft>
            </a:pPr>
            <a:r>
              <a:rPr lang="ro-RO" sz="1800" b="1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Calibri"/>
                <a:cs typeface="Times New Roman"/>
              </a:rPr>
              <a:t>Tehnologia informației și a comunicației  (TIC)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78539" y="3833621"/>
            <a:ext cx="4899475" cy="385347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rtl="0">
              <a:lnSpc>
                <a:spcPct val="107000"/>
              </a:lnSpc>
              <a:spcAft>
                <a:spcPts val="800"/>
              </a:spcAft>
            </a:pPr>
            <a:r>
              <a:rPr lang="ro-RO" sz="1800" b="1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Calibri"/>
                <a:cs typeface="Times New Roman"/>
              </a:rPr>
              <a:t>Tehnologii privind combustibilii și energia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07076" y="3234652"/>
            <a:ext cx="4568945" cy="385347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rtl="0">
              <a:lnSpc>
                <a:spcPct val="107000"/>
              </a:lnSpc>
              <a:spcAft>
                <a:spcPts val="800"/>
              </a:spcAft>
            </a:pPr>
            <a:r>
              <a:rPr lang="ro-RO" sz="1800" b="1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Calibri"/>
                <a:cs typeface="Times New Roman"/>
              </a:rPr>
              <a:t>Proiectarea materialelor și a vehiculelor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926143" y="5031560"/>
            <a:ext cx="4429105" cy="385347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rtl="0">
              <a:lnSpc>
                <a:spcPct val="107000"/>
              </a:lnSpc>
              <a:spcAft>
                <a:spcPts val="800"/>
              </a:spcAft>
            </a:pPr>
            <a:r>
              <a:rPr lang="ro-RO" sz="1800" b="1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Calibri"/>
                <a:cs typeface="Times New Roman"/>
              </a:rPr>
              <a:t>Infrastructura și serviciile de transport </a:t>
            </a:r>
          </a:p>
        </p:txBody>
      </p:sp>
    </p:spTree>
    <p:extLst>
      <p:ext uri="{BB962C8B-B14F-4D97-AF65-F5344CB8AC3E}">
        <p14:creationId xmlns:p14="http://schemas.microsoft.com/office/powerpoint/2010/main" val="2378156333"/>
      </p:ext>
    </p:extLst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5635829"/>
            <a:ext cx="735766" cy="304912"/>
          </a:xfrm>
          <a:prstGeom prst="rect">
            <a:avLst/>
          </a:prstGeom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5625273"/>
            <a:ext cx="314291" cy="312869"/>
          </a:xfrm>
          <a:prstGeom prst="rect">
            <a:avLst/>
          </a:prstGeom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5613143"/>
            <a:ext cx="415527" cy="318688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5741778"/>
            <a:ext cx="1257783" cy="186170"/>
          </a:xfrm>
          <a:prstGeom prst="rect">
            <a:avLst/>
          </a:prstGeom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5608193"/>
            <a:ext cx="500017" cy="347027"/>
          </a:xfrm>
          <a:prstGeom prst="rect">
            <a:avLst/>
          </a:prstGeom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5638052"/>
            <a:ext cx="316081" cy="316081"/>
          </a:xfrm>
          <a:prstGeom prst="rect">
            <a:avLst/>
          </a:prstGeom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5604539"/>
            <a:ext cx="644887" cy="354334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5641873"/>
            <a:ext cx="881250" cy="308438"/>
          </a:xfrm>
          <a:prstGeom prst="rect">
            <a:avLst/>
          </a:prstGeom>
          <a:effectLst/>
        </p:spPr>
      </p:pic>
      <p:sp>
        <p:nvSpPr>
          <p:cNvPr id="15" name="Title 1"/>
          <p:cNvSpPr txBox="1"/>
          <p:nvPr/>
        </p:nvSpPr>
        <p:spPr>
          <a:xfrm>
            <a:off x="1141413" y="-102451"/>
            <a:ext cx="9905998" cy="147857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endParaRPr lang="ro-RO" sz="3000" b="0" i="0" u="none" strike="noStrike" dirty="0" smtClean="0" smtId="4294967295">
              <a:effectLst/>
              <a:highlight>
                <a:srgbClr val="000000">
                  <a:alpha val="0"/>
                </a:srgbClr>
              </a:highlight>
              <a:latin typeface="Calibri Light"/>
            </a:endParaRPr>
          </a:p>
          <a:p>
            <a:pPr rtl="0"/>
            <a:r>
              <a:rPr lang="ro-RO" sz="3000" b="0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Calibri Light"/>
              </a:rPr>
              <a:t>Temă </a:t>
            </a:r>
            <a:r>
              <a:rPr lang="ro-RO" sz="30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 Light"/>
              </a:rPr>
              <a:t>- aranjați </a:t>
            </a:r>
            <a:r>
              <a:rPr lang="ro-RO" sz="3000" b="0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Calibri Light"/>
              </a:rPr>
              <a:t>cartonașele după </a:t>
            </a:r>
            <a:r>
              <a:rPr lang="ro-RO" sz="30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 Light"/>
              </a:rPr>
              <a:t>domeniile tehnologice corecte  </a:t>
            </a:r>
          </a:p>
        </p:txBody>
      </p:sp>
      <p:graphicFrame>
        <p:nvGraphicFramePr>
          <p:cNvPr id="16" name="Content Placeholder 3"/>
          <p:cNvGraphicFramePr/>
          <p:nvPr>
            <p:extLst>
              <p:ext uri="{D42A27DB-BD31-4B8C-83A1-F6EECF244321}">
                <p14:modId xmlns:p14="http://schemas.microsoft.com/office/powerpoint/2010/main" val="2810304353"/>
              </p:ext>
            </p:extLst>
          </p:nvPr>
        </p:nvGraphicFramePr>
        <p:xfrm>
          <a:off x="2899671" y="1617626"/>
          <a:ext cx="5725160" cy="896874"/>
        </p:xfrm>
        <a:graphic>
          <a:graphicData uri="http://schemas.openxmlformats.org/drawingml/2006/table">
            <a:tbl>
              <a:tblPr firstRow="1" firstCol="1" bandRow="1">
                <a:effectLst/>
              </a:tblPr>
              <a:tblGrid>
                <a:gridCol w="1431290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20000"/>
                    </a:ext>
                  </a:extLst>
                </a:gridCol>
                <a:gridCol w="1431290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20001"/>
                    </a:ext>
                  </a:extLst>
                </a:gridCol>
                <a:gridCol w="1431290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20002"/>
                    </a:ext>
                  </a:extLst>
                </a:gridCol>
                <a:gridCol w="1431290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o-RO" sz="1100" b="1" i="0" u="none" strike="noStrike" dirty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Calibri"/>
                          <a:cs typeface="Times New Roman"/>
                        </a:rPr>
                        <a:t>Tehnologia informației și a comunicației  (TIC)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o-RO" sz="1100" b="1" i="0" u="none" strike="noStrike" dirty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Calibri"/>
                          <a:cs typeface="Times New Roman"/>
                        </a:rPr>
                        <a:t>(9)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o-RO" sz="1100" b="1" i="0" u="none" strike="noStrike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Calibri"/>
                          <a:cs typeface="Times New Roman"/>
                        </a:rPr>
                        <a:t>Tehnologii privind combustibilii și energia  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o-RO" sz="1100" b="1" i="0" u="none" strike="noStrike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Calibri"/>
                          <a:cs typeface="Times New Roman"/>
                        </a:rPr>
                        <a:t>(7)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o-RO" sz="1100" b="1" i="0" u="none" strike="noStrike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Calibri"/>
                          <a:cs typeface="Times New Roman"/>
                        </a:rPr>
                        <a:t>Proiectarea materialelor și a vehiculelor 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o-RO" sz="1100" b="1" i="0" u="none" strike="noStrike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Calibri"/>
                          <a:cs typeface="Times New Roman"/>
                        </a:rPr>
                        <a:t>(3)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o-RO" sz="1100" b="1" i="0" u="none" strike="noStrike" dirty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Calibri"/>
                          <a:cs typeface="Times New Roman"/>
                        </a:rPr>
                        <a:t>Infrastructura și serviciile de transport 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o-RO" sz="1100" b="1" i="0" u="none" strike="noStrike" dirty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Calibri"/>
                          <a:cs typeface="Times New Roman"/>
                        </a:rPr>
                        <a:t>(7)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:p15="http://schemas.microsoft.com/office/powerpoint/2012/main" xmlns:p14="http://schemas.microsoft.com/office/powerpoint/2010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8878219"/>
      </p:ext>
    </p:extLst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  <a:effectLst/>
        </p:spPr>
      </p:pic>
      <p:sp>
        <p:nvSpPr>
          <p:cNvPr id="15" name="Title 1"/>
          <p:cNvSpPr txBox="1"/>
          <p:nvPr/>
        </p:nvSpPr>
        <p:spPr>
          <a:xfrm>
            <a:off x="1168320" y="-78660"/>
            <a:ext cx="9905998" cy="147857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endParaRPr lang="ro-RO" sz="3000" b="0" i="0" u="none" strike="noStrike" dirty="0" smtClean="0" smtId="4294967295">
              <a:effectLst/>
              <a:highlight>
                <a:srgbClr val="000000">
                  <a:alpha val="0"/>
                </a:srgbClr>
              </a:highlight>
              <a:latin typeface="Calibri Light"/>
            </a:endParaRPr>
          </a:p>
          <a:p>
            <a:pPr rtl="0"/>
            <a:r>
              <a:rPr lang="ro-RO" sz="3000" b="0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Calibri Light"/>
              </a:rPr>
              <a:t>Temă </a:t>
            </a:r>
            <a:r>
              <a:rPr lang="ro-RO" sz="30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 Light"/>
              </a:rPr>
              <a:t>- aranjați cărțile după domeniile tehnologice corecte  </a:t>
            </a:r>
          </a:p>
        </p:txBody>
      </p:sp>
      <p:graphicFrame>
        <p:nvGraphicFramePr>
          <p:cNvPr id="16" name="Content Placeholder 3"/>
          <p:cNvGraphicFramePr/>
          <p:nvPr>
            <p:extLst>
              <p:ext uri="{D42A27DB-BD31-4B8C-83A1-F6EECF244321}">
                <p14:modId xmlns:p14="http://schemas.microsoft.com/office/powerpoint/2010/main" val="4113277661"/>
              </p:ext>
            </p:extLst>
          </p:nvPr>
        </p:nvGraphicFramePr>
        <p:xfrm>
          <a:off x="2981652" y="1080535"/>
          <a:ext cx="5725160" cy="896874"/>
        </p:xfrm>
        <a:graphic>
          <a:graphicData uri="http://schemas.openxmlformats.org/drawingml/2006/table">
            <a:tbl>
              <a:tblPr firstRow="1" firstCol="1" bandRow="1">
                <a:effectLst/>
              </a:tblPr>
              <a:tblGrid>
                <a:gridCol w="1431290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20000"/>
                    </a:ext>
                  </a:extLst>
                </a:gridCol>
                <a:gridCol w="1431290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20001"/>
                    </a:ext>
                  </a:extLst>
                </a:gridCol>
                <a:gridCol w="1431290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20002"/>
                    </a:ext>
                  </a:extLst>
                </a:gridCol>
                <a:gridCol w="1431290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o-RO" sz="1100" b="1" i="0" u="none" strike="noStrike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Calibri"/>
                          <a:cs typeface="Times New Roman"/>
                        </a:rPr>
                        <a:t>Tehnologia informației și a comunicației  (TIC)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o-RO" sz="1100" b="1" i="0" u="none" strike="noStrike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Calibri"/>
                          <a:cs typeface="Times New Roman"/>
                        </a:rPr>
                        <a:t>(9)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o-RO" sz="1100" b="1" i="0" u="none" strike="noStrike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Calibri"/>
                          <a:cs typeface="Times New Roman"/>
                        </a:rPr>
                        <a:t>Tehnologii privind combustibilii și energia  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o-RO" sz="1100" b="1" i="0" u="none" strike="noStrike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Calibri"/>
                          <a:cs typeface="Times New Roman"/>
                        </a:rPr>
                        <a:t>(7)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o-RO" sz="1100" b="1" i="0" u="none" strike="noStrike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Calibri"/>
                          <a:cs typeface="Times New Roman"/>
                        </a:rPr>
                        <a:t>Proiectarea materialelor și a vehiculelor 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o-RO" sz="1100" b="1" i="0" u="none" strike="noStrike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Calibri"/>
                          <a:cs typeface="Times New Roman"/>
                        </a:rPr>
                        <a:t>(3)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o-RO" sz="1100" b="1" i="0" u="none" strike="noStrike" dirty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Calibri"/>
                          <a:cs typeface="Times New Roman"/>
                        </a:rPr>
                        <a:t>Infrastructura și serviciile de transport 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o-RO" sz="1100" b="1" i="0" u="none" strike="noStrike" dirty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Calibri"/>
                          <a:cs typeface="Times New Roman"/>
                        </a:rPr>
                        <a:t>(7)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:p15="http://schemas.microsoft.com/office/powerpoint/2012/main" xmlns:p14="http://schemas.microsoft.com/office/powerpoint/2010/main" xmlns="" val="10000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74953" y="2148397"/>
            <a:ext cx="3138220" cy="43019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Managementul traficului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Planificarea și optimizarea rutei de transport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Informații călător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Planificarea și optimizarea rutei de transport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Emitere bilete și plată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Comunicare electronică între vehicule și între vehicule și infrastructură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Tehnologii referitoare la 'Accesibilitatea virtuală'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Telemunca, etc.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o-RO"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e-inițiative (e-rutier, e-maritim,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mtClean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effectLst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280612" y="1965359"/>
            <a:ext cx="1402080" cy="366076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152772"/>
      </p:ext>
    </p:extLst>
  </p:cSld>
  <p:clrMapOvr>
    <a:masterClrMapping/>
  </p:clrMapOvr>
  <p:transition xmlns:p14="http://schemas.microsoft.com/office/powerpoint/2010/main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5.05.12"/>
  <p:tag name="AS_TITLE" val="Aspose.Slides for .NET 4.0 Client Profile"/>
  <p:tag name="AS_VERSION" val="15.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1242</Words>
  <Application>Microsoft Macintosh PowerPoint</Application>
  <PresentationFormat>Custom</PresentationFormat>
  <Paragraphs>208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Daniela Bazarea</cp:lastModifiedBy>
  <cp:revision>10</cp:revision>
  <dcterms:created xsi:type="dcterms:W3CDTF">2019-06-26T09:21:34Z</dcterms:created>
  <dcterms:modified xsi:type="dcterms:W3CDTF">2019-12-05T15:13:26Z</dcterms:modified>
</cp:coreProperties>
</file>