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3" r:id="rId4"/>
    <p:sldId id="284" r:id="rId5"/>
    <p:sldId id="292" r:id="rId6"/>
    <p:sldId id="291" r:id="rId7"/>
    <p:sldId id="290" r:id="rId8"/>
    <p:sldId id="289" r:id="rId9"/>
    <p:sldId id="288" r:id="rId10"/>
    <p:sldId id="287" r:id="rId11"/>
    <p:sldId id="286" r:id="rId12"/>
    <p:sldId id="285" r:id="rId13"/>
    <p:sldId id="283" r:id="rId14"/>
    <p:sldId id="282" r:id="rId15"/>
    <p:sldId id="281" r:id="rId16"/>
    <p:sldId id="280" r:id="rId17"/>
    <p:sldId id="279" r:id="rId18"/>
    <p:sldId id="278" r:id="rId19"/>
    <p:sldId id="277" r:id="rId20"/>
    <p:sldId id="276" r:id="rId21"/>
    <p:sldId id="275" r:id="rId22"/>
    <p:sldId id="274" r:id="rId23"/>
    <p:sldId id="272" r:id="rId24"/>
    <p:sldId id="271" r:id="rId25"/>
    <p:sldId id="270" r:id="rId26"/>
    <p:sldId id="269" r:id="rId27"/>
    <p:sldId id="268" r:id="rId28"/>
    <p:sldId id="267" r:id="rId29"/>
    <p:sldId id="266" r:id="rId30"/>
    <p:sldId id="265" r:id="rId31"/>
    <p:sldId id="264" r:id="rId32"/>
    <p:sldId id="263" r:id="rId33"/>
    <p:sldId id="262" r:id="rId34"/>
    <p:sldId id="261" r:id="rId35"/>
    <p:sldId id="260" r:id="rId36"/>
    <p:sldId id="259" r:id="rId37"/>
    <p:sldId id="258" r:id="rId38"/>
  </p:sldIdLst>
  <p:sldSz cx="12192000" cy="6858000"/>
  <p:notesSz cx="6858000" cy="9144000"/>
  <p:custDataLst>
    <p:tags r:id="rId40"/>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79" d="100"/>
          <a:sy n="7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1"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1"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3.jpeg"/><Relationship Id="rId11"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1" Type="http://schemas.openxmlformats.org/officeDocument/2006/relationships/hyperlink" Target="https://commons.wikimedia.org/wiki/File:Hydrogen_02.png" TargetMode="External"/><Relationship Id="rId12" Type="http://schemas.openxmlformats.org/officeDocument/2006/relationships/hyperlink" Target="https://creativecommons.org/licenses/by/2.0/" TargetMode="External"/><Relationship Id="rId13" Type="http://schemas.openxmlformats.org/officeDocument/2006/relationships/hyperlink" Target="https://commons.wikimedia.org/w/index.php?curid=29802905" TargetMode="External"/><Relationship Id="rId14" Type="http://schemas.openxmlformats.org/officeDocument/2006/relationships/image" Target="../media/image12.jpeg"/><Relationship Id="rId1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3.jpeg"/><Relationship Id="rId11"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5.png"/><Relationship Id="rId11"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29.wmf"/><Relationship Id="rId13" Type="http://schemas.openxmlformats.org/officeDocument/2006/relationships/oleObject" Target="../embeddings/oleObject2.bin"/><Relationship Id="rId14" Type="http://schemas.openxmlformats.org/officeDocument/2006/relationships/image" Target="../media/image30.wmf"/><Relationship Id="rId15" Type="http://schemas.openxmlformats.org/officeDocument/2006/relationships/oleObject" Target="../embeddings/oleObject3.bin"/><Relationship Id="rId16" Type="http://schemas.openxmlformats.org/officeDocument/2006/relationships/image" Target="../media/image31.wmf"/><Relationship Id="rId17" Type="http://schemas.openxmlformats.org/officeDocument/2006/relationships/image" Target="../media/image32.gif"/><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6.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2.gi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2.gi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2.gi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hyperlink" Target="https://commons.wikimedia.org/wiki/File:Hydrogen_02.png" TargetMode="External"/><Relationship Id="rId14" Type="http://schemas.openxmlformats.org/officeDocument/2006/relationships/hyperlink" Target="https://creativecommons.org/licenses/by/2.0/" TargetMode="External"/><Relationship Id="rId15" Type="http://schemas.openxmlformats.org/officeDocument/2006/relationships/hyperlink" Target="https://commons.wikimedia.org/w/index.php?curid=29802905" TargetMode="External"/><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34.wmf"/><Relationship Id="rId13" Type="http://schemas.openxmlformats.org/officeDocument/2006/relationships/oleObject" Target="../embeddings/oleObject5.bin"/><Relationship Id="rId14" Type="http://schemas.openxmlformats.org/officeDocument/2006/relationships/image" Target="../media/image35.wmf"/><Relationship Id="rId15" Type="http://schemas.openxmlformats.org/officeDocument/2006/relationships/oleObject" Target="../embeddings/oleObject6.bin"/><Relationship Id="rId16" Type="http://schemas.openxmlformats.org/officeDocument/2006/relationships/image" Target="../media/image36.wmf"/><Relationship Id="rId17" Type="http://schemas.openxmlformats.org/officeDocument/2006/relationships/oleObject" Target="../embeddings/oleObject7.bin"/><Relationship Id="rId18" Type="http://schemas.openxmlformats.org/officeDocument/2006/relationships/image" Target="../media/image37.wmf"/><Relationship Id="rId19"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image" Target="../media/image6.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hyperlink" Target="https://it.m.wikipedia.org/wiki/File:Solid_oxide_fuel_cell.svg" TargetMode="External"/><Relationship Id="rId12" Type="http://schemas.openxmlformats.org/officeDocument/2006/relationships/hyperlink" Target="https://creativecommons.org/licenses/by/2.0/" TargetMode="External"/><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Principii</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838199" y="2879027"/>
            <a:ext cx="6600093"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studenți– </a:t>
            </a:r>
            <a:r>
              <a:rPr lang="ro-RO" sz="1800" b="0" i="0" u="none" strike="noStrike" smtId="4294967295">
                <a:effectLst/>
                <a:highlight>
                  <a:srgbClr val="000000">
                    <a:alpha val="0"/>
                  </a:srgbClr>
                </a:highlight>
                <a:latin typeface="Arial"/>
              </a:rPr>
              <a:t>Tehnologii cu hidrogen </a:t>
            </a:r>
            <a:r>
              <a:rPr lang="ro-RO" sz="2400" b="0" i="0" u="none" strike="noStrike" smtId="4294967295">
                <a:effectLst/>
                <a:highlight>
                  <a:srgbClr val="000000">
                    <a:alpha val="0"/>
                  </a:srgbClr>
                </a:highlight>
                <a:latin typeface="Arial"/>
              </a:rPr>
              <a:t> </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Funcționarea pilei de combustie</a:t>
            </a:r>
          </a:p>
        </p:txBody>
      </p:sp>
      <p:sp>
        <p:nvSpPr>
          <p:cNvPr id="16" name="Text Box 12"/>
          <p:cNvSpPr txBox="1">
            <a:spLocks noChangeArrowheads="1"/>
          </p:cNvSpPr>
          <p:nvPr/>
        </p:nvSpPr>
        <p:spPr>
          <a:xfrm>
            <a:off x="495356" y="2319543"/>
            <a:ext cx="2007585" cy="1067867"/>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rtl="0"/>
            <a:r>
              <a:rPr lang="ro-RO" sz="1600" b="0" i="0" u="none" strike="noStrike" smtId="4294967295">
                <a:effectLst/>
                <a:highlight>
                  <a:srgbClr val="000000">
                    <a:alpha val="0"/>
                  </a:srgbClr>
                </a:highlight>
                <a:latin typeface="Arial"/>
              </a:rPr>
              <a:t>Combustibilul este alimentat în mod continuu pe anodul pilei. </a:t>
            </a:r>
          </a:p>
        </p:txBody>
      </p:sp>
      <p:cxnSp>
        <p:nvCxnSpPr>
          <p:cNvPr id="17" name="Straight Connector 16"/>
          <p:cNvCxnSpPr/>
          <p:nvPr/>
        </p:nvCxnSpPr>
        <p:spPr>
          <a:xfrm>
            <a:off x="374073" y="752747"/>
            <a:ext cx="3054927" cy="0"/>
          </a:xfrm>
          <a:prstGeom prst="line">
            <a:avLst/>
          </a:prstGeom>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951" y="3831617"/>
            <a:ext cx="831436" cy="823684"/>
          </a:xfrm>
          <a:prstGeom prst="rect">
            <a:avLst/>
          </a:prstGeom>
          <a:effec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rcRect l="13591" t="13079" r="15306" b="21778"/>
          <a:stretch>
            <a:fillRect/>
          </a:stretch>
        </p:blipFill>
        <p:spPr>
          <a:xfrm>
            <a:off x="1444079" y="3464017"/>
            <a:ext cx="1133458" cy="1558885"/>
          </a:xfrm>
          <a:prstGeom prst="rect">
            <a:avLst/>
          </a:prstGeom>
          <a:effectLst/>
        </p:spPr>
      </p:pic>
    </p:spTree>
    <p:extLst>
      <p:ext uri="{BB962C8B-B14F-4D97-AF65-F5344CB8AC3E}">
        <p14:creationId xmlns:p14="http://schemas.microsoft.com/office/powerpoint/2010/main" val="2932600418"/>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Funcționarea pilei de combustie</a:t>
            </a:r>
          </a:p>
        </p:txBody>
      </p:sp>
      <p:sp>
        <p:nvSpPr>
          <p:cNvPr id="16" name="Text Box 12"/>
          <p:cNvSpPr txBox="1">
            <a:spLocks noChangeArrowheads="1"/>
          </p:cNvSpPr>
          <p:nvPr/>
        </p:nvSpPr>
        <p:spPr>
          <a:xfrm>
            <a:off x="6560380" y="2468774"/>
            <a:ext cx="2007585" cy="1067867"/>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rtl="0"/>
            <a:r>
              <a:rPr lang="ro-RO" sz="1600" b="0" i="0" u="none" strike="noStrike" smtId="4294967295">
                <a:effectLst/>
                <a:highlight>
                  <a:srgbClr val="000000">
                    <a:alpha val="0"/>
                  </a:srgbClr>
                </a:highlight>
                <a:latin typeface="Arial"/>
              </a:rPr>
              <a:t>Aerul sau oxigenul este alimentat în mod continuu pe catodul pilei. </a:t>
            </a:r>
          </a:p>
        </p:txBody>
      </p:sp>
      <p:cxnSp>
        <p:nvCxnSpPr>
          <p:cNvPr id="17" name="Straight Connector 16"/>
          <p:cNvCxnSpPr/>
          <p:nvPr/>
        </p:nvCxnSpPr>
        <p:spPr>
          <a:xfrm>
            <a:off x="374073" y="752747"/>
            <a:ext cx="3054927" cy="0"/>
          </a:xfrm>
          <a:prstGeom prst="line">
            <a:avLst/>
          </a:prstGeom>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3269" y="3708651"/>
            <a:ext cx="1197954" cy="1819677"/>
          </a:xfrm>
          <a:prstGeom prst="rect">
            <a:avLst/>
          </a:prstGeom>
          <a:effectLst/>
        </p:spPr>
      </p:pic>
    </p:spTree>
    <p:extLst>
      <p:ext uri="{BB962C8B-B14F-4D97-AF65-F5344CB8AC3E}">
        <p14:creationId xmlns:p14="http://schemas.microsoft.com/office/powerpoint/2010/main" val="334547492"/>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663606" y="465521"/>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Funcționarea pilei de combustie</a:t>
            </a:r>
          </a:p>
        </p:txBody>
      </p:sp>
      <p:sp>
        <p:nvSpPr>
          <p:cNvPr id="16" name="Text Box 12"/>
          <p:cNvSpPr txBox="1">
            <a:spLocks noChangeArrowheads="1"/>
          </p:cNvSpPr>
          <p:nvPr/>
        </p:nvSpPr>
        <p:spPr>
          <a:xfrm>
            <a:off x="4262555" y="5316186"/>
            <a:ext cx="3034016" cy="57969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rtl="0"/>
            <a:r>
              <a:rPr lang="ro-RO" sz="1600" b="0" i="0" u="none" strike="noStrike" smtId="4294967295">
                <a:effectLst/>
                <a:highlight>
                  <a:srgbClr val="000000">
                    <a:alpha val="0"/>
                  </a:srgbClr>
                </a:highlight>
                <a:latin typeface="Arial"/>
              </a:rPr>
              <a:t>Ionii se deplasează prin electrolit</a:t>
            </a:r>
          </a:p>
        </p:txBody>
      </p:sp>
      <p:sp>
        <p:nvSpPr>
          <p:cNvPr id="17" name="TextBox 16"/>
          <p:cNvSpPr txBox="1"/>
          <p:nvPr/>
        </p:nvSpPr>
        <p:spPr>
          <a:xfrm>
            <a:off x="5104698" y="4924716"/>
            <a:ext cx="1349727" cy="366126"/>
          </a:xfrm>
          <a:prstGeom prst="rect">
            <a:avLst/>
          </a:prstGeom>
          <a:noFill/>
          <a:effectLst/>
        </p:spPr>
        <p:txBody>
          <a:bodyPr wrap="square" rtlCol="0" anchor="ctr">
            <a:spAutoFit/>
          </a:bodyPr>
          <a:lstStyle/>
          <a:p>
            <a:pPr algn="ctr" rtl="0"/>
            <a:r>
              <a:rPr lang="ro-RO" sz="1800" b="0" i="0" u="none" strike="noStrike" smtId="4294967295">
                <a:effectLst/>
                <a:highlight>
                  <a:srgbClr val="000000">
                    <a:alpha val="0"/>
                  </a:srgbClr>
                </a:highlight>
                <a:latin typeface="Calibri"/>
              </a:rPr>
              <a:t>O</a:t>
            </a:r>
            <a:r>
              <a:rPr lang="ro-RO" sz="1800" b="0" i="0" u="none" strike="noStrike" baseline="30000" smtId="4294967295">
                <a:effectLst/>
                <a:highlight>
                  <a:srgbClr val="000000">
                    <a:alpha val="0"/>
                  </a:srgbClr>
                </a:highlight>
                <a:latin typeface="Calibri"/>
              </a:rPr>
              <a:t>2-</a:t>
            </a:r>
            <a:r>
              <a:rPr lang="ro-RO" sz="1800" b="0" i="0" u="none" strike="noStrike" smtId="4294967295">
                <a:effectLst/>
                <a:highlight>
                  <a:srgbClr val="000000">
                    <a:alpha val="0"/>
                  </a:srgbClr>
                </a:highlight>
                <a:latin typeface="Calibri"/>
              </a:rPr>
              <a:t> / H</a:t>
            </a:r>
            <a:r>
              <a:rPr lang="ro-RO" sz="1800" b="0" i="0" u="none" strike="noStrike" baseline="30000" smtId="4294967295">
                <a:effectLst/>
                <a:highlight>
                  <a:srgbClr val="000000">
                    <a:alpha val="0"/>
                  </a:srgbClr>
                </a:highlight>
                <a:latin typeface="Calibri"/>
              </a:rPr>
              <a:t>+</a:t>
            </a:r>
          </a:p>
        </p:txBody>
      </p:sp>
      <p:sp>
        <p:nvSpPr>
          <p:cNvPr id="18" name="Down Arrow 17"/>
          <p:cNvSpPr/>
          <p:nvPr/>
        </p:nvSpPr>
        <p:spPr>
          <a:xfrm rot="16200000">
            <a:off x="4987101" y="4888470"/>
            <a:ext cx="150799" cy="477314"/>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9" name="Down Arrow 18"/>
          <p:cNvSpPr/>
          <p:nvPr/>
        </p:nvSpPr>
        <p:spPr>
          <a:xfrm rot="16200000">
            <a:off x="6383127" y="4874752"/>
            <a:ext cx="150799" cy="477314"/>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cxnSp>
        <p:nvCxnSpPr>
          <p:cNvPr id="20" name="Straight Connector 19"/>
          <p:cNvCxnSpPr/>
          <p:nvPr/>
        </p:nvCxnSpPr>
        <p:spPr>
          <a:xfrm>
            <a:off x="722229" y="940417"/>
            <a:ext cx="3054927" cy="0"/>
          </a:xfrm>
          <a:prstGeom prst="line">
            <a:avLst/>
          </a:prstGeom>
          <a:effectLst/>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9177" y="1285090"/>
            <a:ext cx="3157518" cy="3542884"/>
          </a:xfrm>
          <a:prstGeom prst="rect">
            <a:avLst/>
          </a:prstGeom>
          <a:effectLst/>
        </p:spPr>
      </p:pic>
    </p:spTree>
    <p:extLst>
      <p:ext uri="{BB962C8B-B14F-4D97-AF65-F5344CB8AC3E}">
        <p14:creationId xmlns:p14="http://schemas.microsoft.com/office/powerpoint/2010/main" val="3887005458"/>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Funcționarea pilei de combustie</a:t>
            </a:r>
          </a:p>
        </p:txBody>
      </p:sp>
      <p:cxnSp>
        <p:nvCxnSpPr>
          <p:cNvPr id="16" name="Straight Connector 15"/>
          <p:cNvCxnSpPr/>
          <p:nvPr/>
        </p:nvCxnSpPr>
        <p:spPr>
          <a:xfrm>
            <a:off x="374073" y="752747"/>
            <a:ext cx="3054927"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2858263" y="1184707"/>
            <a:ext cx="3559556" cy="823783"/>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rtl="0"/>
            <a:r>
              <a:rPr lang="ro-RO" sz="1600" b="0" i="0" u="none" strike="noStrike" smtId="4294967295">
                <a:effectLst/>
                <a:highlight>
                  <a:srgbClr val="000000">
                    <a:alpha val="0"/>
                  </a:srgbClr>
                </a:highlight>
                <a:latin typeface="Arial"/>
              </a:rPr>
              <a:t>Electronii se deplasează prin circuitul extern și acționează / pornesc dispozitivele. </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rcRect l="71714" b="53221"/>
          <a:stretch>
            <a:fillRect/>
          </a:stretch>
        </p:blipFill>
        <p:spPr>
          <a:xfrm rot="2799761">
            <a:off x="6360010" y="1398715"/>
            <a:ext cx="1337680" cy="1599272"/>
          </a:xfrm>
          <a:prstGeom prst="rect">
            <a:avLst/>
          </a:prstGeom>
          <a:effectLst/>
        </p:spPr>
      </p:pic>
    </p:spTree>
    <p:extLst>
      <p:ext uri="{BB962C8B-B14F-4D97-AF65-F5344CB8AC3E}">
        <p14:creationId xmlns:p14="http://schemas.microsoft.com/office/powerpoint/2010/main" val="2049252298"/>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Ansamblul pilei de combustie </a:t>
            </a:r>
          </a:p>
        </p:txBody>
      </p:sp>
      <p:cxnSp>
        <p:nvCxnSpPr>
          <p:cNvPr id="16" name="Straight Connector 15"/>
          <p:cNvCxnSpPr/>
          <p:nvPr/>
        </p:nvCxnSpPr>
        <p:spPr>
          <a:xfrm>
            <a:off x="374073" y="752747"/>
            <a:ext cx="2432627"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Rectangle 11"/>
          <p:cNvSpPr>
            <a:spLocks noChangeArrowheads="1"/>
          </p:cNvSpPr>
          <p:nvPr/>
        </p:nvSpPr>
        <p:spPr>
          <a:xfrm>
            <a:off x="202998" y="1808100"/>
            <a:ext cx="8763764" cy="915314"/>
          </a:xfrm>
          <a:prstGeom prst="rect">
            <a:avLst/>
          </a:prstGeom>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rtl="0"/>
            <a:r>
              <a:rPr lang="ro-RO" sz="1800" b="0" i="0" u="none" strike="noStrike" smtId="4294967295">
                <a:effectLst/>
                <a:highlight>
                  <a:srgbClr val="000000">
                    <a:alpha val="0"/>
                  </a:srgbClr>
                </a:highlight>
                <a:latin typeface="Arial"/>
              </a:rPr>
              <a:t>O singură pilă de combustie produce o tensiune mică (~1V). Pentru a obține o tensiune adecvată aplicațiilor practice, pilele sunt conectate în serie formând un ansamblu de pile de combustie. </a:t>
            </a:r>
          </a:p>
        </p:txBody>
      </p:sp>
      <p:sp>
        <p:nvSpPr>
          <p:cNvPr id="18" name="Text Box 12"/>
          <p:cNvSpPr txBox="1">
            <a:spLocks noChangeArrowheads="1"/>
          </p:cNvSpPr>
          <p:nvPr/>
        </p:nvSpPr>
        <p:spPr>
          <a:xfrm>
            <a:off x="789780" y="3148100"/>
            <a:ext cx="2616588" cy="2288286"/>
          </a:xfrm>
          <a:prstGeom prst="rect">
            <a:avLst/>
          </a:prstGeom>
          <a:noFill/>
          <a:ln w="9525">
            <a:noFill/>
            <a:miter lim="800000"/>
          </a:ln>
          <a:effectLst/>
        </p:spPr>
        <p:txBody>
          <a:bodyPr wrap="square">
            <a:spAutoFit/>
          </a:bodyPr>
          <a:lstStyle/>
          <a:p>
            <a:pPr algn="just" rtl="0"/>
            <a:r>
              <a:rPr lang="ro-RO" sz="1800" b="0" i="0" u="none" strike="noStrike" smtId="4294967295">
                <a:effectLst/>
                <a:highlight>
                  <a:srgbClr val="000000">
                    <a:alpha val="0"/>
                  </a:srgbClr>
                </a:highlight>
                <a:latin typeface="Arial"/>
              </a:rPr>
              <a:t>Un ansamblu de pile de combustie este compus din mai multe elemente care crează condițiile de lucru corecte pentru pilă și permit colectarea eficientă a energiei produse. </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7359" y="3168787"/>
            <a:ext cx="3990975" cy="2266950"/>
          </a:xfrm>
          <a:prstGeom prst="rect">
            <a:avLst/>
          </a:prstGeom>
          <a:effectLst/>
        </p:spPr>
      </p:pic>
    </p:spTree>
    <p:extLst>
      <p:ext uri="{BB962C8B-B14F-4D97-AF65-F5344CB8AC3E}">
        <p14:creationId xmlns:p14="http://schemas.microsoft.com/office/powerpoint/2010/main" val="3518924687"/>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668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Ansamblul pilei de combustie: element de interconectare</a:t>
            </a:r>
          </a:p>
        </p:txBody>
      </p:sp>
      <p:cxnSp>
        <p:nvCxnSpPr>
          <p:cNvPr id="16" name="Straight Connector 15"/>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440899" y="2145134"/>
            <a:ext cx="3675738" cy="3386664"/>
          </a:xfrm>
          <a:prstGeom prst="rect">
            <a:avLst/>
          </a:prstGeom>
          <a:noFill/>
          <a:ln w="9525">
            <a:noFill/>
            <a:miter lim="800000"/>
          </a:ln>
          <a:effectLst/>
        </p:spPr>
        <p:txBody>
          <a:bodyPr wrap="square">
            <a:spAutoFit/>
          </a:bodyPr>
          <a:lstStyle/>
          <a:p>
            <a:pPr algn="just" rtl="0"/>
            <a:r>
              <a:rPr lang="ro-RO" sz="1800" b="0" i="0" u="none" strike="noStrike" smtId="4294967295">
                <a:effectLst/>
                <a:highlight>
                  <a:srgbClr val="000000">
                    <a:alpha val="0"/>
                  </a:srgbClr>
                </a:highlight>
                <a:latin typeface="Arial"/>
              </a:rPr>
              <a:t>Elementul de interconectare este un element cu conductivitate electrică, format dntr-o placă metalică care asigură suportul mecanic și este prelucrată în vederea obținerii volumelor prin care se pot deplasa gazele anodice și catodice.  Fiecare cameră de gaz trebuie izolată de celelalte camere.  Se adaugă materialul de etanșare pentru a împiedica tranzitarea gazului. </a:t>
            </a:r>
          </a:p>
        </p:txBody>
      </p:sp>
      <p:cxnSp>
        <p:nvCxnSpPr>
          <p:cNvPr id="18" name="Straight Connector 17"/>
          <p:cNvCxnSpPr/>
          <p:nvPr/>
        </p:nvCxnSpPr>
        <p:spPr>
          <a:xfrm>
            <a:off x="374073" y="752747"/>
            <a:ext cx="4650773" cy="0"/>
          </a:xfrm>
          <a:prstGeom prst="line">
            <a:avLst/>
          </a:prstGeom>
          <a:effectLst/>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5691" y="2445593"/>
            <a:ext cx="3170698" cy="2665020"/>
          </a:xfrm>
          <a:prstGeom prst="rect">
            <a:avLst/>
          </a:prstGeom>
          <a:effectLst/>
        </p:spPr>
      </p:pic>
    </p:spTree>
    <p:extLst>
      <p:ext uri="{BB962C8B-B14F-4D97-AF65-F5344CB8AC3E}">
        <p14:creationId xmlns:p14="http://schemas.microsoft.com/office/powerpoint/2010/main" val="2304576044"/>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668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Ansamblul pilei de combustie: element de interconectare</a:t>
            </a:r>
          </a:p>
        </p:txBody>
      </p:sp>
      <p:cxnSp>
        <p:nvCxnSpPr>
          <p:cNvPr id="16" name="Straight Connector 15"/>
          <p:cNvCxnSpPr/>
          <p:nvPr/>
        </p:nvCxnSpPr>
        <p:spPr>
          <a:xfrm>
            <a:off x="374073" y="752747"/>
            <a:ext cx="4650773"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583093" y="2235189"/>
            <a:ext cx="3322687" cy="3386664"/>
          </a:xfrm>
          <a:prstGeom prst="rect">
            <a:avLst/>
          </a:prstGeom>
          <a:noFill/>
          <a:ln w="9525">
            <a:noFill/>
            <a:miter lim="800000"/>
          </a:ln>
          <a:effectLst/>
        </p:spPr>
        <p:txBody>
          <a:bodyPr wrap="square">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Conductivitate electrică ridicată</a:t>
            </a:r>
          </a:p>
          <a:p>
            <a:pPr algn="just"/>
            <a:endParaRPr lang="en-US" smtClean="0">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Compatibilitatea chimică cu materialele pilei și a combustibilului / oxidantului este asigurată</a:t>
            </a:r>
          </a:p>
          <a:p>
            <a:pPr algn="just"/>
            <a:endParaRPr lang="en-US" smtClean="0">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Stabilitate la temperaturi ridicate (structurală și chimică)</a:t>
            </a:r>
          </a:p>
          <a:p>
            <a:pPr marL="285750" indent="-285750" algn="just">
              <a:buFont typeface="Arial" panose="020B0604020202020204" pitchFamily="34" charset="0"/>
              <a:buChar char="•"/>
            </a:pPr>
            <a:endParaRPr lang="en-US" smtClean="0">
              <a:effectLst/>
              <a:latin typeface="Arial" panose="020B0604020202020204" pitchFamily="34" charset="0"/>
            </a:endParaRPr>
          </a:p>
        </p:txBody>
      </p:sp>
      <p:sp>
        <p:nvSpPr>
          <p:cNvPr id="18" name="Text Box 12"/>
          <p:cNvSpPr txBox="1">
            <a:spLocks noChangeArrowheads="1"/>
          </p:cNvSpPr>
          <p:nvPr/>
        </p:nvSpPr>
        <p:spPr>
          <a:xfrm>
            <a:off x="488524" y="1554584"/>
            <a:ext cx="3675738" cy="366126"/>
          </a:xfrm>
          <a:prstGeom prst="rect">
            <a:avLst/>
          </a:prstGeom>
          <a:noFill/>
          <a:ln w="9525">
            <a:noFill/>
            <a:miter lim="800000"/>
          </a:ln>
          <a:effectLst/>
        </p:spPr>
        <p:txBody>
          <a:bodyPr wrap="square">
            <a:spAutoFit/>
          </a:bodyPr>
          <a:lstStyle/>
          <a:p>
            <a:pPr algn="just" rtl="0"/>
            <a:r>
              <a:rPr lang="ro-RO" sz="1800" b="0" i="0" u="none" strike="noStrike" smtId="4294967295">
                <a:effectLst/>
                <a:highlight>
                  <a:srgbClr val="000000">
                    <a:alpha val="0"/>
                  </a:srgbClr>
                </a:highlight>
                <a:latin typeface="Arial"/>
              </a:rPr>
              <a:t>Condiții de interconectare:</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5691" y="2445593"/>
            <a:ext cx="3170698" cy="2665020"/>
          </a:xfrm>
          <a:prstGeom prst="rect">
            <a:avLst/>
          </a:prstGeom>
          <a:effectLst/>
        </p:spPr>
      </p:pic>
    </p:spTree>
    <p:extLst>
      <p:ext uri="{BB962C8B-B14F-4D97-AF65-F5344CB8AC3E}">
        <p14:creationId xmlns:p14="http://schemas.microsoft.com/office/powerpoint/2010/main" val="946982492"/>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668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 de pile de combustie: etanșare</a:t>
            </a:r>
          </a:p>
        </p:txBody>
      </p:sp>
      <p:cxnSp>
        <p:nvCxnSpPr>
          <p:cNvPr id="16" name="Straight Connector 15"/>
          <p:cNvCxnSpPr/>
          <p:nvPr/>
        </p:nvCxnSpPr>
        <p:spPr>
          <a:xfrm>
            <a:off x="374073" y="752747"/>
            <a:ext cx="4650773"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621730" y="1501096"/>
            <a:ext cx="3322687" cy="5093702"/>
          </a:xfrm>
          <a:prstGeom prst="rect">
            <a:avLst/>
          </a:prstGeom>
          <a:noFill/>
          <a:ln w="9525">
            <a:noFill/>
            <a:miter lim="800000"/>
          </a:ln>
          <a:effectLst/>
        </p:spPr>
        <p:txBody>
          <a:bodyPr wrap="square">
            <a:spAutoFit/>
          </a:bodyPr>
          <a:lstStyle/>
          <a:p>
            <a:pPr algn="just" rtl="0"/>
            <a:r>
              <a:rPr lang="ro-RO" sz="1700" b="0" i="0" u="none" strike="noStrike" dirty="0" smtId="4294967295">
                <a:effectLst/>
                <a:highlight>
                  <a:srgbClr val="000000">
                    <a:alpha val="0"/>
                  </a:srgbClr>
                </a:highlight>
                <a:latin typeface="Arial"/>
              </a:rPr>
              <a:t>Pentru a împiedica scurgeri ale gazului introdus în ansamblu și tranzitarea combustibului și a aerului dintr-un compartiment de gaz în altul, se adaugă un element de etanșare în diferite poziții ale fiecărui strat de pile de combustie din care este format ansamblul. </a:t>
            </a:r>
          </a:p>
          <a:p>
            <a:pPr algn="just"/>
            <a:endParaRPr lang="en-US" sz="1700" dirty="0">
              <a:effectLst/>
              <a:latin typeface="Arial" panose="020B0604020202020204" pitchFamily="34" charset="0"/>
            </a:endParaRPr>
          </a:p>
          <a:p>
            <a:pPr algn="just" rtl="0"/>
            <a:r>
              <a:rPr lang="ro-RO" sz="1700" b="0" i="0" u="none" strike="noStrike" dirty="0" smtId="4294967295">
                <a:effectLst/>
                <a:highlight>
                  <a:srgbClr val="000000">
                    <a:alpha val="0"/>
                  </a:srgbClr>
                </a:highlight>
                <a:latin typeface="Arial"/>
              </a:rPr>
              <a:t>Materialele utilizate pentru elementul de etanșare sunt de trei tipuri:  </a:t>
            </a:r>
          </a:p>
          <a:p>
            <a:pPr algn="just"/>
            <a:endParaRPr lang="en-US" sz="1700" dirty="0">
              <a:effectLst/>
              <a:latin typeface="Arial" panose="020B0604020202020204" pitchFamily="34" charset="0"/>
            </a:endParaRPr>
          </a:p>
          <a:p>
            <a:pPr marL="285750" indent="-285750" algn="just" rtl="0">
              <a:buFont typeface="Arial" panose="020B0604020202020204" pitchFamily="34" charset="0"/>
              <a:buChar char="•"/>
            </a:pPr>
            <a:r>
              <a:rPr lang="ro-RO" sz="1700" b="0" i="0" u="none" strike="noStrike" dirty="0" smtId="4294967295">
                <a:effectLst/>
                <a:highlight>
                  <a:srgbClr val="000000">
                    <a:alpha val="0"/>
                  </a:srgbClr>
                </a:highlight>
                <a:latin typeface="Arial"/>
              </a:rPr>
              <a:t>Minerale (pe bază de mică)</a:t>
            </a:r>
          </a:p>
          <a:p>
            <a:pPr marL="285750" indent="-285750" algn="just" rtl="0">
              <a:buFont typeface="Arial" panose="020B0604020202020204" pitchFamily="34" charset="0"/>
              <a:buChar char="•"/>
            </a:pPr>
            <a:r>
              <a:rPr lang="ro-RO" sz="1700" b="0" i="0" u="none" strike="noStrike" dirty="0" smtId="4294967295">
                <a:effectLst/>
                <a:highlight>
                  <a:srgbClr val="000000">
                    <a:alpha val="0"/>
                  </a:srgbClr>
                </a:highlight>
                <a:latin typeface="Arial"/>
              </a:rPr>
              <a:t>Sticlă-ceramică</a:t>
            </a:r>
          </a:p>
          <a:p>
            <a:pPr marL="285750" indent="-285750" algn="just" rtl="0">
              <a:buFont typeface="Arial" panose="020B0604020202020204" pitchFamily="34" charset="0"/>
              <a:buChar char="•"/>
            </a:pPr>
            <a:r>
              <a:rPr lang="ro-RO" sz="1700" b="0" i="0" u="none" strike="noStrike" dirty="0" smtId="4294967295">
                <a:effectLst/>
                <a:highlight>
                  <a:srgbClr val="000000">
                    <a:alpha val="0"/>
                  </a:srgbClr>
                </a:highlight>
                <a:latin typeface="Arial"/>
              </a:rPr>
              <a:t>Lipire cu metal</a:t>
            </a:r>
          </a:p>
          <a:p>
            <a:pPr algn="just"/>
            <a:endParaRPr lang="en-US" dirty="0">
              <a:effectLst/>
              <a:latin typeface="Arial" panose="020B0604020202020204" pitchFamily="34" charset="0"/>
            </a:endParaRPr>
          </a:p>
          <a:p>
            <a:pPr algn="just"/>
            <a:endParaRPr lang="en-US" dirty="0" smtClean="0">
              <a:effectLst/>
              <a:latin typeface="Arial" panose="020B0604020202020204" pitchFamily="34"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l="31100" t="20601" r="12201" b="12201"/>
          <a:stretch>
            <a:fillRect/>
          </a:stretch>
        </p:blipFill>
        <p:spPr>
          <a:xfrm>
            <a:off x="5482273" y="2764283"/>
            <a:ext cx="2284473" cy="2030643"/>
          </a:xfrm>
          <a:prstGeom prst="rect">
            <a:avLst/>
          </a:prstGeom>
          <a:effectLst/>
        </p:spPr>
      </p:pic>
    </p:spTree>
    <p:extLst>
      <p:ext uri="{BB962C8B-B14F-4D97-AF65-F5344CB8AC3E}">
        <p14:creationId xmlns:p14="http://schemas.microsoft.com/office/powerpoint/2010/main" val="2794114577"/>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4668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 de pile de combustie: etanșare</a:t>
            </a:r>
          </a:p>
        </p:txBody>
      </p:sp>
      <p:cxnSp>
        <p:nvCxnSpPr>
          <p:cNvPr id="16" name="Straight Connector 15"/>
          <p:cNvCxnSpPr/>
          <p:nvPr/>
        </p:nvCxnSpPr>
        <p:spPr>
          <a:xfrm>
            <a:off x="374073" y="752747"/>
            <a:ext cx="4650773"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570107" y="1823757"/>
            <a:ext cx="3540022" cy="5034230"/>
          </a:xfrm>
          <a:prstGeom prst="rect">
            <a:avLst/>
          </a:prstGeom>
          <a:noFill/>
          <a:ln w="9525">
            <a:noFill/>
            <a:miter lim="800000"/>
          </a:ln>
          <a:effectLst/>
        </p:spPr>
        <p:txBody>
          <a:bodyPr wrap="square">
            <a:spAutoFit/>
          </a:bodyPr>
          <a:lstStyle/>
          <a:p>
            <a:pPr algn="just" rtl="0"/>
            <a:r>
              <a:rPr lang="ro-RO" sz="1800" b="0" i="0" u="none" strike="noStrike" smtId="4294967295">
                <a:effectLst/>
                <a:highlight>
                  <a:srgbClr val="000000">
                    <a:alpha val="0"/>
                  </a:srgbClr>
                </a:highlight>
                <a:latin typeface="Arial"/>
              </a:rPr>
              <a:t>Caracteristicile materialului de etanșare:</a:t>
            </a:r>
          </a:p>
          <a:p>
            <a:pPr algn="just"/>
            <a:endParaRPr lang="en-US">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Stabilitate chimică și metalică în mediul de lucru al pilei de combustie</a:t>
            </a:r>
          </a:p>
          <a:p>
            <a:pPr marL="285750" indent="-285750" algn="just">
              <a:buFont typeface="Arial" panose="020B0604020202020204" pitchFamily="34" charset="0"/>
              <a:buChar char="•"/>
            </a:pPr>
            <a:endParaRPr lang="en-US">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Izolator electric (puternic dielectric)</a:t>
            </a:r>
          </a:p>
          <a:p>
            <a:pPr algn="just"/>
            <a:endParaRPr lang="en-US" smtClean="0">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Neporos</a:t>
            </a:r>
          </a:p>
          <a:p>
            <a:pPr algn="just"/>
            <a:endParaRPr lang="en-US" smtClean="0">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Coeficient de dilatare termică compatibil cu materialele pe care le etanșează</a:t>
            </a:r>
          </a:p>
          <a:p>
            <a:pPr marL="285750" indent="-285750" algn="just">
              <a:buFont typeface="Arial" panose="020B0604020202020204" pitchFamily="34" charset="0"/>
              <a:buChar char="•"/>
            </a:pPr>
            <a:endParaRPr lang="en-US" smtClean="0">
              <a:effectLst/>
              <a:latin typeface="Arial" panose="020B0604020202020204" pitchFamily="34" charset="0"/>
            </a:endParaRPr>
          </a:p>
          <a:p>
            <a:pPr marL="285750" indent="-285750" algn="just">
              <a:buFont typeface="Arial" panose="020B0604020202020204" pitchFamily="34" charset="0"/>
              <a:buChar char="•"/>
            </a:pPr>
            <a:endParaRPr lang="en-US">
              <a:effectLst/>
              <a:latin typeface="Arial" panose="020B0604020202020204" pitchFamily="34" charset="0"/>
            </a:endParaRPr>
          </a:p>
          <a:p>
            <a:pPr algn="just"/>
            <a:endParaRPr lang="en-US" smtClean="0">
              <a:effectLst/>
              <a:latin typeface="Arial" panose="020B0604020202020204" pitchFamily="34"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l="31100" t="20601" r="12201" b="12201"/>
          <a:stretch>
            <a:fillRect/>
          </a:stretch>
        </p:blipFill>
        <p:spPr>
          <a:xfrm>
            <a:off x="5482273" y="2764283"/>
            <a:ext cx="2284473" cy="2030643"/>
          </a:xfrm>
          <a:prstGeom prst="rect">
            <a:avLst/>
          </a:prstGeom>
          <a:effectLst/>
        </p:spPr>
      </p:pic>
    </p:spTree>
    <p:extLst>
      <p:ext uri="{BB962C8B-B14F-4D97-AF65-F5344CB8AC3E}">
        <p14:creationId xmlns:p14="http://schemas.microsoft.com/office/powerpoint/2010/main" val="3570333391"/>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5219898"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 de pile de combustie: colector de curent</a:t>
            </a:r>
          </a:p>
        </p:txBody>
      </p:sp>
      <p:cxnSp>
        <p:nvCxnSpPr>
          <p:cNvPr id="16" name="Straight Connector 15"/>
          <p:cNvCxnSpPr/>
          <p:nvPr/>
        </p:nvCxnSpPr>
        <p:spPr>
          <a:xfrm>
            <a:off x="374073" y="752747"/>
            <a:ext cx="5094742"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929448" y="1584040"/>
            <a:ext cx="3540023" cy="3661258"/>
          </a:xfrm>
          <a:prstGeom prst="rect">
            <a:avLst/>
          </a:prstGeom>
          <a:noFill/>
          <a:ln w="9525">
            <a:noFill/>
            <a:miter lim="800000"/>
          </a:ln>
          <a:effectLst/>
        </p:spPr>
        <p:txBody>
          <a:bodyPr wrap="square">
            <a:spAutoFit/>
          </a:bodyPr>
          <a:lstStyle/>
          <a:p>
            <a:pPr algn="just" rtl="0"/>
            <a:r>
              <a:rPr lang="ro-RO" sz="1800" b="0" i="0" u="none" strike="noStrike" smtId="4294967295">
                <a:effectLst/>
                <a:highlight>
                  <a:srgbClr val="000000">
                    <a:alpha val="0"/>
                  </a:srgbClr>
                </a:highlight>
                <a:latin typeface="Arial"/>
              </a:rPr>
              <a:t>Curentul electric generat de pilă trebuie colectat și transferat la placa bipolară prin crearea unei conexiuni electrice în diferite puncte ale suprafeței pilei. </a:t>
            </a:r>
          </a:p>
          <a:p>
            <a:pPr algn="just"/>
            <a:endParaRPr lang="en-US">
              <a:effectLst/>
              <a:latin typeface="Arial" panose="020B0604020202020204" pitchFamily="34" charset="0"/>
            </a:endParaRPr>
          </a:p>
          <a:p>
            <a:pPr algn="just" rtl="0"/>
            <a:r>
              <a:rPr lang="ro-RO" sz="1800" b="0" i="0" u="none" strike="noStrike" smtId="4294967295">
                <a:effectLst/>
                <a:highlight>
                  <a:srgbClr val="000000">
                    <a:alpha val="0"/>
                  </a:srgbClr>
                </a:highlight>
                <a:latin typeface="Arial"/>
              </a:rPr>
              <a:t>Colectorul de curent îndeplinește acest rol, iar geometria acestuia este optimizată astfel încât să coleceze fluxul de electroni generat de pilă și să permită alimentarea nerestricționată cu gaz a electrozilor.</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l="11809" t="15927" r="8094" b="21654"/>
          <a:stretch>
            <a:fillRect/>
          </a:stretch>
        </p:blipFill>
        <p:spPr>
          <a:xfrm>
            <a:off x="5212009" y="4310743"/>
            <a:ext cx="3156077" cy="1820092"/>
          </a:xfrm>
          <a:prstGeom prst="rect">
            <a:avLst/>
          </a:prstGeom>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rcRect t="12190" r="-794" b="10730"/>
          <a:stretch>
            <a:fillRect/>
          </a:stretch>
        </p:blipFill>
        <p:spPr>
          <a:xfrm>
            <a:off x="5697121" y="1793045"/>
            <a:ext cx="2185851" cy="2258884"/>
          </a:xfrm>
          <a:prstGeom prst="rect">
            <a:avLst/>
          </a:prstGeom>
          <a:effectLst/>
        </p:spPr>
      </p:pic>
    </p:spTree>
    <p:extLst>
      <p:ext uri="{BB962C8B-B14F-4D97-AF65-F5344CB8AC3E}">
        <p14:creationId xmlns:p14="http://schemas.microsoft.com/office/powerpoint/2010/main" val="188919337"/>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203688" y="308875"/>
            <a:ext cx="3787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Ce este o pilă de combustie?</a:t>
            </a:r>
          </a:p>
        </p:txBody>
      </p:sp>
      <p:cxnSp>
        <p:nvCxnSpPr>
          <p:cNvPr id="16" name="Straight Connector 15"/>
          <p:cNvCxnSpPr/>
          <p:nvPr/>
        </p:nvCxnSpPr>
        <p:spPr>
          <a:xfrm>
            <a:off x="226920" y="843505"/>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247379" y="2012664"/>
            <a:ext cx="257818" cy="444063"/>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8" name="Down Arrow 17"/>
          <p:cNvSpPr/>
          <p:nvPr/>
        </p:nvSpPr>
        <p:spPr>
          <a:xfrm>
            <a:off x="6247379" y="3633306"/>
            <a:ext cx="257818" cy="444063"/>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9" name="Content Placeholder 2"/>
          <p:cNvSpPr txBox="1"/>
          <p:nvPr/>
        </p:nvSpPr>
        <p:spPr>
          <a:xfrm>
            <a:off x="918239" y="1587185"/>
            <a:ext cx="2848918" cy="83293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rtl="0">
              <a:buFont typeface="Arial" panose="020B0604020202020204" pitchFamily="34" charset="0"/>
              <a:buNone/>
            </a:pPr>
            <a:r>
              <a:rPr lang="ro-RO" sz="1800" b="0" i="0" u="none" strike="noStrike" smtId="4294967295">
                <a:effectLst/>
                <a:highlight>
                  <a:srgbClr val="000000">
                    <a:alpha val="0"/>
                  </a:srgbClr>
                </a:highlight>
                <a:latin typeface="Calibri"/>
              </a:rPr>
              <a:t>O pilă de combustie este </a:t>
            </a:r>
            <a:r>
              <a:rPr lang="ro-RO" sz="1800" b="1" i="0" u="none" strike="noStrike" smtId="4294967295">
                <a:solidFill>
                  <a:srgbClr val="203864"/>
                </a:solidFill>
                <a:effectLst/>
                <a:highlight>
                  <a:srgbClr val="000000">
                    <a:alpha val="0"/>
                  </a:srgbClr>
                </a:highlight>
                <a:latin typeface="Calibri"/>
              </a:rPr>
              <a:t>un dspozitiv de conversie a energiei</a:t>
            </a:r>
          </a:p>
        </p:txBody>
      </p:sp>
      <p:sp>
        <p:nvSpPr>
          <p:cNvPr id="20" name="Content Placeholder 2"/>
          <p:cNvSpPr txBox="1"/>
          <p:nvPr/>
        </p:nvSpPr>
        <p:spPr>
          <a:xfrm>
            <a:off x="964134" y="3025055"/>
            <a:ext cx="2848918" cy="83293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rtl="0">
              <a:buFont typeface="Arial" panose="020B0604020202020204" pitchFamily="34" charset="0"/>
              <a:buNone/>
            </a:pPr>
            <a:r>
              <a:rPr lang="ro-RO" sz="1800" b="0" i="0" u="none" strike="noStrike" smtId="4294967295">
                <a:solidFill>
                  <a:srgbClr val="000000"/>
                </a:solidFill>
                <a:effectLst/>
                <a:highlight>
                  <a:srgbClr val="000000">
                    <a:alpha val="0"/>
                  </a:srgbClr>
                </a:highlight>
                <a:latin typeface="Calibri"/>
              </a:rPr>
              <a:t>Convertește energia chimică a unei pile  </a:t>
            </a:r>
            <a:r>
              <a:rPr lang="ro-RO" sz="1800" b="0" i="0" u="sng" strike="noStrike" smtId="4294967295">
                <a:solidFill>
                  <a:srgbClr val="000000"/>
                </a:solidFill>
                <a:effectLst/>
                <a:highlight>
                  <a:srgbClr val="000000">
                    <a:alpha val="0"/>
                  </a:srgbClr>
                </a:highlight>
                <a:latin typeface="Calibri"/>
              </a:rPr>
              <a:t>direct</a:t>
            </a:r>
            <a:r>
              <a:rPr lang="ro-RO" sz="1800" b="0" i="0" u="none" strike="noStrike" smtId="4294967295">
                <a:solidFill>
                  <a:srgbClr val="000000"/>
                </a:solidFill>
                <a:effectLst/>
                <a:highlight>
                  <a:srgbClr val="000000">
                    <a:alpha val="0"/>
                  </a:srgbClr>
                </a:highlight>
                <a:latin typeface="Calibri"/>
              </a:rPr>
              <a:t> în energie electrică. </a:t>
            </a:r>
          </a:p>
        </p:txBody>
      </p:sp>
      <p:sp>
        <p:nvSpPr>
          <p:cNvPr id="21" name="Down Arrow 20"/>
          <p:cNvSpPr/>
          <p:nvPr/>
        </p:nvSpPr>
        <p:spPr>
          <a:xfrm>
            <a:off x="2185708" y="2405837"/>
            <a:ext cx="311134" cy="442611"/>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3459" y="1042418"/>
            <a:ext cx="831436" cy="823684"/>
          </a:xfrm>
          <a:prstGeom prst="rect">
            <a:avLst/>
          </a:prstGeom>
          <a:effectLst/>
        </p:spPr>
      </p:pic>
      <p:sp>
        <p:nvSpPr>
          <p:cNvPr id="23" name="TextBox 22"/>
          <p:cNvSpPr txBox="1"/>
          <p:nvPr/>
        </p:nvSpPr>
        <p:spPr>
          <a:xfrm>
            <a:off x="5601823" y="5674487"/>
            <a:ext cx="2221718" cy="366126"/>
          </a:xfrm>
          <a:prstGeom prst="rect">
            <a:avLst/>
          </a:prstGeom>
          <a:noFill/>
          <a:effectLst/>
        </p:spPr>
        <p:txBody>
          <a:bodyPr wrap="square" rtlCol="0">
            <a:spAutoFit/>
          </a:bodyPr>
          <a:lstStyle/>
          <a:p>
            <a:pPr rtl="0"/>
            <a:r>
              <a:rPr lang="ro-RO" sz="900" b="0" i="0" u="none" strike="noStrike" smtId="4294967295">
                <a:effectLst/>
                <a:highlight>
                  <a:srgbClr val="000000">
                    <a:alpha val="0"/>
                  </a:srgbClr>
                </a:highlight>
                <a:latin typeface="Calibri"/>
                <a:hlinkClick r:id="rId11"/>
              </a:rPr>
              <a:t>Foto</a:t>
            </a:r>
            <a:r>
              <a:rPr lang="ro-RO" sz="900" b="0" i="0" u="none" strike="noStrike" smtId="4294967295">
                <a:effectLst/>
                <a:highlight>
                  <a:srgbClr val="000000">
                    <a:alpha val="0"/>
                  </a:srgbClr>
                </a:highlight>
                <a:latin typeface="Calibri"/>
              </a:rPr>
              <a:t> de Utahraptor ostrommaysi  / </a:t>
            </a:r>
            <a:r>
              <a:rPr lang="ro-RO" sz="900" b="0" i="0" u="none" strike="noStrike" smtId="4294967295">
                <a:effectLst/>
                <a:highlight>
                  <a:srgbClr val="000000">
                    <a:alpha val="0"/>
                  </a:srgbClr>
                </a:highlight>
                <a:latin typeface="Calibri"/>
                <a:hlinkClick r:id="rId12"/>
              </a:rPr>
              <a:t>CC BY</a:t>
            </a:r>
          </a:p>
          <a:p>
            <a:pPr rtl="0"/>
            <a:r>
              <a:rPr lang="ro-RO" sz="900" b="0" i="0" u="none" strike="noStrike" smtId="4294967295">
                <a:effectLst/>
                <a:highlight>
                  <a:srgbClr val="000000">
                    <a:alpha val="0"/>
                  </a:srgbClr>
                </a:highlight>
                <a:latin typeface="Calibri"/>
                <a:hlinkClick r:id="rId13"/>
              </a:rPr>
              <a:t>Foto </a:t>
            </a:r>
            <a:r>
              <a:rPr lang="ro-RO" sz="900" b="0" i="0" u="none" strike="noStrike" smtId="4294967295">
                <a:effectLst/>
                <a:highlight>
                  <a:srgbClr val="000000">
                    <a:alpha val="0"/>
                  </a:srgbClr>
                </a:highlight>
                <a:latin typeface="Calibri"/>
              </a:rPr>
              <a:t> de LPS.1 </a:t>
            </a:r>
          </a:p>
        </p:txBody>
      </p:sp>
      <p:pic>
        <p:nvPicPr>
          <p:cNvPr id="24" name="Picture 23"/>
          <p:cNvPicPr>
            <a:picLocks noChangeAspect="1"/>
          </p:cNvPicPr>
          <p:nvPr/>
        </p:nvPicPr>
        <p:blipFill>
          <a:blip r:embed="rId14">
            <a:extLst>
              <a:ext uri="{28A0092B-C50C-407E-A947-70E740481C1C}">
                <a14:useLocalDpi xmlns:a14="http://schemas.microsoft.com/office/drawing/2010/main" val="0"/>
              </a:ext>
            </a:extLst>
          </a:blip>
          <a:srcRect l="8918" t="23991" r="10831" b="14972"/>
          <a:stretch>
            <a:fillRect/>
          </a:stretch>
        </p:blipFill>
        <p:spPr>
          <a:xfrm>
            <a:off x="5903886" y="2585933"/>
            <a:ext cx="944800" cy="971045"/>
          </a:xfrm>
          <a:prstGeom prst="rect">
            <a:avLst/>
          </a:prstGeom>
          <a:effectLst/>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21125" y="4153697"/>
            <a:ext cx="906289" cy="1359434"/>
          </a:xfrm>
          <a:prstGeom prst="rect">
            <a:avLst/>
          </a:prstGeom>
          <a:effectLst/>
        </p:spPr>
      </p:pic>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312809"/>
            <a:ext cx="5219898"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Ansamblu de pile de combustie: colector de curent</a:t>
            </a:r>
          </a:p>
        </p:txBody>
      </p:sp>
      <p:cxnSp>
        <p:nvCxnSpPr>
          <p:cNvPr id="16" name="Straight Connector 15"/>
          <p:cNvCxnSpPr/>
          <p:nvPr/>
        </p:nvCxnSpPr>
        <p:spPr>
          <a:xfrm>
            <a:off x="374073" y="752747"/>
            <a:ext cx="5202479"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929448" y="1584040"/>
            <a:ext cx="3540023" cy="4485041"/>
          </a:xfrm>
          <a:prstGeom prst="rect">
            <a:avLst/>
          </a:prstGeom>
          <a:noFill/>
          <a:ln w="9525">
            <a:noFill/>
            <a:miter lim="800000"/>
          </a:ln>
          <a:effectLst/>
        </p:spPr>
        <p:txBody>
          <a:bodyPr wrap="square">
            <a:spAutoFit/>
          </a:bodyPr>
          <a:lstStyle/>
          <a:p>
            <a:pPr algn="just" rtl="0"/>
            <a:r>
              <a:rPr lang="ro-RO" sz="1800" b="0" i="0" u="none" strike="noStrike" smtId="4294967295">
                <a:effectLst/>
                <a:highlight>
                  <a:srgbClr val="000000">
                    <a:alpha val="0"/>
                  </a:srgbClr>
                </a:highlight>
                <a:latin typeface="Arial"/>
              </a:rPr>
              <a:t>Caracterisiticile colectorului de curent:</a:t>
            </a:r>
          </a:p>
          <a:p>
            <a:pPr algn="just"/>
            <a:endParaRPr lang="en-US">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Stabilitate chimică și metalică în mediul de lucru al pilei de combustie</a:t>
            </a:r>
          </a:p>
          <a:p>
            <a:pPr marL="285750" indent="-285750" algn="just">
              <a:buFont typeface="Arial" panose="020B0604020202020204" pitchFamily="34" charset="0"/>
              <a:buChar char="•"/>
            </a:pPr>
            <a:endParaRPr lang="en-US">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Conductor electric  excelent</a:t>
            </a:r>
          </a:p>
          <a:p>
            <a:pPr marL="285750" indent="-285750" algn="just">
              <a:buFont typeface="Arial" panose="020B0604020202020204" pitchFamily="34" charset="0"/>
              <a:buChar char="•"/>
            </a:pPr>
            <a:endParaRPr lang="en-US">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Structură poroasă pentru a permite fluxul de gaz către pilă </a:t>
            </a:r>
          </a:p>
          <a:p>
            <a:pPr marL="285750" indent="-285750" algn="just">
              <a:buFont typeface="Arial" panose="020B0604020202020204" pitchFamily="34" charset="0"/>
              <a:buChar char="•"/>
            </a:pPr>
            <a:endParaRPr lang="en-US">
              <a:effectLst/>
              <a:latin typeface="Arial" panose="020B0604020202020204" pitchFamily="34" charset="0"/>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Arial"/>
              </a:rPr>
              <a:t>Geometrie care garantează o distribuție uniformă a gazului pe suprafața pilei. </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l="11809" t="15927" r="8094" b="21654"/>
          <a:stretch>
            <a:fillRect/>
          </a:stretch>
        </p:blipFill>
        <p:spPr>
          <a:xfrm>
            <a:off x="5212009" y="4310743"/>
            <a:ext cx="3156077" cy="1820092"/>
          </a:xfrm>
          <a:prstGeom prst="rect">
            <a:avLst/>
          </a:prstGeom>
          <a:effectLst/>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rcRect t="12190" r="-794" b="10730"/>
          <a:stretch>
            <a:fillRect/>
          </a:stretch>
        </p:blipFill>
        <p:spPr>
          <a:xfrm>
            <a:off x="5697121" y="1793045"/>
            <a:ext cx="2185851" cy="2258884"/>
          </a:xfrm>
          <a:prstGeom prst="rect">
            <a:avLst/>
          </a:prstGeom>
          <a:effectLst/>
        </p:spPr>
      </p:pic>
    </p:spTree>
    <p:extLst>
      <p:ext uri="{BB962C8B-B14F-4D97-AF65-F5344CB8AC3E}">
        <p14:creationId xmlns:p14="http://schemas.microsoft.com/office/powerpoint/2010/main" val="87352810"/>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Pile de combustie de temperatură înaltă</a:t>
            </a:r>
          </a:p>
        </p:txBody>
      </p:sp>
      <p:cxnSp>
        <p:nvCxnSpPr>
          <p:cNvPr id="16" name="Straight Connector 15"/>
          <p:cNvCxnSpPr/>
          <p:nvPr/>
        </p:nvCxnSpPr>
        <p:spPr>
          <a:xfrm>
            <a:off x="374073" y="752747"/>
            <a:ext cx="4406931" cy="0"/>
          </a:xfrm>
          <a:prstGeom prst="line">
            <a:avLst/>
          </a:prstGeom>
          <a:effectLst/>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10"/>
          <a:stretch>
            <a:fillRect/>
          </a:stretch>
        </p:blipFill>
        <p:spPr>
          <a:xfrm>
            <a:off x="1184638" y="2116332"/>
            <a:ext cx="1844851" cy="1800000"/>
          </a:xfrm>
          <a:prstGeom prst="rect">
            <a:avLst/>
          </a:prstGeom>
          <a:effec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rcRect l="21712" t="17651" r="24287" b="14539"/>
          <a:stretch>
            <a:fillRect/>
          </a:stretch>
        </p:blipFill>
        <p:spPr>
          <a:xfrm>
            <a:off x="5886994" y="2092841"/>
            <a:ext cx="1911236" cy="1800000"/>
          </a:xfrm>
          <a:prstGeom prst="rect">
            <a:avLst/>
          </a:prstGeom>
          <a:effectLst/>
        </p:spPr>
      </p:pic>
      <p:sp>
        <p:nvSpPr>
          <p:cNvPr id="19" name="Content Placeholder 2"/>
          <p:cNvSpPr txBox="1"/>
          <p:nvPr/>
        </p:nvSpPr>
        <p:spPr>
          <a:xfrm>
            <a:off x="748465" y="1068963"/>
            <a:ext cx="2848918" cy="960063"/>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SOFC</a:t>
            </a:r>
          </a:p>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Pilă de combustie cu oxid solid</a:t>
            </a:r>
          </a:p>
        </p:txBody>
      </p:sp>
      <p:sp>
        <p:nvSpPr>
          <p:cNvPr id="20" name="Content Placeholder 2"/>
          <p:cNvSpPr txBox="1"/>
          <p:nvPr/>
        </p:nvSpPr>
        <p:spPr>
          <a:xfrm>
            <a:off x="5441405" y="1068963"/>
            <a:ext cx="2906397" cy="960063"/>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MCFC</a:t>
            </a:r>
          </a:p>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Pilă de combustie cu carbonat topit</a:t>
            </a:r>
          </a:p>
        </p:txBody>
      </p:sp>
      <p:sp>
        <p:nvSpPr>
          <p:cNvPr id="21" name="Text Box 12"/>
          <p:cNvSpPr txBox="1">
            <a:spLocks noChangeArrowheads="1"/>
          </p:cNvSpPr>
          <p:nvPr/>
        </p:nvSpPr>
        <p:spPr>
          <a:xfrm>
            <a:off x="1250449" y="4046829"/>
            <a:ext cx="6416299" cy="2044203"/>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rtl="0"/>
            <a:r>
              <a:rPr lang="ro-RO" sz="1600" b="0" i="0" u="none" strike="noStrike" smtId="4294967295">
                <a:effectLst/>
                <a:highlight>
                  <a:srgbClr val="000000">
                    <a:alpha val="0"/>
                  </a:srgbClr>
                </a:highlight>
                <a:latin typeface="Arial"/>
              </a:rPr>
              <a:t>Ambele tehnologii funcționează la temperaturi înalte (600-900°C), ar aceasta permite utilizarea mai multor combustibili în afară de H2 pur.  Temperatura înaltă de funcționare oferă posibilitatea de a folosi excesul de căldură produsă în scop industrial sau casnic (cogenerare) sau de a produce în continuare energie electrică cu ajutorul ciclului termodinamic clasic. </a:t>
            </a:r>
          </a:p>
          <a:p>
            <a:pPr algn="just" rtl="0"/>
            <a:r>
              <a:rPr lang="ro-RO" sz="1600" b="0" i="0" u="none" strike="noStrike" smtId="4294967295">
                <a:effectLst/>
                <a:highlight>
                  <a:srgbClr val="000000">
                    <a:alpha val="0"/>
                  </a:srgbClr>
                </a:highlight>
                <a:latin typeface="Arial"/>
              </a:rPr>
              <a:t>Materialele utilizate la SOFC și MCFC și reacțiile electro-chimice care au loc în interiorul acestora sunt diferite. </a:t>
            </a:r>
          </a:p>
        </p:txBody>
      </p:sp>
    </p:spTree>
    <p:extLst>
      <p:ext uri="{BB962C8B-B14F-4D97-AF65-F5344CB8AC3E}">
        <p14:creationId xmlns:p14="http://schemas.microsoft.com/office/powerpoint/2010/main" val="3024551166"/>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25168" y="929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400" b="0" i="1" u="none" strike="noStrike" dirty="0" smtId="4294967295">
                <a:solidFill>
                  <a:srgbClr val="2F5597"/>
                </a:solidFill>
                <a:effectLst/>
                <a:highlight>
                  <a:srgbClr val="000000">
                    <a:alpha val="0"/>
                  </a:srgbClr>
                </a:highlight>
                <a:latin typeface="Arial"/>
                <a:cs typeface="Arial"/>
              </a:rPr>
              <a:t>Pile de combustie de temperatură înaltă: combustibili</a:t>
            </a:r>
          </a:p>
        </p:txBody>
      </p:sp>
      <p:cxnSp>
        <p:nvCxnSpPr>
          <p:cNvPr id="16" name="Straight Connector 15"/>
          <p:cNvCxnSpPr/>
          <p:nvPr/>
        </p:nvCxnSpPr>
        <p:spPr>
          <a:xfrm>
            <a:off x="368714" y="5241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767336" y="1121736"/>
            <a:ext cx="3966744" cy="823783"/>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rtl="0"/>
            <a:r>
              <a:rPr lang="ro-RO" sz="1600" b="0" i="0" u="none" strike="noStrike" smtId="4294967295">
                <a:effectLst/>
                <a:highlight>
                  <a:srgbClr val="000000">
                    <a:alpha val="0"/>
                  </a:srgbClr>
                </a:highlight>
                <a:latin typeface="Arial"/>
              </a:rPr>
              <a:t>De ce permit pilele de combustie de temperatură înaltă utilizarea combustibililor alternativi alții decât H2?</a:t>
            </a:r>
          </a:p>
        </p:txBody>
      </p:sp>
      <p:sp>
        <p:nvSpPr>
          <p:cNvPr id="18" name="Content Placeholder 2"/>
          <p:cNvSpPr txBox="1"/>
          <p:nvPr/>
        </p:nvSpPr>
        <p:spPr>
          <a:xfrm>
            <a:off x="5730941" y="1177356"/>
            <a:ext cx="1989195" cy="475963"/>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2800" b="1" i="0" u="none" strike="noStrike" smtId="4294967295">
                <a:solidFill>
                  <a:srgbClr val="203864"/>
                </a:solidFill>
                <a:effectLst/>
                <a:highlight>
                  <a:srgbClr val="000000">
                    <a:alpha val="0"/>
                  </a:srgbClr>
                </a:highlight>
                <a:latin typeface="Calibri"/>
              </a:rPr>
              <a:t>Reformare</a:t>
            </a:r>
          </a:p>
        </p:txBody>
      </p:sp>
      <p:sp>
        <p:nvSpPr>
          <p:cNvPr id="19" name="Down Arrow 18"/>
          <p:cNvSpPr/>
          <p:nvPr/>
        </p:nvSpPr>
        <p:spPr>
          <a:xfrm rot="16200000">
            <a:off x="5099247" y="1175465"/>
            <a:ext cx="265541" cy="477314"/>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20" name="Text Box 12"/>
          <p:cNvSpPr txBox="1">
            <a:spLocks noChangeArrowheads="1"/>
          </p:cNvSpPr>
          <p:nvPr/>
        </p:nvSpPr>
        <p:spPr>
          <a:xfrm>
            <a:off x="545497" y="2164527"/>
            <a:ext cx="9855985" cy="2554545"/>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rtl="0"/>
            <a:r>
              <a:rPr lang="ro-RO" sz="1600" b="0" i="0" u="none" strike="noStrike" dirty="0" smtId="4294967295">
                <a:effectLst/>
                <a:highlight>
                  <a:srgbClr val="000000">
                    <a:alpha val="0"/>
                  </a:srgbClr>
                </a:highlight>
                <a:latin typeface="Arial"/>
              </a:rPr>
              <a:t>Reformarea este o categorie de reacții termo-chimice prin care un combustibil este convertit într-un alt combustibil utilizând un amestec de combustibili gazoși denumiți singaz (gaz sintetic). </a:t>
            </a:r>
          </a:p>
          <a:p>
            <a:pPr algn="just"/>
            <a:endParaRPr lang="en-US" sz="1600" dirty="0" smtClean="0">
              <a:effectLst/>
              <a:latin typeface="Arial" panose="020B0604020202020204" pitchFamily="34" charset="0"/>
            </a:endParaRPr>
          </a:p>
          <a:p>
            <a:pPr algn="just" rtl="0"/>
            <a:r>
              <a:rPr lang="ro-RO" sz="1600" b="0" i="0" u="none" strike="noStrike" dirty="0" smtId="4294967295">
                <a:effectLst/>
                <a:highlight>
                  <a:srgbClr val="000000">
                    <a:alpha val="0"/>
                  </a:srgbClr>
                </a:highlight>
                <a:latin typeface="Arial"/>
              </a:rPr>
              <a:t>Reformarea hidrocarburilor ușoare (metan, metanol, etanol, etc.) și a altor molecule cu H2 (cum ar fi  NH</a:t>
            </a:r>
            <a:r>
              <a:rPr lang="ro-RO" sz="1600" b="0" i="0" u="none" strike="noStrike" baseline="-25000" dirty="0" smtId="4294967295">
                <a:effectLst/>
                <a:highlight>
                  <a:srgbClr val="000000">
                    <a:alpha val="0"/>
                  </a:srgbClr>
                </a:highlight>
                <a:latin typeface="Arial"/>
              </a:rPr>
              <a:t>3</a:t>
            </a:r>
            <a:r>
              <a:rPr lang="ro-RO" sz="1600" b="0" i="0" u="none" strike="noStrike" dirty="0" smtId="4294967295">
                <a:effectLst/>
                <a:highlight>
                  <a:srgbClr val="000000">
                    <a:alpha val="0"/>
                  </a:srgbClr>
                </a:highlight>
                <a:latin typeface="Arial"/>
              </a:rPr>
              <a:t>) este favorizată de temperatura înaltă și de materiale comune cu rol de catalizator (Fe, Ni, Cu).  </a:t>
            </a:r>
          </a:p>
          <a:p>
            <a:pPr algn="just"/>
            <a:endParaRPr lang="en-US" sz="1600" dirty="0">
              <a:effectLst/>
              <a:latin typeface="Arial" panose="020B0604020202020204" pitchFamily="34" charset="0"/>
            </a:endParaRPr>
          </a:p>
          <a:p>
            <a:pPr algn="just" rtl="0"/>
            <a:r>
              <a:rPr lang="ro-RO" sz="1600" b="0" i="0" u="none" strike="noStrike" dirty="0" smtId="4294967295">
                <a:effectLst/>
                <a:highlight>
                  <a:srgbClr val="000000">
                    <a:alpha val="0"/>
                  </a:srgbClr>
                </a:highlight>
                <a:latin typeface="Arial"/>
              </a:rPr>
              <a:t>Produsul acestor reacții este singazul bogat în H2 și CO, care reprezintă un amestec de gaze ideal pentru alimentarea pilelor SOFC și MCFC. </a:t>
            </a:r>
          </a:p>
          <a:p>
            <a:pPr algn="just"/>
            <a:endParaRPr lang="en-US" sz="1600" dirty="0" smtClean="0">
              <a:effectLst/>
              <a:latin typeface="Arial" panose="020B0604020202020204" pitchFamily="34" charset="0"/>
            </a:endParaRPr>
          </a:p>
          <a:p>
            <a:pPr algn="just" rtl="0"/>
            <a:r>
              <a:rPr lang="ro-RO" sz="1600" b="0" i="0" u="none" strike="noStrike" dirty="0" smtId="4294967295">
                <a:effectLst/>
                <a:highlight>
                  <a:srgbClr val="000000">
                    <a:alpha val="0"/>
                  </a:srgbClr>
                </a:highlight>
                <a:latin typeface="Arial"/>
              </a:rPr>
              <a:t>Aici, ca exemplu, este ecuația pentru reformarea metalului cu vapori de apă:</a:t>
            </a:r>
          </a:p>
        </p:txBody>
      </p:sp>
      <p:pic>
        <p:nvPicPr>
          <p:cNvPr id="21" name="Picture 2"/>
          <p:cNvPicPr>
            <a:picLocks noChangeAspect="1" noChangeArrowheads="1"/>
          </p:cNvPicPr>
          <p:nvPr/>
        </p:nvPicPr>
        <p:blipFill>
          <a:blip r:embed="rId10">
            <a:extLst>
              <a:ext uri="{28A0092B-C50C-407E-A947-70E740481C1C}">
                <a14:useLocalDpi xmlns:a14="http://schemas.microsoft.com/office/drawing/2010/main" val="0"/>
              </a:ext>
            </a:extLst>
          </a:blip>
          <a:srcRect l="13872" t="22682" r="50537" b="70157"/>
          <a:stretch>
            <a:fillRect/>
          </a:stretch>
        </p:blipFill>
        <p:spPr>
          <a:xfrm>
            <a:off x="2988736" y="5662987"/>
            <a:ext cx="2743200" cy="391886"/>
          </a:xfrm>
          <a:prstGeom prst="rect">
            <a:avLst/>
          </a:prstGeom>
          <a:effectLst/>
          <a:extLst/>
        </p:spPr>
        <p:style>
          <a:lnRef idx="2">
            <a:schemeClr val="accent1"/>
          </a:lnRef>
          <a:fillRef idx="1">
            <a:schemeClr val="lt1"/>
          </a:fillRef>
          <a:effectRef idx="0">
            <a:schemeClr val="accent1"/>
          </a:effectRef>
          <a:fontRef idx="minor">
            <a:schemeClr val="dk1"/>
          </a:fontRef>
        </p:style>
      </p:pic>
      <p:sp>
        <p:nvSpPr>
          <p:cNvPr id="22" name="Content Placeholder 2"/>
          <p:cNvSpPr txBox="1"/>
          <p:nvPr/>
        </p:nvSpPr>
        <p:spPr>
          <a:xfrm>
            <a:off x="3080816" y="4948395"/>
            <a:ext cx="2702743" cy="585801"/>
          </a:xfrm>
          <a:prstGeom prst="rect">
            <a:avLst/>
          </a:prstGeom>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dirty="0" smtId="4294967295">
                <a:solidFill>
                  <a:srgbClr val="203864"/>
                </a:solidFill>
                <a:effectLst/>
                <a:highlight>
                  <a:srgbClr val="000000">
                    <a:alpha val="0"/>
                  </a:srgbClr>
                </a:highlight>
                <a:latin typeface="Calibri"/>
              </a:rPr>
              <a:t>Metoda de reformare  vapori de apă - metan</a:t>
            </a:r>
          </a:p>
        </p:txBody>
      </p:sp>
    </p:spTree>
    <p:extLst>
      <p:ext uri="{BB962C8B-B14F-4D97-AF65-F5344CB8AC3E}">
        <p14:creationId xmlns:p14="http://schemas.microsoft.com/office/powerpoint/2010/main" val="3432910367"/>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30527" y="321518"/>
            <a:ext cx="479882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Pile de combustie de temperatură înaltă: avantaje</a:t>
            </a:r>
          </a:p>
        </p:txBody>
      </p:sp>
      <p:cxnSp>
        <p:nvCxnSpPr>
          <p:cNvPr id="16" name="Straight Connector 15"/>
          <p:cNvCxnSpPr/>
          <p:nvPr/>
        </p:nvCxnSpPr>
        <p:spPr>
          <a:xfrm>
            <a:off x="374073" y="752747"/>
            <a:ext cx="4637542"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542147" y="1827072"/>
            <a:ext cx="8050995" cy="3752790"/>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Eficiență ridicată la convertirea energiei chimice în energie electrică (până la ~70%).</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Posibilitatea de a utiliza o gamă largă de combustibili.</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Emisii foarte reduse: fără NO</a:t>
            </a:r>
            <a:r>
              <a:rPr lang="ro-RO" sz="1600" b="0" i="0" u="none" strike="noStrike" baseline="-25000" smtId="4294967295">
                <a:effectLst/>
                <a:highlight>
                  <a:srgbClr val="000000">
                    <a:alpha val="0"/>
                  </a:srgbClr>
                </a:highlight>
                <a:latin typeface="Arial"/>
              </a:rPr>
              <a:t>x</a:t>
            </a:r>
            <a:r>
              <a:rPr lang="ro-RO" sz="1600" b="0" i="0" u="none" strike="noStrike" smtId="4294967295">
                <a:effectLst/>
                <a:highlight>
                  <a:srgbClr val="000000">
                    <a:alpha val="0"/>
                  </a:srgbClr>
                </a:highlight>
                <a:latin typeface="Arial"/>
              </a:rPr>
              <a:t>, compuși de sulf, funingine sau hidrocarburi ciclice; emisiile de CO</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sunt mai mici decât în sistemele convenționale datorită eficienței mai mari sau chiar sunt absente în cazul utilizării H</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pur ca și combustibil. </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Surplusul de energie termică produsă de sistem poate fi utilizată pentru încălzire.</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Fără piese în mișcare, se evită poluarea fonică.</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Eficiență mare independent de dimensiunea sistemului: candidați ideali pentru generarea de energie electrică distribuită și crearea de micro-rețele. </a:t>
            </a:r>
          </a:p>
          <a:p>
            <a:pPr marL="285750" indent="-285750" algn="just">
              <a:buFont typeface="Arial" panose="020B0604020202020204" pitchFamily="34" charset="0"/>
              <a:buChar char="•"/>
            </a:pPr>
            <a:endParaRPr lang="en-US" sz="1600">
              <a:effectLst/>
              <a:latin typeface="Arial" panose="020B0604020202020204" pitchFamily="34" charset="0"/>
            </a:endParaRPr>
          </a:p>
        </p:txBody>
      </p:sp>
    </p:spTree>
    <p:extLst>
      <p:ext uri="{BB962C8B-B14F-4D97-AF65-F5344CB8AC3E}">
        <p14:creationId xmlns:p14="http://schemas.microsoft.com/office/powerpoint/2010/main" val="3201006757"/>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30527" y="321518"/>
            <a:ext cx="479882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Pile de combustie de temperatură înaltă: dezavantaje</a:t>
            </a:r>
          </a:p>
        </p:txBody>
      </p:sp>
      <p:cxnSp>
        <p:nvCxnSpPr>
          <p:cNvPr id="16" name="Straight Connector 15"/>
          <p:cNvCxnSpPr/>
          <p:nvPr/>
        </p:nvCxnSpPr>
        <p:spPr>
          <a:xfrm>
            <a:off x="374073" y="752747"/>
            <a:ext cx="4569146"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507314" y="2567301"/>
            <a:ext cx="8050996" cy="2288286"/>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Cost mare de comercializare: datorită faptului că este o tehnologie nouă, prețurile vor scădea doar după ce se va ajunge la producție de masă. </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Rezistența sistemului trebuie îmbunătățită: trebuie să se ajungă la un număr suficient de ore de funcționare cu menținerea degradării performanței sistemului sub un nivel acceptabil. </a:t>
            </a:r>
          </a:p>
          <a:p>
            <a:pPr marL="285750" indent="-285750" algn="just">
              <a:buFont typeface="Arial" panose="020B0604020202020204" pitchFamily="34" charset="0"/>
              <a:buChar char="•"/>
            </a:pPr>
            <a:endParaRPr lang="en-US" sz="1600">
              <a:effectLst/>
              <a:latin typeface="Arial" panose="020B0604020202020204" pitchFamily="34" charset="0"/>
            </a:endParaRPr>
          </a:p>
          <a:p>
            <a:pPr marL="285750" indent="-285750" algn="just" rtl="0">
              <a:buFont typeface="Arial" panose="020B0604020202020204" pitchFamily="34" charset="0"/>
              <a:buChar char="•"/>
            </a:pPr>
            <a:r>
              <a:rPr lang="ro-RO" sz="1600" b="0" i="0" u="none" strike="noStrike" smtId="4294967295">
                <a:effectLst/>
                <a:highlight>
                  <a:srgbClr val="000000">
                    <a:alpha val="0"/>
                  </a:srgbClr>
                </a:highlight>
                <a:latin typeface="Arial"/>
              </a:rPr>
              <a:t>Stabilitatea sistemului în cazul combustibililor cu conținut de carbon trebuie îmbunătățită. </a:t>
            </a:r>
          </a:p>
        </p:txBody>
      </p:sp>
    </p:spTree>
    <p:extLst>
      <p:ext uri="{BB962C8B-B14F-4D97-AF65-F5344CB8AC3E}">
        <p14:creationId xmlns:p14="http://schemas.microsoft.com/office/powerpoint/2010/main" val="466680453"/>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5016" y="2485060"/>
            <a:ext cx="3574219" cy="2680664"/>
          </a:xfrm>
          <a:prstGeom prst="rect">
            <a:avLst/>
          </a:prstGeom>
          <a:effectLst/>
        </p:spPr>
      </p:pic>
      <p:sp>
        <p:nvSpPr>
          <p:cNvPr id="16" name="Content Placeholder 2"/>
          <p:cNvSpPr txBox="1"/>
          <p:nvPr/>
        </p:nvSpPr>
        <p:spPr>
          <a:xfrm>
            <a:off x="1444586" y="891163"/>
            <a:ext cx="6435080" cy="712928"/>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MCFC</a:t>
            </a:r>
          </a:p>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Pilă de combustie cu carbonat topit</a:t>
            </a:r>
          </a:p>
        </p:txBody>
      </p:sp>
    </p:spTree>
    <p:extLst>
      <p:ext uri="{BB962C8B-B14F-4D97-AF65-F5344CB8AC3E}">
        <p14:creationId xmlns:p14="http://schemas.microsoft.com/office/powerpoint/2010/main" val="1023128099"/>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23"/>
          <p:cNvSpPr>
            <a:spLocks noChangeArrowheads="1"/>
          </p:cNvSpPr>
          <p:nvPr/>
        </p:nvSpPr>
        <p:spPr>
          <a:xfrm>
            <a:off x="4893889" y="4586653"/>
            <a:ext cx="3635375" cy="647700"/>
          </a:xfrm>
          <a:prstGeom prst="rect">
            <a:avLst/>
          </a:prstGeom>
          <a:solidFill>
            <a:schemeClr val="bg1"/>
          </a:solidFill>
          <a:ln w="9525">
            <a:solidFill>
              <a:schemeClr val="tx1"/>
            </a:solidFill>
            <a:miter lim="800000"/>
          </a:ln>
          <a:effectLst/>
        </p:spPr>
        <p:txBody>
          <a:bodyPr wrap="none" anchor="ctr"/>
          <a:lstStyle/>
          <a:p>
            <a:endParaRPr lang="it-IT">
              <a:effectLst/>
            </a:endParaRPr>
          </a:p>
        </p:txBody>
      </p:sp>
      <p:sp>
        <p:nvSpPr>
          <p:cNvPr id="16" name="Rectangle 24"/>
          <p:cNvSpPr>
            <a:spLocks noChangeArrowheads="1"/>
          </p:cNvSpPr>
          <p:nvPr/>
        </p:nvSpPr>
        <p:spPr>
          <a:xfrm>
            <a:off x="4893889" y="2480040"/>
            <a:ext cx="3779837" cy="1081088"/>
          </a:xfrm>
          <a:prstGeom prst="rect">
            <a:avLst/>
          </a:prstGeom>
          <a:solidFill>
            <a:schemeClr val="bg1"/>
          </a:solidFill>
          <a:ln w="9525">
            <a:solidFill>
              <a:schemeClr val="tx1"/>
            </a:solidFill>
            <a:miter lim="800000"/>
          </a:ln>
          <a:effectLst/>
        </p:spPr>
        <p:txBody>
          <a:bodyPr wrap="none" anchor="ctr"/>
          <a:lstStyle/>
          <a:p>
            <a:endParaRPr lang="it-IT">
              <a:effectLst/>
            </a:endParaRPr>
          </a:p>
        </p:txBody>
      </p:sp>
      <p:graphicFrame>
        <p:nvGraphicFramePr>
          <p:cNvPr id="17" name="Object 29"/>
          <p:cNvGraphicFramePr>
            <a:graphicFrameLocks noChangeAspect="1"/>
          </p:cNvGraphicFramePr>
          <p:nvPr>
            <p:extLst>
              <p:ext uri="{D42A27DB-BD31-4B8C-83A1-F6EECF244321}">
                <p14:modId xmlns:p14="http://schemas.microsoft.com/office/powerpoint/2010/main" val="4126617429"/>
              </p:ext>
            </p:extLst>
          </p:nvPr>
        </p:nvGraphicFramePr>
        <p:xfrm>
          <a:off x="4902692" y="2513378"/>
          <a:ext cx="3779837" cy="454025"/>
        </p:xfrm>
        <a:graphic>
          <a:graphicData uri="http://schemas.openxmlformats.org/presentationml/2006/ole">
            <mc:AlternateContent xmlns:mc="http://schemas.openxmlformats.org/markup-compatibility/2006">
              <mc:Choice xmlns:v="urn:schemas-microsoft-com:vml" Requires="v">
                <p:oleObj spid="_x0000_s1050" name="Equation" r:id="rId11" imgW="0" imgH="0" progId="Equation.3">
                  <p:embed/>
                </p:oleObj>
              </mc:Choice>
              <mc:Fallback>
                <p:oleObj name="Equation" r:id="rId11" imgW="0" imgH="0" progId="Equation.3">
                  <p:embed/>
                  <p:pic>
                    <p:nvPicPr>
                      <p:cNvPr id="0" name="Picture 14" descr="rId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2692" y="2513378"/>
                        <a:ext cx="3779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31"/>
          <p:cNvGraphicFramePr>
            <a:graphicFrameLocks noChangeAspect="1"/>
          </p:cNvGraphicFramePr>
          <p:nvPr>
            <p:extLst>
              <p:ext uri="{D42A27DB-BD31-4B8C-83A1-F6EECF244321}">
                <p14:modId xmlns:p14="http://schemas.microsoft.com/office/powerpoint/2010/main" val="318052219"/>
              </p:ext>
            </p:extLst>
          </p:nvPr>
        </p:nvGraphicFramePr>
        <p:xfrm>
          <a:off x="5172568" y="3021467"/>
          <a:ext cx="3240087" cy="474662"/>
        </p:xfrm>
        <a:graphic>
          <a:graphicData uri="http://schemas.openxmlformats.org/presentationml/2006/ole">
            <mc:AlternateContent xmlns:mc="http://schemas.openxmlformats.org/markup-compatibility/2006">
              <mc:Choice xmlns:v="urn:schemas-microsoft-com:vml" Requires="v">
                <p:oleObj spid="_x0000_s1051" name="Equation" r:id="rId13" imgW="0" imgH="0" progId="Equation.3">
                  <p:embed/>
                </p:oleObj>
              </mc:Choice>
              <mc:Fallback>
                <p:oleObj name="Equation" r:id="rId13" imgW="0" imgH="0" progId="Equation.3">
                  <p:embed/>
                  <p:pic>
                    <p:nvPicPr>
                      <p:cNvPr id="0" name="Picture 15" descr="rId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2568" y="3021467"/>
                        <a:ext cx="3240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34"/>
          <p:cNvSpPr>
            <a:spLocks noChangeArrowheads="1"/>
          </p:cNvSpPr>
          <p:nvPr/>
        </p:nvSpPr>
        <p:spPr>
          <a:xfrm>
            <a:off x="0" y="3276600"/>
            <a:ext cx="9144000" cy="0"/>
          </a:xfrm>
          <a:prstGeom prst="rect">
            <a:avLst/>
          </a:prstGeom>
          <a:noFill/>
          <a:ln w="9525">
            <a:noFill/>
            <a:miter lim="800000"/>
          </a:ln>
          <a:effectLst/>
        </p:spPr>
        <p:txBody>
          <a:bodyPr wrap="none" anchor="ctr">
            <a:spAutoFit/>
          </a:bodyPr>
          <a:lstStyle/>
          <a:p>
            <a:endParaRPr lang="it-IT">
              <a:effectLst/>
            </a:endParaRPr>
          </a:p>
        </p:txBody>
      </p:sp>
      <p:graphicFrame>
        <p:nvGraphicFramePr>
          <p:cNvPr id="20" name="Object 33"/>
          <p:cNvGraphicFramePr>
            <a:graphicFrameLocks noChangeAspect="1"/>
          </p:cNvGraphicFramePr>
          <p:nvPr>
            <p:extLst>
              <p:ext uri="{D42A27DB-BD31-4B8C-83A1-F6EECF244321}">
                <p14:modId xmlns:p14="http://schemas.microsoft.com/office/powerpoint/2010/main" val="3839211142"/>
              </p:ext>
            </p:extLst>
          </p:nvPr>
        </p:nvGraphicFramePr>
        <p:xfrm>
          <a:off x="5024520" y="4605882"/>
          <a:ext cx="3384550" cy="601662"/>
        </p:xfrm>
        <a:graphic>
          <a:graphicData uri="http://schemas.openxmlformats.org/presentationml/2006/ole">
            <mc:AlternateContent xmlns:mc="http://schemas.openxmlformats.org/markup-compatibility/2006">
              <mc:Choice xmlns:v="urn:schemas-microsoft-com:vml" Requires="v">
                <p:oleObj spid="_x0000_s1052" name="Equation" r:id="rId15" imgW="0" imgH="0" progId="Equation.3">
                  <p:embed/>
                </p:oleObj>
              </mc:Choice>
              <mc:Fallback>
                <p:oleObj name="Equation" r:id="rId15" imgW="0" imgH="0" progId="Equation.3">
                  <p:embed/>
                  <p:pic>
                    <p:nvPicPr>
                      <p:cNvPr id="0" name="Picture 16" descr="rId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4520" y="4605882"/>
                        <a:ext cx="33845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carbonat topit</a:t>
            </a:r>
          </a:p>
        </p:txBody>
      </p:sp>
      <p:cxnSp>
        <p:nvCxnSpPr>
          <p:cNvPr id="22" name="Straight Connector 21"/>
          <p:cNvCxnSpPr/>
          <p:nvPr/>
        </p:nvCxnSpPr>
        <p:spPr>
          <a:xfrm>
            <a:off x="374073" y="752747"/>
            <a:ext cx="4321019"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23" name="Content Placeholder 2"/>
          <p:cNvSpPr txBox="1"/>
          <p:nvPr/>
        </p:nvSpPr>
        <p:spPr>
          <a:xfrm>
            <a:off x="4892437" y="1909808"/>
            <a:ext cx="2906397"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Reacție anodică:</a:t>
            </a:r>
          </a:p>
        </p:txBody>
      </p:sp>
      <p:sp>
        <p:nvSpPr>
          <p:cNvPr id="24" name="Content Placeholder 2"/>
          <p:cNvSpPr txBox="1"/>
          <p:nvPr/>
        </p:nvSpPr>
        <p:spPr>
          <a:xfrm>
            <a:off x="4892436" y="4046762"/>
            <a:ext cx="2906396"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Reacție catodică:</a:t>
            </a:r>
          </a:p>
        </p:txBody>
      </p:sp>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a:effectLst/>
        </p:spPr>
      </p:pic>
    </p:spTree>
    <p:extLst>
      <p:ext uri="{BB962C8B-B14F-4D97-AF65-F5344CB8AC3E}">
        <p14:creationId xmlns:p14="http://schemas.microsoft.com/office/powerpoint/2010/main" val="975098487"/>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34"/>
          <p:cNvSpPr>
            <a:spLocks noChangeArrowheads="1"/>
          </p:cNvSpPr>
          <p:nvPr/>
        </p:nvSpPr>
        <p:spPr>
          <a:xfrm>
            <a:off x="-150528" y="2977662"/>
            <a:ext cx="9144000" cy="0"/>
          </a:xfrm>
          <a:prstGeom prst="rect">
            <a:avLst/>
          </a:prstGeom>
          <a:noFill/>
          <a:ln w="9525">
            <a:noFill/>
            <a:miter lim="800000"/>
          </a:ln>
          <a:effectLst/>
        </p:spPr>
        <p:txBody>
          <a:bodyPr wrap="none" anchor="ctr">
            <a:spAutoFit/>
          </a:bodyPr>
          <a:lstStyle/>
          <a:p>
            <a:endParaRPr lang="it-IT">
              <a:effectLst/>
            </a:endParaRPr>
          </a:p>
        </p:txBody>
      </p:sp>
      <p:sp>
        <p:nvSpPr>
          <p:cNvPr id="16" name="Title 1"/>
          <p:cNvSpPr txBox="1"/>
          <p:nvPr/>
        </p:nvSpPr>
        <p:spPr>
          <a:xfrm>
            <a:off x="179999" y="22580"/>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carbonat topit</a:t>
            </a:r>
          </a:p>
        </p:txBody>
      </p:sp>
      <p:cxnSp>
        <p:nvCxnSpPr>
          <p:cNvPr id="17" name="Straight Connector 16"/>
          <p:cNvCxnSpPr/>
          <p:nvPr/>
        </p:nvCxnSpPr>
        <p:spPr>
          <a:xfrm>
            <a:off x="223545" y="453809"/>
            <a:ext cx="4339663"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a:xfrm>
            <a:off x="4883027" y="1580096"/>
            <a:ext cx="4650325" cy="4241161"/>
          </a:xfrm>
          <a:prstGeom prst="rect">
            <a:avLst/>
          </a:prstGeom>
          <a:noFill/>
          <a:ln w="9525">
            <a:noFill/>
            <a:miter lim="800000"/>
          </a:ln>
          <a:effectLst/>
        </p:spPr>
        <p:txBody>
          <a:bodyPr wrap="square">
            <a:spAutoFit/>
          </a:bodyPr>
          <a:lstStyle/>
          <a:p>
            <a:pPr algn="l" rtl="0">
              <a:lnSpc>
                <a:spcPct val="130000"/>
              </a:lnSpc>
              <a:buFontTx/>
              <a:buChar char="•"/>
              <a:defRPr>
                <a:effectLst/>
              </a:defRPr>
            </a:pPr>
            <a:r>
              <a:rPr lang="ro-RO" sz="1600" b="0" i="0" u="none" strike="noStrike" dirty="0" smtId="4294967295">
                <a:effectLst/>
                <a:highlight>
                  <a:srgbClr val="000000">
                    <a:alpha val="0"/>
                  </a:srgbClr>
                </a:highlight>
                <a:latin typeface="Arial"/>
              </a:rPr>
              <a:t>  Electrolitul este în general o combinație de carbonați alcalini (Na și K) și este reținut într-o matrice ceramică de LiAlO2. </a:t>
            </a:r>
          </a:p>
          <a:p>
            <a:pPr algn="l">
              <a:lnSpc>
                <a:spcPct val="130000"/>
              </a:lnSpc>
              <a:defRPr>
                <a:effectLst/>
              </a:defRPr>
            </a:pPr>
            <a:endParaRPr lang="it-IT" sz="1600" dirty="0">
              <a:effectLst/>
              <a:latin typeface="Arial" panose="020B0604020202020204" pitchFamily="34" charset="0"/>
            </a:endParaRPr>
          </a:p>
          <a:p>
            <a:pPr algn="l" rtl="0">
              <a:lnSpc>
                <a:spcPct val="130000"/>
              </a:lnSpc>
              <a:buFontTx/>
              <a:buChar char="•"/>
              <a:defRPr>
                <a:effectLst/>
              </a:defRPr>
            </a:pPr>
            <a:r>
              <a:rPr lang="ro-RO" sz="1600" b="0" i="0" u="none" strike="noStrike" dirty="0" smtId="4294967295">
                <a:effectLst/>
                <a:highlight>
                  <a:srgbClr val="000000">
                    <a:alpha val="0"/>
                  </a:srgbClr>
                </a:highlight>
                <a:latin typeface="Arial"/>
              </a:rPr>
              <a:t>  Pila de combustie funcționează la temperaturi între 600°C și 700°C, la care carbonații alcalini formează o sare topită foarte conductivă, ionii carbonați fiind cei care asigură conductivitatea ionică. </a:t>
            </a:r>
          </a:p>
          <a:p>
            <a:pPr algn="l">
              <a:lnSpc>
                <a:spcPct val="130000"/>
              </a:lnSpc>
              <a:defRPr>
                <a:effectLst/>
              </a:defRPr>
            </a:pPr>
            <a:endParaRPr lang="it-IT" sz="1600" dirty="0" smtClean="0">
              <a:effectLst/>
              <a:latin typeface="Arial" panose="020B0604020202020204" pitchFamily="34" charset="0"/>
            </a:endParaRPr>
          </a:p>
          <a:p>
            <a:pPr algn="l" rtl="0">
              <a:lnSpc>
                <a:spcPct val="130000"/>
              </a:lnSpc>
              <a:buFontTx/>
              <a:buChar char="•"/>
              <a:defRPr>
                <a:effectLst/>
              </a:defRPr>
            </a:pPr>
            <a:r>
              <a:rPr lang="ro-RO" sz="1600" b="0" i="0" u="none" strike="noStrike" dirty="0" smtId="4294967295">
                <a:effectLst/>
                <a:highlight>
                  <a:srgbClr val="000000">
                    <a:alpha val="0"/>
                  </a:srgbClr>
                </a:highlight>
                <a:latin typeface="Arial"/>
              </a:rPr>
              <a:t> Ionii care se deplasează prin electrolit sunt CO</a:t>
            </a:r>
            <a:r>
              <a:rPr lang="ro-RO" sz="1600" b="0" i="0" u="none" strike="noStrike" baseline="-25000" dirty="0" smtId="4294967295">
                <a:effectLst/>
                <a:highlight>
                  <a:srgbClr val="000000">
                    <a:alpha val="0"/>
                  </a:srgbClr>
                </a:highlight>
                <a:latin typeface="Arial"/>
              </a:rPr>
              <a:t>3</a:t>
            </a:r>
            <a:r>
              <a:rPr lang="ro-RO" sz="1600" b="0" i="0" u="none" strike="noStrike" baseline="30000" dirty="0" smtId="4294967295">
                <a:effectLst/>
                <a:highlight>
                  <a:srgbClr val="000000">
                    <a:alpha val="0"/>
                  </a:srgbClr>
                </a:highlight>
                <a:latin typeface="Arial"/>
              </a:rPr>
              <a:t>2-</a:t>
            </a:r>
            <a:r>
              <a:rPr lang="ro-RO" sz="1600" b="0" i="0" u="none" strike="noStrike" dirty="0" smtId="4294967295">
                <a:effectLst/>
                <a:highlight>
                  <a:srgbClr val="000000">
                    <a:alpha val="0"/>
                  </a:srgbClr>
                </a:highlight>
                <a:latin typeface="Arial"/>
              </a:rPr>
              <a:t>, astfel încât la catod este necesar un flux de CO</a:t>
            </a:r>
            <a:r>
              <a:rPr lang="ro-RO" sz="1600" b="0" i="0" u="none" strike="noStrike" baseline="-25000" dirty="0" smtId="4294967295">
                <a:effectLst/>
                <a:highlight>
                  <a:srgbClr val="000000">
                    <a:alpha val="0"/>
                  </a:srgbClr>
                </a:highlight>
                <a:latin typeface="Arial"/>
              </a:rPr>
              <a:t>2</a:t>
            </a:r>
            <a:r>
              <a:rPr lang="ro-RO" sz="1600" b="0" i="0" u="none" strike="noStrike" dirty="0" smtId="4294967295">
                <a:effectLst/>
                <a:highlight>
                  <a:srgbClr val="000000">
                    <a:alpha val="0"/>
                  </a:srgbClr>
                </a:highlight>
                <a:latin typeface="Arial"/>
              </a:rPr>
              <a:t>. </a:t>
            </a:r>
          </a:p>
        </p:txBody>
      </p:sp>
      <p:sp>
        <p:nvSpPr>
          <p:cNvPr id="19" name="Content Placeholder 2"/>
          <p:cNvSpPr txBox="1"/>
          <p:nvPr/>
        </p:nvSpPr>
        <p:spPr>
          <a:xfrm>
            <a:off x="5025156" y="867194"/>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Electrolitul</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845" y="1790395"/>
            <a:ext cx="2590800" cy="3019425"/>
          </a:xfrm>
          <a:prstGeom prst="rect">
            <a:avLst/>
          </a:prstGeom>
          <a:effectLst/>
        </p:spPr>
      </p:pic>
      <p:sp>
        <p:nvSpPr>
          <p:cNvPr id="21" name="Oval 20"/>
          <p:cNvSpPr/>
          <p:nvPr/>
        </p:nvSpPr>
        <p:spPr>
          <a:xfrm rot="5400000">
            <a:off x="872400" y="2986168"/>
            <a:ext cx="2429690" cy="61046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Tree>
    <p:extLst>
      <p:ext uri="{BB962C8B-B14F-4D97-AF65-F5344CB8AC3E}">
        <p14:creationId xmlns:p14="http://schemas.microsoft.com/office/powerpoint/2010/main" val="2419916841"/>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34"/>
          <p:cNvSpPr>
            <a:spLocks noChangeArrowheads="1"/>
          </p:cNvSpPr>
          <p:nvPr/>
        </p:nvSpPr>
        <p:spPr>
          <a:xfrm>
            <a:off x="0" y="3276600"/>
            <a:ext cx="9144000" cy="0"/>
          </a:xfrm>
          <a:prstGeom prst="rect">
            <a:avLst/>
          </a:prstGeom>
          <a:noFill/>
          <a:ln w="9525">
            <a:noFill/>
            <a:miter lim="800000"/>
          </a:ln>
          <a:effectLst/>
        </p:spPr>
        <p:txBody>
          <a:bodyPr wrap="none" anchor="ctr">
            <a:spAutoFit/>
          </a:bodyPr>
          <a:lstStyle/>
          <a:p>
            <a:endParaRPr lang="it-IT">
              <a:effectLst/>
            </a:endParaRPr>
          </a:p>
        </p:txBody>
      </p:sp>
      <p:sp>
        <p:nvSpPr>
          <p:cNvPr id="16"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carbonat topit</a:t>
            </a:r>
          </a:p>
        </p:txBody>
      </p:sp>
      <p:cxnSp>
        <p:nvCxnSpPr>
          <p:cNvPr id="17" name="Straight Connector 16"/>
          <p:cNvCxnSpPr/>
          <p:nvPr/>
        </p:nvCxnSpPr>
        <p:spPr>
          <a:xfrm>
            <a:off x="374073" y="752747"/>
            <a:ext cx="4406931"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a:xfrm>
            <a:off x="4885510" y="1879034"/>
            <a:ext cx="3947294" cy="3581930"/>
          </a:xfrm>
          <a:prstGeom prst="rect">
            <a:avLst/>
          </a:prstGeom>
          <a:noFill/>
          <a:ln w="9525">
            <a:noFill/>
            <a:miter lim="800000"/>
          </a:ln>
          <a:effectLst/>
        </p:spPr>
        <p:txBody>
          <a:bodyPr wrap="square">
            <a:spAutoFit/>
          </a:bodyPr>
          <a:lstStyle/>
          <a:p>
            <a:pPr algn="l" rtl="0">
              <a:lnSpc>
                <a:spcPct val="130000"/>
              </a:lnSpc>
              <a:buFontTx/>
              <a:buChar char="•"/>
              <a:defRPr>
                <a:effectLst/>
              </a:defRPr>
            </a:pPr>
            <a:r>
              <a:rPr lang="ro-RO" sz="1600" b="0" i="0" u="none" strike="noStrike" smtId="4294967295">
                <a:effectLst/>
                <a:highlight>
                  <a:srgbClr val="000000">
                    <a:alpha val="0"/>
                  </a:srgbClr>
                </a:highlight>
                <a:latin typeface="Arial"/>
              </a:rPr>
              <a:t>  Având în vedere temperaturile înalte de lucru, nu sunt necesari catalizatori nobili. </a:t>
            </a:r>
          </a:p>
          <a:p>
            <a:pPr algn="l">
              <a:lnSpc>
                <a:spcPct val="130000"/>
              </a:lnSpc>
              <a:defRPr>
                <a:effectLst/>
              </a:defRPr>
            </a:pPr>
            <a:endParaRPr lang="it-IT" sz="1600">
              <a:effectLst/>
              <a:latin typeface="Arial" panose="020B0604020202020204" pitchFamily="34" charset="0"/>
            </a:endParaRPr>
          </a:p>
          <a:p>
            <a:pPr algn="l" rtl="0">
              <a:lnSpc>
                <a:spcPct val="130000"/>
              </a:lnSpc>
              <a:buFontTx/>
              <a:buChar char="•"/>
              <a:defRPr>
                <a:effectLst/>
              </a:defRPr>
            </a:pPr>
            <a:r>
              <a:rPr lang="ro-RO" sz="1600" b="0" i="0" u="none" strike="noStrike" smtId="4294967295">
                <a:effectLst/>
                <a:highlight>
                  <a:srgbClr val="000000">
                    <a:alpha val="0"/>
                  </a:srgbClr>
                </a:highlight>
                <a:latin typeface="Arial"/>
              </a:rPr>
              <a:t>  Electrodul este compus din nichel poros. </a:t>
            </a:r>
          </a:p>
          <a:p>
            <a:pPr algn="l">
              <a:lnSpc>
                <a:spcPct val="130000"/>
              </a:lnSpc>
              <a:defRPr>
                <a:effectLst/>
              </a:defRPr>
            </a:pPr>
            <a:endParaRPr lang="it-IT" sz="1600" smtClean="0">
              <a:effectLst/>
              <a:latin typeface="Arial" panose="020B0604020202020204" pitchFamily="34" charset="0"/>
            </a:endParaRPr>
          </a:p>
          <a:p>
            <a:pPr rtl="0">
              <a:lnSpc>
                <a:spcPct val="130000"/>
              </a:lnSpc>
              <a:buFontTx/>
              <a:buChar char="•"/>
              <a:defRPr>
                <a:effectLst/>
              </a:defRPr>
            </a:pPr>
            <a:r>
              <a:rPr lang="ro-RO" sz="1600" b="0" i="0" u="none" strike="noStrike" smtId="4294967295">
                <a:effectLst/>
                <a:highlight>
                  <a:srgbClr val="000000">
                    <a:alpha val="0"/>
                  </a:srgbClr>
                </a:highlight>
                <a:latin typeface="Arial"/>
              </a:rPr>
              <a:t> Fluxul de ioni CO</a:t>
            </a:r>
            <a:r>
              <a:rPr lang="ro-RO" sz="1600" b="0" i="0" u="none" strike="noStrike" baseline="-25000" smtId="4294967295">
                <a:effectLst/>
                <a:highlight>
                  <a:srgbClr val="000000">
                    <a:alpha val="0"/>
                  </a:srgbClr>
                </a:highlight>
                <a:latin typeface="Arial"/>
              </a:rPr>
              <a:t>3</a:t>
            </a:r>
            <a:r>
              <a:rPr lang="ro-RO" sz="1600" b="0" i="0" u="none" strike="noStrike" baseline="30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înspre anod determină generarea de apă și  CO</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în compartimentul anodic.  Separarea și sechestrarea / reutilizarea CO</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se realizează ușor prin condensarea apei. </a:t>
            </a:r>
          </a:p>
        </p:txBody>
      </p:sp>
      <p:sp>
        <p:nvSpPr>
          <p:cNvPr id="19" name="Content Placeholder 2"/>
          <p:cNvSpPr txBox="1"/>
          <p:nvPr/>
        </p:nvSpPr>
        <p:spPr>
          <a:xfrm>
            <a:off x="5442384" y="1335224"/>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Anod</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a:effectLst/>
        </p:spPr>
      </p:pic>
      <p:sp>
        <p:nvSpPr>
          <p:cNvPr id="21" name="Oval 20"/>
          <p:cNvSpPr/>
          <p:nvPr/>
        </p:nvSpPr>
        <p:spPr>
          <a:xfrm rot="5400000">
            <a:off x="273952" y="2962128"/>
            <a:ext cx="2429690" cy="1256415"/>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Tree>
    <p:extLst>
      <p:ext uri="{BB962C8B-B14F-4D97-AF65-F5344CB8AC3E}">
        <p14:creationId xmlns:p14="http://schemas.microsoft.com/office/powerpoint/2010/main" val="3705869043"/>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34"/>
          <p:cNvSpPr>
            <a:spLocks noChangeArrowheads="1"/>
          </p:cNvSpPr>
          <p:nvPr/>
        </p:nvSpPr>
        <p:spPr>
          <a:xfrm>
            <a:off x="0" y="3276600"/>
            <a:ext cx="9144000" cy="0"/>
          </a:xfrm>
          <a:prstGeom prst="rect">
            <a:avLst/>
          </a:prstGeom>
          <a:noFill/>
          <a:ln w="9525">
            <a:noFill/>
            <a:miter lim="800000"/>
          </a:ln>
          <a:effectLst/>
        </p:spPr>
        <p:txBody>
          <a:bodyPr wrap="none" anchor="ctr">
            <a:spAutoFit/>
          </a:bodyPr>
          <a:lstStyle/>
          <a:p>
            <a:endParaRPr lang="it-IT">
              <a:effectLst/>
            </a:endParaRPr>
          </a:p>
        </p:txBody>
      </p:sp>
      <p:sp>
        <p:nvSpPr>
          <p:cNvPr id="16"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carbonat topit</a:t>
            </a:r>
          </a:p>
        </p:txBody>
      </p:sp>
      <p:cxnSp>
        <p:nvCxnSpPr>
          <p:cNvPr id="17" name="Straight Connector 16"/>
          <p:cNvCxnSpPr/>
          <p:nvPr/>
        </p:nvCxnSpPr>
        <p:spPr>
          <a:xfrm>
            <a:off x="374073" y="752747"/>
            <a:ext cx="4406931"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a:xfrm>
            <a:off x="5033556" y="1879034"/>
            <a:ext cx="3799099" cy="3581930"/>
          </a:xfrm>
          <a:prstGeom prst="rect">
            <a:avLst/>
          </a:prstGeom>
          <a:noFill/>
          <a:ln w="9525">
            <a:noFill/>
            <a:miter lim="800000"/>
          </a:ln>
          <a:effectLst/>
        </p:spPr>
        <p:txBody>
          <a:bodyPr wrap="square">
            <a:spAutoFit/>
          </a:bodyPr>
          <a:lstStyle/>
          <a:p>
            <a:pPr algn="l" rtl="0">
              <a:lnSpc>
                <a:spcPct val="130000"/>
              </a:lnSpc>
              <a:buFontTx/>
              <a:buChar char="•"/>
              <a:defRPr>
                <a:effectLst/>
              </a:defRPr>
            </a:pPr>
            <a:r>
              <a:rPr lang="ro-RO" sz="1600" b="0" i="0" u="none" strike="noStrike" smtId="4294967295">
                <a:effectLst/>
                <a:highlight>
                  <a:srgbClr val="000000">
                    <a:alpha val="0"/>
                  </a:srgbClr>
                </a:highlight>
                <a:latin typeface="Arial"/>
              </a:rPr>
              <a:t>    Electrodul poros este în general realizat din oxid de nichel (NiO).</a:t>
            </a:r>
          </a:p>
          <a:p>
            <a:pPr algn="l">
              <a:lnSpc>
                <a:spcPct val="130000"/>
              </a:lnSpc>
              <a:defRPr>
                <a:effectLst/>
              </a:defRPr>
            </a:pPr>
            <a:endParaRPr lang="it-IT" sz="1600" smtClean="0">
              <a:effectLst/>
              <a:latin typeface="Arial" panose="020B0604020202020204" pitchFamily="34" charset="0"/>
            </a:endParaRPr>
          </a:p>
          <a:p>
            <a:pPr algn="l" rtl="0">
              <a:lnSpc>
                <a:spcPct val="130000"/>
              </a:lnSpc>
              <a:buFontTx/>
              <a:buChar char="•"/>
              <a:defRPr>
                <a:effectLst/>
              </a:defRPr>
            </a:pPr>
            <a:r>
              <a:rPr lang="ro-RO" sz="1600" b="0" i="0" u="none" strike="noStrike" smtId="4294967295">
                <a:effectLst/>
                <a:highlight>
                  <a:srgbClr val="000000">
                    <a:alpha val="0"/>
                  </a:srgbClr>
                </a:highlight>
                <a:latin typeface="Arial"/>
              </a:rPr>
              <a:t> Un amestec de aer și CO</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este alimentat la catod</a:t>
            </a:r>
          </a:p>
          <a:p>
            <a:pPr algn="l">
              <a:lnSpc>
                <a:spcPct val="130000"/>
              </a:lnSpc>
              <a:buFontTx/>
              <a:buChar char="•"/>
              <a:defRPr>
                <a:effectLst/>
              </a:defRPr>
            </a:pPr>
            <a:endParaRPr lang="it-IT" sz="1600">
              <a:effectLst/>
              <a:latin typeface="Arial" panose="020B0604020202020204" pitchFamily="34" charset="0"/>
            </a:endParaRPr>
          </a:p>
          <a:p>
            <a:pPr algn="l" rtl="0">
              <a:lnSpc>
                <a:spcPct val="130000"/>
              </a:lnSpc>
              <a:buFontTx/>
              <a:buChar char="•"/>
              <a:defRPr>
                <a:effectLst/>
              </a:defRPr>
            </a:pPr>
            <a:r>
              <a:rPr lang="ro-RO" sz="1600" b="0" i="0" u="none" strike="noStrike" smtId="4294967295">
                <a:effectLst/>
                <a:highlight>
                  <a:srgbClr val="000000">
                    <a:alpha val="0"/>
                  </a:srgbClr>
                </a:highlight>
                <a:latin typeface="Arial"/>
              </a:rPr>
              <a:t>Utilizarea de CO</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prezent în fluxul de gaz face din MCFC candidate ideale pentru capturarea carbonului din gazele bogate în CO</a:t>
            </a:r>
            <a:r>
              <a:rPr lang="ro-RO" sz="1600" b="0" i="0" u="none" strike="noStrike" baseline="-25000" smtId="4294967295">
                <a:effectLst/>
                <a:highlight>
                  <a:srgbClr val="000000">
                    <a:alpha val="0"/>
                  </a:srgbClr>
                </a:highlight>
                <a:latin typeface="Arial"/>
              </a:rPr>
              <a:t>2</a:t>
            </a:r>
          </a:p>
          <a:p>
            <a:pPr algn="l">
              <a:lnSpc>
                <a:spcPct val="130000"/>
              </a:lnSpc>
              <a:defRPr>
                <a:effectLst/>
              </a:defRPr>
            </a:pPr>
            <a:endParaRPr lang="it-IT" sz="1600">
              <a:effectLst/>
              <a:latin typeface="Arial" panose="020B0604020202020204" pitchFamily="34" charset="0"/>
            </a:endParaRPr>
          </a:p>
        </p:txBody>
      </p:sp>
      <p:sp>
        <p:nvSpPr>
          <p:cNvPr id="19" name="Content Placeholder 2"/>
          <p:cNvSpPr txBox="1"/>
          <p:nvPr/>
        </p:nvSpPr>
        <p:spPr>
          <a:xfrm>
            <a:off x="5442384" y="1335224"/>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Catod</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a:effectLst/>
        </p:spPr>
      </p:pic>
      <p:sp>
        <p:nvSpPr>
          <p:cNvPr id="21" name="Oval 20"/>
          <p:cNvSpPr/>
          <p:nvPr/>
        </p:nvSpPr>
        <p:spPr>
          <a:xfrm rot="5400000">
            <a:off x="1690120" y="2962128"/>
            <a:ext cx="2429690" cy="1256415"/>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Tree>
    <p:extLst>
      <p:ext uri="{BB962C8B-B14F-4D97-AF65-F5344CB8AC3E}">
        <p14:creationId xmlns:p14="http://schemas.microsoft.com/office/powerpoint/2010/main" val="2175552833"/>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104186" y="14486"/>
            <a:ext cx="3787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Ce este o pilă de combustie?</a:t>
            </a:r>
          </a:p>
        </p:txBody>
      </p:sp>
      <p:cxnSp>
        <p:nvCxnSpPr>
          <p:cNvPr id="16" name="Straight Connector 15"/>
          <p:cNvCxnSpPr/>
          <p:nvPr/>
        </p:nvCxnSpPr>
        <p:spPr>
          <a:xfrm>
            <a:off x="104186" y="454424"/>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192997" y="2458853"/>
            <a:ext cx="257818" cy="444063"/>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8" name="Down Arrow 17"/>
          <p:cNvSpPr/>
          <p:nvPr/>
        </p:nvSpPr>
        <p:spPr>
          <a:xfrm>
            <a:off x="6192997" y="4079495"/>
            <a:ext cx="257818" cy="444063"/>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9" name="Content Placeholder 2"/>
          <p:cNvSpPr txBox="1"/>
          <p:nvPr/>
        </p:nvSpPr>
        <p:spPr>
          <a:xfrm>
            <a:off x="933527" y="1034078"/>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rtl="0">
              <a:buFont typeface="Arial" panose="020B0604020202020204" pitchFamily="34" charset="0"/>
              <a:buNone/>
            </a:pPr>
            <a:r>
              <a:rPr lang="ro-RO" sz="1800" b="0" i="0" u="none" strike="noStrike" smtId="4294967295">
                <a:solidFill>
                  <a:srgbClr val="000000"/>
                </a:solidFill>
                <a:effectLst/>
                <a:highlight>
                  <a:srgbClr val="000000">
                    <a:alpha val="0"/>
                  </a:srgbClr>
                </a:highlight>
                <a:latin typeface="Calibri"/>
              </a:rPr>
              <a:t>Ce înseamnă </a:t>
            </a:r>
            <a:r>
              <a:rPr lang="ro-RO" sz="1800" b="0" i="0" u="sng" strike="noStrike" smtId="4294967295">
                <a:solidFill>
                  <a:srgbClr val="000000"/>
                </a:solidFill>
                <a:effectLst/>
                <a:highlight>
                  <a:srgbClr val="000000">
                    <a:alpha val="0"/>
                  </a:srgbClr>
                </a:highlight>
                <a:latin typeface="Calibri"/>
              </a:rPr>
              <a:t>direct</a:t>
            </a:r>
            <a:r>
              <a:rPr lang="ro-RO" sz="1800" b="0" i="0" u="none" strike="noStrike" smtId="4294967295">
                <a:solidFill>
                  <a:srgbClr val="000000"/>
                </a:solidFill>
                <a:effectLst/>
                <a:highlight>
                  <a:srgbClr val="000000">
                    <a:alpha val="0"/>
                  </a:srgbClr>
                </a:highlight>
                <a:latin typeface="Calibri"/>
              </a:rPr>
              <a:t>?</a:t>
            </a:r>
          </a:p>
        </p:txBody>
      </p:sp>
      <p:sp>
        <p:nvSpPr>
          <p:cNvPr id="20" name="Content Placeholder 2"/>
          <p:cNvSpPr txBox="1"/>
          <p:nvPr/>
        </p:nvSpPr>
        <p:spPr>
          <a:xfrm>
            <a:off x="933527" y="2297945"/>
            <a:ext cx="2848918" cy="1574341"/>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rtl="0">
              <a:buFont typeface="Arial" panose="020B0604020202020204" pitchFamily="34" charset="0"/>
              <a:buNone/>
            </a:pPr>
            <a:r>
              <a:rPr lang="ro-RO" sz="1800" b="0" i="0" u="none" strike="noStrike" smtId="4294967295">
                <a:solidFill>
                  <a:srgbClr val="000000"/>
                </a:solidFill>
                <a:effectLst/>
                <a:highlight>
                  <a:srgbClr val="000000">
                    <a:alpha val="0"/>
                  </a:srgbClr>
                </a:highlight>
                <a:latin typeface="Calibri"/>
              </a:rPr>
              <a:t>Direct înseamnă că în loc să ardem combustibil și să folosim energia termică într-un motor clasic, energia electrică este generată imediat!</a:t>
            </a:r>
          </a:p>
        </p:txBody>
      </p:sp>
      <p:sp>
        <p:nvSpPr>
          <p:cNvPr id="21" name="Down Arrow 20"/>
          <p:cNvSpPr/>
          <p:nvPr/>
        </p:nvSpPr>
        <p:spPr>
          <a:xfrm>
            <a:off x="2200996" y="1615522"/>
            <a:ext cx="311134" cy="442611"/>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22" name="Content Placeholder 2"/>
          <p:cNvSpPr txBox="1"/>
          <p:nvPr/>
        </p:nvSpPr>
        <p:spPr>
          <a:xfrm>
            <a:off x="933527" y="4559007"/>
            <a:ext cx="2848918" cy="1574341"/>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rtl="0">
              <a:buFont typeface="Arial" panose="020B0604020202020204" pitchFamily="34" charset="0"/>
              <a:buNone/>
            </a:pPr>
            <a:r>
              <a:rPr lang="ro-RO" sz="1800" b="0" i="0" u="none" strike="noStrike" smtId="4294967295">
                <a:solidFill>
                  <a:srgbClr val="000000"/>
                </a:solidFill>
                <a:effectLst/>
                <a:highlight>
                  <a:srgbClr val="000000">
                    <a:alpha val="0"/>
                  </a:srgbClr>
                </a:highlight>
                <a:latin typeface="Calibri"/>
              </a:rPr>
              <a:t>Eficiența procesului este mai mare, o mare parte din energia chimică deținută de pilă fiind transformată în energie electrică (până la aproximativ 70%).</a:t>
            </a:r>
          </a:p>
        </p:txBody>
      </p:sp>
      <p:sp>
        <p:nvSpPr>
          <p:cNvPr id="23" name="Down Arrow 22"/>
          <p:cNvSpPr/>
          <p:nvPr/>
        </p:nvSpPr>
        <p:spPr>
          <a:xfrm>
            <a:off x="2200996" y="3876585"/>
            <a:ext cx="311134" cy="442611"/>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9077" y="1488607"/>
            <a:ext cx="831436" cy="823684"/>
          </a:xfrm>
          <a:prstGeom prst="rect">
            <a:avLst/>
          </a:prstGeom>
          <a:effectLst/>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l="8918" t="23991" r="10831" b="14972"/>
          <a:stretch>
            <a:fillRect/>
          </a:stretch>
        </p:blipFill>
        <p:spPr>
          <a:xfrm>
            <a:off x="5849504" y="3032122"/>
            <a:ext cx="944800" cy="971045"/>
          </a:xfrm>
          <a:prstGeom prst="rect">
            <a:avLst/>
          </a:prstGeom>
          <a:effectLst/>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66743" y="4599886"/>
            <a:ext cx="906289" cy="1359434"/>
          </a:xfrm>
          <a:prstGeom prst="rect">
            <a:avLst/>
          </a:prstGeom>
          <a:effectLst/>
        </p:spPr>
      </p:pic>
      <p:sp>
        <p:nvSpPr>
          <p:cNvPr id="27" name="TextBox 26"/>
          <p:cNvSpPr txBox="1"/>
          <p:nvPr/>
        </p:nvSpPr>
        <p:spPr>
          <a:xfrm>
            <a:off x="6870195" y="5556110"/>
            <a:ext cx="2221718" cy="366126"/>
          </a:xfrm>
          <a:prstGeom prst="rect">
            <a:avLst/>
          </a:prstGeom>
          <a:noFill/>
          <a:effectLst/>
        </p:spPr>
        <p:txBody>
          <a:bodyPr wrap="square" rtlCol="0">
            <a:spAutoFit/>
          </a:bodyPr>
          <a:lstStyle/>
          <a:p>
            <a:pPr rtl="0"/>
            <a:r>
              <a:rPr lang="ro-RO" sz="900" b="0" i="0" u="none" strike="noStrike" smtId="4294967295">
                <a:effectLst/>
                <a:highlight>
                  <a:srgbClr val="000000">
                    <a:alpha val="0"/>
                  </a:srgbClr>
                </a:highlight>
                <a:latin typeface="Calibri"/>
                <a:hlinkClick r:id="rId13"/>
              </a:rPr>
              <a:t>Foto</a:t>
            </a:r>
            <a:r>
              <a:rPr lang="ro-RO" sz="900" b="0" i="0" u="none" strike="noStrike" smtId="4294967295">
                <a:effectLst/>
                <a:highlight>
                  <a:srgbClr val="000000">
                    <a:alpha val="0"/>
                  </a:srgbClr>
                </a:highlight>
                <a:latin typeface="Calibri"/>
              </a:rPr>
              <a:t> de Utahraptor ostrommaysi  / </a:t>
            </a:r>
            <a:r>
              <a:rPr lang="ro-RO" sz="900" b="0" i="0" u="none" strike="noStrike" smtId="4294967295">
                <a:effectLst/>
                <a:highlight>
                  <a:srgbClr val="000000">
                    <a:alpha val="0"/>
                  </a:srgbClr>
                </a:highlight>
                <a:latin typeface="Calibri"/>
                <a:hlinkClick r:id="rId14"/>
              </a:rPr>
              <a:t>CC BY</a:t>
            </a:r>
          </a:p>
          <a:p>
            <a:pPr rtl="0"/>
            <a:r>
              <a:rPr lang="ro-RO" sz="900" b="0" i="0" u="none" strike="noStrike" smtId="4294967295">
                <a:effectLst/>
                <a:highlight>
                  <a:srgbClr val="000000">
                    <a:alpha val="0"/>
                  </a:srgbClr>
                </a:highlight>
                <a:latin typeface="Calibri"/>
                <a:hlinkClick r:id="rId15"/>
              </a:rPr>
              <a:t>Foto </a:t>
            </a:r>
            <a:r>
              <a:rPr lang="ro-RO" sz="900" b="0" i="0" u="none" strike="noStrike" smtId="4294967295">
                <a:effectLst/>
                <a:highlight>
                  <a:srgbClr val="000000">
                    <a:alpha val="0"/>
                  </a:srgbClr>
                </a:highlight>
                <a:latin typeface="Calibri"/>
              </a:rPr>
              <a:t> de LPS.1 </a:t>
            </a:r>
          </a:p>
        </p:txBody>
      </p:sp>
    </p:spTree>
    <p:extLst>
      <p:ext uri="{BB962C8B-B14F-4D97-AF65-F5344CB8AC3E}">
        <p14:creationId xmlns:p14="http://schemas.microsoft.com/office/powerpoint/2010/main" val="3999424207"/>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30527" y="321518"/>
            <a:ext cx="4450477" cy="325582"/>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Conceptul constructiv al MCFC</a:t>
            </a:r>
          </a:p>
        </p:txBody>
      </p:sp>
      <p:cxnSp>
        <p:nvCxnSpPr>
          <p:cNvPr id="16" name="Straight Connector 15"/>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a:xfrm>
            <a:off x="701655" y="2007486"/>
            <a:ext cx="7718898" cy="3581930"/>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algn="l" rtl="0">
              <a:lnSpc>
                <a:spcPct val="130000"/>
              </a:lnSpc>
              <a:buFontTx/>
              <a:buChar char="•"/>
              <a:defRPr>
                <a:effectLst/>
              </a:defRPr>
            </a:pPr>
            <a:r>
              <a:rPr lang="ro-RO" sz="1600" b="0" i="0" u="none" strike="noStrike" smtId="4294967295">
                <a:effectLst/>
                <a:highlight>
                  <a:srgbClr val="000000">
                    <a:alpha val="0"/>
                  </a:srgbClr>
                </a:highlight>
                <a:latin typeface="Arial"/>
              </a:rPr>
              <a:t> Pila MCFC este construită planar. </a:t>
            </a:r>
          </a:p>
          <a:p>
            <a:pPr algn="l">
              <a:lnSpc>
                <a:spcPct val="130000"/>
              </a:lnSpc>
              <a:buFontTx/>
              <a:buChar char="•"/>
              <a:defRPr>
                <a:effectLst/>
              </a:defRPr>
            </a:pPr>
            <a:endParaRPr lang="it-IT" sz="1600">
              <a:effectLst/>
              <a:latin typeface="Arial" panose="020B0604020202020204" pitchFamily="34" charset="0"/>
            </a:endParaRPr>
          </a:p>
          <a:p>
            <a:pPr algn="l" rtl="0">
              <a:lnSpc>
                <a:spcPct val="130000"/>
              </a:lnSpc>
              <a:buFontTx/>
              <a:buChar char="•"/>
              <a:defRPr>
                <a:effectLst/>
              </a:defRPr>
            </a:pPr>
            <a:r>
              <a:rPr lang="ro-RO" sz="1600" b="0" i="0" u="none" strike="noStrike" smtId="4294967295">
                <a:effectLst/>
                <a:highlight>
                  <a:srgbClr val="000000">
                    <a:alpha val="0"/>
                  </a:srgbClr>
                </a:highlight>
                <a:latin typeface="Arial"/>
              </a:rPr>
              <a:t> Pilele MCFC produc o cantitate limitată de curent comparativ cu alte tipuri de pile de combustie, iar densitatea curentului electric este mai mică, prin urmare sunt necesare pile mai mari.  Acest lucru face ca acestea să fie adecvate pentru producția de energie electrică staționară. </a:t>
            </a:r>
          </a:p>
          <a:p>
            <a:pPr algn="l">
              <a:lnSpc>
                <a:spcPct val="130000"/>
              </a:lnSpc>
              <a:defRPr>
                <a:effectLst/>
              </a:defRPr>
            </a:pPr>
            <a:r>
              <a:rPr lang="it-IT" sz="1600" smtClean="0">
                <a:effectLst/>
                <a:latin typeface="Arial" panose="020B0604020202020204" pitchFamily="34" charset="0"/>
              </a:rPr>
              <a:t> </a:t>
            </a:r>
          </a:p>
          <a:p>
            <a:pPr algn="l" rtl="0">
              <a:lnSpc>
                <a:spcPct val="130000"/>
              </a:lnSpc>
              <a:buFontTx/>
              <a:buChar char="•"/>
              <a:defRPr>
                <a:effectLst/>
              </a:defRPr>
            </a:pPr>
            <a:r>
              <a:rPr lang="ro-RO" sz="1600" b="0" i="0" u="none" strike="noStrike" smtId="4294967295">
                <a:effectLst/>
                <a:highlight>
                  <a:srgbClr val="000000">
                    <a:alpha val="0"/>
                  </a:srgbClr>
                </a:highlight>
                <a:latin typeface="Arial"/>
              </a:rPr>
              <a:t> Matricea este flexibilă și respectă rezistența mecanică, permițând producția de pile cu suprafață mare. </a:t>
            </a:r>
          </a:p>
          <a:p>
            <a:pPr algn="l">
              <a:lnSpc>
                <a:spcPct val="130000"/>
              </a:lnSpc>
              <a:buFontTx/>
              <a:buChar char="•"/>
              <a:defRPr>
                <a:effectLst/>
              </a:defRPr>
            </a:pPr>
            <a:endParaRPr lang="it-IT" sz="1600">
              <a:effectLst/>
              <a:latin typeface="Arial" panose="020B0604020202020204" pitchFamily="34" charset="0"/>
            </a:endParaRPr>
          </a:p>
          <a:p>
            <a:pPr algn="l" rtl="0">
              <a:lnSpc>
                <a:spcPct val="130000"/>
              </a:lnSpc>
              <a:buFontTx/>
              <a:buChar char="•"/>
              <a:defRPr>
                <a:effectLst/>
              </a:defRPr>
            </a:pPr>
            <a:r>
              <a:rPr lang="ro-RO" sz="1600" b="0" i="0" u="none" strike="noStrike" smtId="4294967295">
                <a:effectLst/>
                <a:highlight>
                  <a:srgbClr val="000000">
                    <a:alpha val="0"/>
                  </a:srgbClr>
                </a:highlight>
                <a:latin typeface="Arial"/>
              </a:rPr>
              <a:t> Se pot utiliza alți combustibili în afară de H</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(spre ex.  CH</a:t>
            </a:r>
            <a:r>
              <a:rPr lang="ro-RO" sz="1600" b="0" i="0" u="none" strike="noStrike" baseline="-25000" smtId="4294967295">
                <a:effectLst/>
                <a:highlight>
                  <a:srgbClr val="000000">
                    <a:alpha val="0"/>
                  </a:srgbClr>
                </a:highlight>
                <a:latin typeface="Arial"/>
              </a:rPr>
              <a:t>4</a:t>
            </a:r>
            <a:r>
              <a:rPr lang="ro-RO" sz="1600" b="0" i="0" u="none" strike="noStrike" smtId="4294967295">
                <a:effectLst/>
                <a:highlight>
                  <a:srgbClr val="000000">
                    <a:alpha val="0"/>
                  </a:srgbClr>
                </a:highlight>
                <a:latin typeface="Arial"/>
              </a:rPr>
              <a:t>, CO, CH</a:t>
            </a:r>
            <a:r>
              <a:rPr lang="ro-RO" sz="1600" b="0" i="0" u="none" strike="noStrike" baseline="-25000" smtId="4294967295">
                <a:effectLst/>
                <a:highlight>
                  <a:srgbClr val="000000">
                    <a:alpha val="0"/>
                  </a:srgbClr>
                </a:highlight>
                <a:latin typeface="Arial"/>
              </a:rPr>
              <a:t>3</a:t>
            </a:r>
            <a:r>
              <a:rPr lang="ro-RO" sz="1600" b="0" i="0" u="none" strike="noStrike" smtId="4294967295">
                <a:effectLst/>
                <a:highlight>
                  <a:srgbClr val="000000">
                    <a:alpha val="0"/>
                  </a:srgbClr>
                </a:highlight>
                <a:latin typeface="Arial"/>
              </a:rPr>
              <a:t>OH). </a:t>
            </a:r>
          </a:p>
        </p:txBody>
      </p:sp>
    </p:spTree>
    <p:extLst>
      <p:ext uri="{BB962C8B-B14F-4D97-AF65-F5344CB8AC3E}">
        <p14:creationId xmlns:p14="http://schemas.microsoft.com/office/powerpoint/2010/main" val="1643215132"/>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ontent Placeholder 2"/>
          <p:cNvSpPr txBox="1"/>
          <p:nvPr/>
        </p:nvSpPr>
        <p:spPr>
          <a:xfrm>
            <a:off x="1444586" y="891163"/>
            <a:ext cx="6435080" cy="712928"/>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SOFC</a:t>
            </a:r>
          </a:p>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Pilă de combustie cu oxid solid</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7394" y="2248248"/>
            <a:ext cx="4549464" cy="3366603"/>
          </a:xfrm>
          <a:prstGeom prst="rect">
            <a:avLst/>
          </a:prstGeom>
          <a:effectLst/>
        </p:spPr>
      </p:pic>
    </p:spTree>
    <p:extLst>
      <p:ext uri="{BB962C8B-B14F-4D97-AF65-F5344CB8AC3E}">
        <p14:creationId xmlns:p14="http://schemas.microsoft.com/office/powerpoint/2010/main" val="468024295"/>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26"/>
          <p:cNvSpPr>
            <a:spLocks noChangeArrowheads="1"/>
          </p:cNvSpPr>
          <p:nvPr/>
        </p:nvSpPr>
        <p:spPr>
          <a:xfrm>
            <a:off x="4859329" y="4654185"/>
            <a:ext cx="2664296" cy="638150"/>
          </a:xfrm>
          <a:prstGeom prst="rect">
            <a:avLst/>
          </a:prstGeom>
          <a:solidFill>
            <a:schemeClr val="bg1"/>
          </a:solidFill>
          <a:ln w="9525">
            <a:solidFill>
              <a:schemeClr val="tx1"/>
            </a:solidFill>
            <a:miter lim="800000"/>
          </a:ln>
          <a:effectLst/>
        </p:spPr>
        <p:txBody>
          <a:bodyPr wrap="none" anchor="ctr"/>
          <a:lstStyle/>
          <a:p>
            <a:endParaRPr lang="it-IT">
              <a:effectLst/>
            </a:endParaRPr>
          </a:p>
        </p:txBody>
      </p:sp>
      <p:sp>
        <p:nvSpPr>
          <p:cNvPr id="16" name="Rectangle 27"/>
          <p:cNvSpPr>
            <a:spLocks noChangeArrowheads="1"/>
          </p:cNvSpPr>
          <p:nvPr/>
        </p:nvSpPr>
        <p:spPr>
          <a:xfrm>
            <a:off x="4821228" y="2496773"/>
            <a:ext cx="3779837" cy="1296987"/>
          </a:xfrm>
          <a:prstGeom prst="rect">
            <a:avLst/>
          </a:prstGeom>
          <a:solidFill>
            <a:schemeClr val="bg1"/>
          </a:solidFill>
          <a:ln w="9525">
            <a:solidFill>
              <a:schemeClr val="tx1"/>
            </a:solidFill>
            <a:miter lim="800000"/>
          </a:ln>
          <a:effectLst/>
        </p:spPr>
        <p:txBody>
          <a:bodyPr wrap="none" anchor="ctr"/>
          <a:lstStyle/>
          <a:p>
            <a:endParaRPr lang="it-IT">
              <a:effectLst/>
            </a:endParaRPr>
          </a:p>
        </p:txBody>
      </p:sp>
      <p:graphicFrame>
        <p:nvGraphicFramePr>
          <p:cNvPr id="17" name="Object 33"/>
          <p:cNvGraphicFramePr>
            <a:graphicFrameLocks noChangeAspect="1"/>
          </p:cNvGraphicFramePr>
          <p:nvPr>
            <p:extLst>
              <p:ext uri="{D42A27DB-BD31-4B8C-83A1-F6EECF244321}">
                <p14:modId xmlns:p14="http://schemas.microsoft.com/office/powerpoint/2010/main" val="978634264"/>
              </p:ext>
            </p:extLst>
          </p:nvPr>
        </p:nvGraphicFramePr>
        <p:xfrm>
          <a:off x="4983019" y="4670060"/>
          <a:ext cx="2447925" cy="627063"/>
        </p:xfrm>
        <a:graphic>
          <a:graphicData uri="http://schemas.openxmlformats.org/presentationml/2006/ole">
            <mc:AlternateContent xmlns:mc="http://schemas.openxmlformats.org/markup-compatibility/2006">
              <mc:Choice xmlns:v="urn:schemas-microsoft-com:vml" Requires="v">
                <p:oleObj spid="_x0000_s2065" name="Equation" r:id="rId11" imgW="0" imgH="0" progId="Equation.3">
                  <p:embed/>
                </p:oleObj>
              </mc:Choice>
              <mc:Fallback>
                <p:oleObj name="Equation" r:id="rId11" imgW="0" imgH="0" progId="Equation.3">
                  <p:embed/>
                  <p:pic>
                    <p:nvPicPr>
                      <p:cNvPr id="0" name="Picture 4" descr="rId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3019" y="4670060"/>
                        <a:ext cx="24479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35"/>
          <p:cNvGraphicFramePr>
            <a:graphicFrameLocks noChangeAspect="1"/>
          </p:cNvGraphicFramePr>
          <p:nvPr>
            <p:extLst>
              <p:ext uri="{D42A27DB-BD31-4B8C-83A1-F6EECF244321}">
                <p14:modId xmlns:p14="http://schemas.microsoft.com/office/powerpoint/2010/main" val="3231920350"/>
              </p:ext>
            </p:extLst>
          </p:nvPr>
        </p:nvGraphicFramePr>
        <p:xfrm>
          <a:off x="4821228" y="2897277"/>
          <a:ext cx="2663825" cy="420687"/>
        </p:xfrm>
        <a:graphic>
          <a:graphicData uri="http://schemas.openxmlformats.org/presentationml/2006/ole">
            <mc:AlternateContent xmlns:mc="http://schemas.openxmlformats.org/markup-compatibility/2006">
              <mc:Choice xmlns:v="urn:schemas-microsoft-com:vml" Requires="v">
                <p:oleObj spid="_x0000_s2066" name="Equation" r:id="rId13" imgW="0" imgH="0" progId="Equation.3">
                  <p:embed/>
                </p:oleObj>
              </mc:Choice>
              <mc:Fallback>
                <p:oleObj name="Equation" r:id="rId13" imgW="0" imgH="0" progId="Equation.3">
                  <p:embed/>
                  <p:pic>
                    <p:nvPicPr>
                      <p:cNvPr id="0" name="Picture 3" descr="rId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1228" y="2897277"/>
                        <a:ext cx="26638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37"/>
          <p:cNvGraphicFramePr>
            <a:graphicFrameLocks noChangeAspect="1"/>
          </p:cNvGraphicFramePr>
          <p:nvPr>
            <p:extLst>
              <p:ext uri="{D42A27DB-BD31-4B8C-83A1-F6EECF244321}">
                <p14:modId xmlns:p14="http://schemas.microsoft.com/office/powerpoint/2010/main" val="1392161996"/>
              </p:ext>
            </p:extLst>
          </p:nvPr>
        </p:nvGraphicFramePr>
        <p:xfrm>
          <a:off x="4821228" y="2467903"/>
          <a:ext cx="2879725" cy="452438"/>
        </p:xfrm>
        <a:graphic>
          <a:graphicData uri="http://schemas.openxmlformats.org/presentationml/2006/ole">
            <mc:AlternateContent xmlns:mc="http://schemas.openxmlformats.org/markup-compatibility/2006">
              <mc:Choice xmlns:v="urn:schemas-microsoft-com:vml" Requires="v">
                <p:oleObj spid="_x0000_s2067" name="Equation" r:id="rId15" imgW="0" imgH="0" progId="Equation.3">
                  <p:embed/>
                </p:oleObj>
              </mc:Choice>
              <mc:Fallback>
                <p:oleObj name="Equation" r:id="rId15" imgW="0" imgH="0" progId="Equation.3">
                  <p:embed/>
                  <p:pic>
                    <p:nvPicPr>
                      <p:cNvPr id="0" name="Picture 2" descr="rId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1228" y="2467903"/>
                        <a:ext cx="28797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39"/>
          <p:cNvGraphicFramePr>
            <a:graphicFrameLocks noChangeAspect="1"/>
          </p:cNvGraphicFramePr>
          <p:nvPr>
            <p:extLst>
              <p:ext uri="{D42A27DB-BD31-4B8C-83A1-F6EECF244321}">
                <p14:modId xmlns:p14="http://schemas.microsoft.com/office/powerpoint/2010/main" val="1992884009"/>
              </p:ext>
            </p:extLst>
          </p:nvPr>
        </p:nvGraphicFramePr>
        <p:xfrm>
          <a:off x="4821228" y="3361960"/>
          <a:ext cx="3779837" cy="404813"/>
        </p:xfrm>
        <a:graphic>
          <a:graphicData uri="http://schemas.openxmlformats.org/presentationml/2006/ole">
            <mc:AlternateContent xmlns:mc="http://schemas.openxmlformats.org/markup-compatibility/2006">
              <mc:Choice xmlns:v="urn:schemas-microsoft-com:vml" Requires="v">
                <p:oleObj spid="_x0000_s2068" name="Equation" r:id="rId17" imgW="0" imgH="0" progId="Equation.3">
                  <p:embed/>
                </p:oleObj>
              </mc:Choice>
              <mc:Fallback>
                <p:oleObj name="Equation" r:id="rId17" imgW="0" imgH="0" progId="Equation.3">
                  <p:embed/>
                  <p:pic>
                    <p:nvPicPr>
                      <p:cNvPr id="0" name="Picture 1" descr="rId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21228" y="3361960"/>
                        <a:ext cx="37798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oxid solid</a:t>
            </a:r>
          </a:p>
        </p:txBody>
      </p:sp>
      <p:cxnSp>
        <p:nvCxnSpPr>
          <p:cNvPr id="22" name="Straight Connector 21"/>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23" name="Content Placeholder 2"/>
          <p:cNvSpPr txBox="1"/>
          <p:nvPr/>
        </p:nvSpPr>
        <p:spPr>
          <a:xfrm>
            <a:off x="4819776" y="2010045"/>
            <a:ext cx="2906397"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Reacție anodică:</a:t>
            </a:r>
          </a:p>
        </p:txBody>
      </p:sp>
      <p:sp>
        <p:nvSpPr>
          <p:cNvPr id="24" name="Content Placeholder 2"/>
          <p:cNvSpPr txBox="1"/>
          <p:nvPr/>
        </p:nvSpPr>
        <p:spPr>
          <a:xfrm>
            <a:off x="4867036" y="4224562"/>
            <a:ext cx="2906396"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Reacție catodică:</a:t>
            </a:r>
          </a:p>
        </p:txBody>
      </p:sp>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a:effectLst/>
        </p:spPr>
      </p:pic>
    </p:spTree>
    <p:extLst>
      <p:ext uri="{BB962C8B-B14F-4D97-AF65-F5344CB8AC3E}">
        <p14:creationId xmlns:p14="http://schemas.microsoft.com/office/powerpoint/2010/main" val="3551303930"/>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a:effectLst/>
        </p:spPr>
      </p:pic>
      <p:sp>
        <p:nvSpPr>
          <p:cNvPr id="16"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oxid solid</a:t>
            </a:r>
          </a:p>
        </p:txBody>
      </p:sp>
      <p:cxnSp>
        <p:nvCxnSpPr>
          <p:cNvPr id="17" name="Straight Connector 16"/>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1066203" y="3283726"/>
            <a:ext cx="2429690" cy="869673"/>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9" name="Text Box 7"/>
          <p:cNvSpPr txBox="1">
            <a:spLocks noChangeArrowheads="1"/>
          </p:cNvSpPr>
          <p:nvPr/>
        </p:nvSpPr>
        <p:spPr>
          <a:xfrm>
            <a:off x="5033556" y="786373"/>
            <a:ext cx="4339031" cy="4881337"/>
          </a:xfrm>
          <a:prstGeom prst="rect">
            <a:avLst/>
          </a:prstGeom>
          <a:noFill/>
          <a:ln w="9525">
            <a:noFill/>
            <a:miter lim="800000"/>
          </a:ln>
          <a:effectLst/>
        </p:spPr>
        <p:txBody>
          <a:bodyPr wrap="square">
            <a:spAutoFit/>
          </a:bodyPr>
          <a:lstStyle/>
          <a:p>
            <a:pPr algn="l" rtl="0">
              <a:lnSpc>
                <a:spcPct val="130000"/>
              </a:lnSpc>
              <a:buFontTx/>
              <a:buChar char="•"/>
              <a:defRPr>
                <a:effectLst/>
              </a:defRPr>
            </a:pPr>
            <a:r>
              <a:rPr lang="ro-RO" sz="1600" b="0" i="0" u="none" strike="noStrike" dirty="0" smtId="4294967295">
                <a:effectLst/>
                <a:highlight>
                  <a:srgbClr val="000000">
                    <a:alpha val="0"/>
                  </a:srgbClr>
                </a:highlight>
                <a:latin typeface="Arial"/>
              </a:rPr>
              <a:t>  Electrolitul este un material ceramic foarte dens, de obicei YSZ (zirconiu stabilizat Yttria).  Absența porilor împiedică problemele de tranzitare. </a:t>
            </a:r>
          </a:p>
          <a:p>
            <a:pPr algn="l">
              <a:lnSpc>
                <a:spcPct val="130000"/>
              </a:lnSpc>
              <a:defRPr>
                <a:effectLst/>
              </a:defRPr>
            </a:pPr>
            <a:endParaRPr lang="it-IT" sz="1600" dirty="0">
              <a:effectLst/>
              <a:latin typeface="Arial" panose="020B0604020202020204" pitchFamily="34" charset="0"/>
            </a:endParaRPr>
          </a:p>
          <a:p>
            <a:pPr algn="l" rtl="0">
              <a:lnSpc>
                <a:spcPct val="130000"/>
              </a:lnSpc>
              <a:buFontTx/>
              <a:buChar char="•"/>
              <a:defRPr>
                <a:effectLst/>
              </a:defRPr>
            </a:pPr>
            <a:r>
              <a:rPr lang="ro-RO" sz="1600" b="0" i="0" u="none" strike="noStrike" dirty="0" smtId="4294967295">
                <a:effectLst/>
                <a:highlight>
                  <a:srgbClr val="000000">
                    <a:alpha val="0"/>
                  </a:srgbClr>
                </a:highlight>
                <a:latin typeface="Arial"/>
              </a:rPr>
              <a:t>  Pila de combustie funcționează la temperaturi între 600°C to 900°C, temperaturile înalte fiind necesare pentru a asigura o conductivitate ionică ridicată și pentru a reduce pierderile de energie ca urmare a conductivității ionice. </a:t>
            </a:r>
          </a:p>
          <a:p>
            <a:pPr algn="l">
              <a:lnSpc>
                <a:spcPct val="130000"/>
              </a:lnSpc>
              <a:defRPr>
                <a:effectLst/>
              </a:defRPr>
            </a:pPr>
            <a:endParaRPr lang="it-IT" sz="1600" dirty="0" smtClean="0">
              <a:effectLst/>
              <a:latin typeface="Arial" panose="020B0604020202020204" pitchFamily="34" charset="0"/>
            </a:endParaRPr>
          </a:p>
          <a:p>
            <a:pPr algn="l" rtl="0">
              <a:lnSpc>
                <a:spcPct val="130000"/>
              </a:lnSpc>
              <a:buFontTx/>
              <a:buChar char="•"/>
              <a:defRPr>
                <a:effectLst/>
              </a:defRPr>
            </a:pPr>
            <a:r>
              <a:rPr lang="ro-RO" sz="1600" b="0" i="0" u="none" strike="noStrike" dirty="0" smtId="4294967295">
                <a:effectLst/>
                <a:highlight>
                  <a:srgbClr val="000000">
                    <a:alpha val="0"/>
                  </a:srgbClr>
                </a:highlight>
                <a:latin typeface="Arial"/>
              </a:rPr>
              <a:t> Ionii care se deplasează prin electrolit sunt  O</a:t>
            </a:r>
            <a:r>
              <a:rPr lang="ro-RO" sz="1600" b="0" i="0" u="none" strike="noStrike" baseline="30000" dirty="0" smtId="4294967295">
                <a:effectLst/>
                <a:highlight>
                  <a:srgbClr val="000000">
                    <a:alpha val="0"/>
                  </a:srgbClr>
                </a:highlight>
                <a:latin typeface="Arial"/>
              </a:rPr>
              <a:t>2-</a:t>
            </a:r>
            <a:r>
              <a:rPr lang="ro-RO" sz="1600" b="0" i="0" u="none" strike="noStrike" dirty="0" smtId="4294967295">
                <a:effectLst/>
                <a:highlight>
                  <a:srgbClr val="000000">
                    <a:alpha val="0"/>
                  </a:srgbClr>
                </a:highlight>
                <a:latin typeface="Arial"/>
              </a:rPr>
              <a:t>, iar în compartimentul de gaz anodic se generează apă. </a:t>
            </a:r>
          </a:p>
        </p:txBody>
      </p:sp>
      <p:sp>
        <p:nvSpPr>
          <p:cNvPr id="20" name="Content Placeholder 2"/>
          <p:cNvSpPr txBox="1"/>
          <p:nvPr/>
        </p:nvSpPr>
        <p:spPr>
          <a:xfrm>
            <a:off x="5032132" y="338140"/>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Electrolitul</a:t>
            </a:r>
          </a:p>
        </p:txBody>
      </p:sp>
    </p:spTree>
    <p:extLst>
      <p:ext uri="{BB962C8B-B14F-4D97-AF65-F5344CB8AC3E}">
        <p14:creationId xmlns:p14="http://schemas.microsoft.com/office/powerpoint/2010/main" val="3107102430"/>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a:effectLst/>
        </p:spPr>
      </p:pic>
      <p:sp>
        <p:nvSpPr>
          <p:cNvPr id="16" name="Title 1"/>
          <p:cNvSpPr txBox="1"/>
          <p:nvPr/>
        </p:nvSpPr>
        <p:spPr>
          <a:xfrm>
            <a:off x="330527" y="321518"/>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oxid solid</a:t>
            </a:r>
          </a:p>
        </p:txBody>
      </p:sp>
      <p:cxnSp>
        <p:nvCxnSpPr>
          <p:cNvPr id="17" name="Straight Connector 16"/>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298891" y="3130928"/>
            <a:ext cx="2429690" cy="1256415"/>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9" name="Text Box 7"/>
          <p:cNvSpPr txBox="1">
            <a:spLocks noChangeArrowheads="1"/>
          </p:cNvSpPr>
          <p:nvPr/>
        </p:nvSpPr>
        <p:spPr>
          <a:xfrm>
            <a:off x="5033556" y="2641034"/>
            <a:ext cx="3799099" cy="2630004"/>
          </a:xfrm>
          <a:prstGeom prst="rect">
            <a:avLst/>
          </a:prstGeom>
          <a:noFill/>
          <a:ln w="9525">
            <a:noFill/>
            <a:miter lim="800000"/>
          </a:ln>
          <a:effectLst/>
        </p:spPr>
        <p:txBody>
          <a:bodyPr wrap="square">
            <a:spAutoFit/>
          </a:bodyPr>
          <a:lstStyle/>
          <a:p>
            <a:pPr marL="285750" indent="-285750" rtl="0">
              <a:lnSpc>
                <a:spcPct val="130000"/>
              </a:lnSpc>
              <a:buFont typeface="Arial" panose="020B0604020202020204" pitchFamily="34" charset="0"/>
              <a:buChar char="•"/>
              <a:defRPr>
                <a:effectLst/>
              </a:defRPr>
            </a:pPr>
            <a:r>
              <a:rPr lang="ro-RO" sz="1600" b="0" i="0" u="none" strike="noStrike" smtId="4294967295">
                <a:effectLst/>
                <a:highlight>
                  <a:srgbClr val="000000">
                    <a:alpha val="0"/>
                  </a:srgbClr>
                </a:highlight>
                <a:latin typeface="Arial"/>
              </a:rPr>
              <a:t>Având în vedere temperaturile înalte de lucru, nu sunt necesari catalizatori nobili. </a:t>
            </a:r>
          </a:p>
          <a:p>
            <a:pPr>
              <a:lnSpc>
                <a:spcPct val="130000"/>
              </a:lnSpc>
              <a:defRPr>
                <a:effectLst/>
              </a:defRPr>
            </a:pPr>
            <a:endParaRPr lang="it-IT" sz="1600">
              <a:effectLst/>
              <a:latin typeface="Arial" panose="020B0604020202020204" pitchFamily="34" charset="0"/>
            </a:endParaRPr>
          </a:p>
          <a:p>
            <a:pPr marL="285750" indent="-285750" rtl="0">
              <a:lnSpc>
                <a:spcPct val="130000"/>
              </a:lnSpc>
              <a:buFont typeface="Arial" panose="020B0604020202020204" pitchFamily="34" charset="0"/>
              <a:buChar char="•"/>
              <a:defRPr>
                <a:effectLst/>
              </a:defRPr>
            </a:pPr>
            <a:r>
              <a:rPr lang="ro-RO" sz="1600" b="0" i="0" u="none" strike="noStrike" smtId="4294967295">
                <a:effectLst/>
                <a:highlight>
                  <a:srgbClr val="000000">
                    <a:alpha val="0"/>
                  </a:srgbClr>
                </a:highlight>
                <a:latin typeface="Arial"/>
              </a:rPr>
              <a:t>Anodul este în general un cermet poros (amestec de material ceramic și metalic), respectiv Ni+YSZ (nichel + ZrO</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a:t>
            </a:r>
          </a:p>
        </p:txBody>
      </p:sp>
      <p:sp>
        <p:nvSpPr>
          <p:cNvPr id="20" name="Content Placeholder 2"/>
          <p:cNvSpPr txBox="1"/>
          <p:nvPr/>
        </p:nvSpPr>
        <p:spPr>
          <a:xfrm>
            <a:off x="5442384" y="2097224"/>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Anod</a:t>
            </a:r>
          </a:p>
        </p:txBody>
      </p:sp>
    </p:spTree>
    <p:extLst>
      <p:ext uri="{BB962C8B-B14F-4D97-AF65-F5344CB8AC3E}">
        <p14:creationId xmlns:p14="http://schemas.microsoft.com/office/powerpoint/2010/main" val="1562111991"/>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069" y="1564709"/>
            <a:ext cx="3259828" cy="3657681"/>
          </a:xfrm>
          <a:prstGeom prst="rect">
            <a:avLst/>
          </a:prstGeom>
          <a:effectLst/>
        </p:spPr>
      </p:pic>
      <p:sp>
        <p:nvSpPr>
          <p:cNvPr id="16" name="Title 1"/>
          <p:cNvSpPr txBox="1"/>
          <p:nvPr/>
        </p:nvSpPr>
        <p:spPr>
          <a:xfrm>
            <a:off x="374073" y="150702"/>
            <a:ext cx="445047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Pilă de combustie cu oxid solid</a:t>
            </a:r>
          </a:p>
        </p:txBody>
      </p:sp>
      <p:cxnSp>
        <p:nvCxnSpPr>
          <p:cNvPr id="17" name="Straight Connector 16"/>
          <p:cNvCxnSpPr/>
          <p:nvPr/>
        </p:nvCxnSpPr>
        <p:spPr>
          <a:xfrm>
            <a:off x="417619" y="581931"/>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1997431" y="3012792"/>
            <a:ext cx="2429690" cy="1256415"/>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9" name="Text Box 7"/>
          <p:cNvSpPr txBox="1">
            <a:spLocks noChangeArrowheads="1"/>
          </p:cNvSpPr>
          <p:nvPr/>
        </p:nvSpPr>
        <p:spPr>
          <a:xfrm>
            <a:off x="5077101" y="1708218"/>
            <a:ext cx="4504481" cy="3921073"/>
          </a:xfrm>
          <a:prstGeom prst="rect">
            <a:avLst/>
          </a:prstGeom>
          <a:noFill/>
          <a:ln w="9525">
            <a:noFill/>
            <a:miter lim="800000"/>
          </a:ln>
          <a:effectLst/>
        </p:spPr>
        <p:txBody>
          <a:bodyPr wrap="square">
            <a:spAutoFit/>
          </a:bodyPr>
          <a:lstStyle/>
          <a:p>
            <a:pPr marL="285750" indent="-285750" rtl="0">
              <a:lnSpc>
                <a:spcPct val="130000"/>
              </a:lnSpc>
              <a:buFont typeface="Arial" panose="020B0604020202020204" pitchFamily="34" charset="0"/>
              <a:buChar char="•"/>
              <a:defRPr>
                <a:effectLst/>
              </a:defRPr>
            </a:pPr>
            <a:r>
              <a:rPr lang="ro-RO" sz="1600" b="0" i="0" u="none" strike="noStrike" dirty="0" smtId="4294967295">
                <a:effectLst/>
                <a:highlight>
                  <a:srgbClr val="000000">
                    <a:alpha val="0"/>
                  </a:srgbClr>
                </a:highlight>
                <a:latin typeface="Arial"/>
              </a:rPr>
              <a:t>Materialul din care este realizat catodul este un amestec de oxizi cu o structură cristalină și compoziție care asigură o bună conductivitate electronică.  Cele mai utilizate materiale sunt LSM (manganită de lantan stronțiu) și LSCF (ferită de lantan stronțiu cobalt) </a:t>
            </a:r>
          </a:p>
          <a:p>
            <a:pPr>
              <a:lnSpc>
                <a:spcPct val="130000"/>
              </a:lnSpc>
              <a:defRPr>
                <a:effectLst/>
              </a:defRPr>
            </a:pPr>
            <a:endParaRPr lang="it-IT" sz="1600" dirty="0">
              <a:effectLst/>
              <a:latin typeface="Arial" panose="020B0604020202020204" pitchFamily="34" charset="0"/>
            </a:endParaRPr>
          </a:p>
          <a:p>
            <a:pPr marL="285750" indent="-285750" rtl="0">
              <a:lnSpc>
                <a:spcPct val="130000"/>
              </a:lnSpc>
              <a:buFont typeface="Arial" panose="020B0604020202020204" pitchFamily="34" charset="0"/>
              <a:buChar char="•"/>
              <a:defRPr>
                <a:effectLst/>
              </a:defRPr>
            </a:pPr>
            <a:r>
              <a:rPr lang="ro-RO" sz="1600" b="0" i="0" u="none" strike="noStrike" dirty="0" smtId="4294967295">
                <a:effectLst/>
                <a:highlight>
                  <a:srgbClr val="000000">
                    <a:alpha val="0"/>
                  </a:srgbClr>
                </a:highlight>
                <a:latin typeface="Arial"/>
              </a:rPr>
              <a:t>Nu sunt necesare metale nobile, însă până acum a fost imposibil să se evite utilizarea elementelor rare pentru catalizarea reacției oxigenului. </a:t>
            </a:r>
          </a:p>
        </p:txBody>
      </p:sp>
      <p:sp>
        <p:nvSpPr>
          <p:cNvPr id="20" name="Content Placeholder 2"/>
          <p:cNvSpPr txBox="1"/>
          <p:nvPr/>
        </p:nvSpPr>
        <p:spPr>
          <a:xfrm>
            <a:off x="5485930" y="1164408"/>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Catod</a:t>
            </a:r>
          </a:p>
        </p:txBody>
      </p:sp>
    </p:spTree>
    <p:extLst>
      <p:ext uri="{BB962C8B-B14F-4D97-AF65-F5344CB8AC3E}">
        <p14:creationId xmlns:p14="http://schemas.microsoft.com/office/powerpoint/2010/main" val="543695701"/>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30527" y="158727"/>
            <a:ext cx="4450477" cy="325582"/>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Conceptul constructiv al SOFC</a:t>
            </a:r>
          </a:p>
        </p:txBody>
      </p:sp>
      <p:cxnSp>
        <p:nvCxnSpPr>
          <p:cNvPr id="16" name="Straight Connector 15"/>
          <p:cNvCxnSpPr/>
          <p:nvPr/>
        </p:nvCxnSpPr>
        <p:spPr>
          <a:xfrm>
            <a:off x="374073" y="589956"/>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t="13445"/>
          <a:stretch>
            <a:fillRect/>
          </a:stretch>
        </p:blipFill>
        <p:spPr>
          <a:xfrm>
            <a:off x="747068" y="1208809"/>
            <a:ext cx="7589786" cy="461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665505"/>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30527" y="66541"/>
            <a:ext cx="4450477" cy="325582"/>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Conceptul constructiv al SOFC</a:t>
            </a:r>
          </a:p>
        </p:txBody>
      </p:sp>
      <p:cxnSp>
        <p:nvCxnSpPr>
          <p:cNvPr id="16" name="Straight Connector 15"/>
          <p:cNvCxnSpPr/>
          <p:nvPr/>
        </p:nvCxnSpPr>
        <p:spPr>
          <a:xfrm>
            <a:off x="374073" y="497770"/>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a:xfrm>
            <a:off x="710366" y="1552221"/>
            <a:ext cx="7718898" cy="4533857"/>
          </a:xfrm>
          <a:prstGeom prst="rect">
            <a:avLst/>
          </a:prstGeom>
          <a:effectLst/>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l" rtl="0">
              <a:lnSpc>
                <a:spcPct val="130000"/>
              </a:lnSpc>
              <a:buFont typeface="Wingdings" panose="05000000000000000000" pitchFamily="2" charset="2"/>
              <a:buChar char="Ø"/>
              <a:defRPr>
                <a:effectLst/>
              </a:defRPr>
            </a:pPr>
            <a:r>
              <a:rPr lang="ro-RO" sz="1600" b="0" i="0" u="none" strike="noStrike" smtId="4294967295">
                <a:effectLst/>
                <a:highlight>
                  <a:srgbClr val="000000">
                    <a:alpha val="0"/>
                  </a:srgbClr>
                </a:highlight>
                <a:latin typeface="Arial"/>
              </a:rPr>
              <a:t> Pilele SOFC sunt foart subțiri (0,1 - 1mm) și planare.</a:t>
            </a:r>
          </a:p>
          <a:p>
            <a:pPr marL="285750" indent="-285750" algn="l">
              <a:lnSpc>
                <a:spcPct val="130000"/>
              </a:lnSpc>
              <a:buFont typeface="Wingdings" panose="05000000000000000000" pitchFamily="2" charset="2"/>
              <a:buChar char="Ø"/>
              <a:defRPr>
                <a:effectLst/>
              </a:defRPr>
            </a:pPr>
            <a:endParaRPr lang="it-IT" sz="1600" smtClean="0">
              <a:effectLst/>
              <a:latin typeface="Arial" panose="020B0604020202020204" pitchFamily="34" charset="0"/>
            </a:endParaRPr>
          </a:p>
          <a:p>
            <a:pPr marL="285750" indent="-285750" rtl="0">
              <a:lnSpc>
                <a:spcPct val="130000"/>
              </a:lnSpc>
              <a:buFont typeface="Wingdings" panose="05000000000000000000" pitchFamily="2" charset="2"/>
              <a:buChar char="Ø"/>
              <a:defRPr>
                <a:effectLst/>
              </a:defRPr>
            </a:pPr>
            <a:r>
              <a:rPr lang="ro-RO" sz="1600" b="0" i="0" u="none" strike="noStrike" smtId="4294967295">
                <a:effectLst/>
                <a:highlight>
                  <a:srgbClr val="000000">
                    <a:alpha val="0"/>
                  </a:srgbClr>
                </a:highlight>
                <a:latin typeface="Arial"/>
              </a:rPr>
              <a:t>Configurația preferată este ASC (pile cu suport anodic). Utilizarea unui anod gros ca suport mecanic permite utilizarea unui electrolit subțire, ceea ce reduce la minim pierderile de energie. </a:t>
            </a:r>
          </a:p>
          <a:p>
            <a:pPr marL="285750" indent="-285750" algn="l">
              <a:lnSpc>
                <a:spcPct val="130000"/>
              </a:lnSpc>
              <a:buFont typeface="Wingdings" panose="05000000000000000000" pitchFamily="2" charset="2"/>
              <a:buChar char="Ø"/>
              <a:defRPr>
                <a:effectLst/>
              </a:defRPr>
            </a:pPr>
            <a:endParaRPr lang="it-IT" sz="1600">
              <a:effectLst/>
              <a:latin typeface="Arial" panose="020B0604020202020204" pitchFamily="34" charset="0"/>
            </a:endParaRPr>
          </a:p>
          <a:p>
            <a:pPr marL="285750" indent="-285750" algn="l" rtl="0">
              <a:lnSpc>
                <a:spcPct val="130000"/>
              </a:lnSpc>
              <a:buFont typeface="Wingdings" panose="05000000000000000000" pitchFamily="2" charset="2"/>
              <a:buChar char="Ø"/>
              <a:defRPr>
                <a:effectLst/>
              </a:defRPr>
            </a:pPr>
            <a:r>
              <a:rPr lang="ro-RO" sz="1600" b="0" i="0" u="none" strike="noStrike" smtId="4294967295">
                <a:effectLst/>
                <a:highlight>
                  <a:srgbClr val="000000">
                    <a:alpha val="0"/>
                  </a:srgbClr>
                </a:highlight>
                <a:latin typeface="Arial"/>
              </a:rPr>
              <a:t>Pilele SOFC produc o cantitate de curent cu ordin de magnitudine mai mare decât MCFC, iar densitatea curentului electric fiind mare, este posibil să avem ansambluri compacte de pile. </a:t>
            </a:r>
          </a:p>
          <a:p>
            <a:pPr algn="l">
              <a:lnSpc>
                <a:spcPct val="130000"/>
              </a:lnSpc>
              <a:defRPr>
                <a:effectLst/>
              </a:defRPr>
            </a:pPr>
            <a:endParaRPr lang="it-IT" sz="1600" smtClean="0">
              <a:effectLst/>
              <a:latin typeface="Arial" panose="020B0604020202020204" pitchFamily="34" charset="0"/>
            </a:endParaRPr>
          </a:p>
          <a:p>
            <a:pPr marL="285750" indent="-285750" algn="l" rtl="0">
              <a:lnSpc>
                <a:spcPct val="130000"/>
              </a:lnSpc>
              <a:buFont typeface="Wingdings" panose="05000000000000000000" pitchFamily="2" charset="2"/>
              <a:buChar char="Ø"/>
              <a:defRPr>
                <a:effectLst/>
              </a:defRPr>
            </a:pPr>
            <a:r>
              <a:rPr lang="ro-RO" sz="1600" b="0" i="0" u="none" strike="noStrike" smtId="4294967295">
                <a:effectLst/>
                <a:highlight>
                  <a:srgbClr val="000000">
                    <a:alpha val="0"/>
                  </a:srgbClr>
                </a:highlight>
                <a:latin typeface="Arial"/>
              </a:rPr>
              <a:t> Proprietățile mecanice ale pilelor și condiția de a produce straturi foarte subțiri fac dificilă confecționarea de pile SOFC de dimensiuni mari.  </a:t>
            </a:r>
          </a:p>
          <a:p>
            <a:pPr marL="285750" indent="-285750" algn="l">
              <a:lnSpc>
                <a:spcPct val="130000"/>
              </a:lnSpc>
              <a:buFont typeface="Wingdings" panose="05000000000000000000" pitchFamily="2" charset="2"/>
              <a:buChar char="Ø"/>
              <a:defRPr>
                <a:effectLst/>
              </a:defRPr>
            </a:pPr>
            <a:endParaRPr lang="it-IT" sz="1600">
              <a:effectLst/>
              <a:latin typeface="Arial" panose="020B0604020202020204" pitchFamily="34" charset="0"/>
            </a:endParaRPr>
          </a:p>
          <a:p>
            <a:pPr marL="285750" indent="-285750" rtl="0">
              <a:lnSpc>
                <a:spcPct val="130000"/>
              </a:lnSpc>
              <a:buFont typeface="Wingdings" panose="05000000000000000000" pitchFamily="2" charset="2"/>
              <a:buChar char="Ø"/>
              <a:defRPr>
                <a:effectLst/>
              </a:defRPr>
            </a:pPr>
            <a:r>
              <a:rPr lang="ro-RO" sz="1600" b="0" i="0" u="none" strike="noStrike" smtId="4294967295">
                <a:effectLst/>
                <a:highlight>
                  <a:srgbClr val="000000">
                    <a:alpha val="0"/>
                  </a:srgbClr>
                </a:highlight>
                <a:latin typeface="Arial"/>
              </a:rPr>
              <a:t> Se pot utiliza alți combustibili în afară de H</a:t>
            </a:r>
            <a:r>
              <a:rPr lang="ro-RO" sz="1600" b="0" i="0" u="none" strike="noStrike" baseline="-25000" smtId="4294967295">
                <a:effectLst/>
                <a:highlight>
                  <a:srgbClr val="000000">
                    <a:alpha val="0"/>
                  </a:srgbClr>
                </a:highlight>
                <a:latin typeface="Arial"/>
              </a:rPr>
              <a:t>2</a:t>
            </a:r>
            <a:r>
              <a:rPr lang="ro-RO" sz="1600" b="0" i="0" u="none" strike="noStrike" smtId="4294967295">
                <a:effectLst/>
                <a:highlight>
                  <a:srgbClr val="000000">
                    <a:alpha val="0"/>
                  </a:srgbClr>
                </a:highlight>
                <a:latin typeface="Arial"/>
              </a:rPr>
              <a:t>,  (spre ex. CH</a:t>
            </a:r>
            <a:r>
              <a:rPr lang="ro-RO" sz="1600" b="0" i="0" u="none" strike="noStrike" baseline="-25000" smtId="4294967295">
                <a:effectLst/>
                <a:highlight>
                  <a:srgbClr val="000000">
                    <a:alpha val="0"/>
                  </a:srgbClr>
                </a:highlight>
                <a:latin typeface="Arial"/>
              </a:rPr>
              <a:t>4</a:t>
            </a:r>
            <a:r>
              <a:rPr lang="ro-RO" sz="1600" b="0" i="0" u="none" strike="noStrike" smtId="4294967295">
                <a:effectLst/>
                <a:highlight>
                  <a:srgbClr val="000000">
                    <a:alpha val="0"/>
                  </a:srgbClr>
                </a:highlight>
                <a:latin typeface="Arial"/>
              </a:rPr>
              <a:t>, CO, CH</a:t>
            </a:r>
            <a:r>
              <a:rPr lang="ro-RO" sz="1600" b="0" i="0" u="none" strike="noStrike" baseline="-25000" smtId="4294967295">
                <a:effectLst/>
                <a:highlight>
                  <a:srgbClr val="000000">
                    <a:alpha val="0"/>
                  </a:srgbClr>
                </a:highlight>
                <a:latin typeface="Arial"/>
              </a:rPr>
              <a:t>3</a:t>
            </a:r>
            <a:r>
              <a:rPr lang="ro-RO" sz="1600" b="0" i="0" u="none" strike="noStrike" smtId="4294967295">
                <a:effectLst/>
                <a:highlight>
                  <a:srgbClr val="000000">
                    <a:alpha val="0"/>
                  </a:srgbClr>
                </a:highlight>
                <a:latin typeface="Arial"/>
              </a:rPr>
              <a:t>OH, NH</a:t>
            </a:r>
            <a:r>
              <a:rPr lang="ro-RO" sz="1600" b="0" i="0" u="none" strike="noStrike" baseline="-25000" smtId="4294967295">
                <a:effectLst/>
                <a:highlight>
                  <a:srgbClr val="000000">
                    <a:alpha val="0"/>
                  </a:srgbClr>
                </a:highlight>
                <a:latin typeface="Arial"/>
              </a:rPr>
              <a:t>3</a:t>
            </a:r>
            <a:r>
              <a:rPr lang="ro-RO" sz="1600" b="0" i="0" u="none" strike="noStrike" smtId="4294967295">
                <a:effectLst/>
                <a:highlight>
                  <a:srgbClr val="000000">
                    <a:alpha val="0"/>
                  </a:srgbClr>
                </a:highlight>
                <a:latin typeface="Arial"/>
              </a:rPr>
              <a:t>). </a:t>
            </a:r>
          </a:p>
        </p:txBody>
      </p:sp>
    </p:spTree>
    <p:extLst>
      <p:ext uri="{BB962C8B-B14F-4D97-AF65-F5344CB8AC3E}">
        <p14:creationId xmlns:p14="http://schemas.microsoft.com/office/powerpoint/2010/main" val="1954756504"/>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74073" y="312809"/>
            <a:ext cx="3787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Ce este o pilă de combustie?</a:t>
            </a:r>
          </a:p>
        </p:txBody>
      </p:sp>
      <p:sp>
        <p:nvSpPr>
          <p:cNvPr id="16" name="Content Placeholder 2"/>
          <p:cNvSpPr txBox="1"/>
          <p:nvPr/>
        </p:nvSpPr>
        <p:spPr>
          <a:xfrm>
            <a:off x="2242098" y="1105594"/>
            <a:ext cx="4681180" cy="585801"/>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0" i="0" u="none" strike="noStrike" smtId="4294967295">
                <a:effectLst/>
                <a:highlight>
                  <a:srgbClr val="000000">
                    <a:alpha val="0"/>
                  </a:srgbClr>
                </a:highlight>
                <a:latin typeface="Calibri"/>
              </a:rPr>
              <a:t>Pilele de combustie au </a:t>
            </a:r>
            <a:r>
              <a:rPr lang="ro-RO" sz="1800" b="0" i="0" u="sng" strike="noStrike" smtId="4294967295">
                <a:effectLst/>
                <a:highlight>
                  <a:srgbClr val="000000">
                    <a:alpha val="0"/>
                  </a:srgbClr>
                </a:highlight>
                <a:latin typeface="Calibri"/>
              </a:rPr>
              <a:t>caracteristici comune </a:t>
            </a:r>
            <a:r>
              <a:rPr lang="ro-RO" sz="1800" b="0" i="0" u="none" strike="noStrike" smtId="4294967295">
                <a:effectLst/>
                <a:highlight>
                  <a:srgbClr val="000000">
                    <a:alpha val="0"/>
                  </a:srgbClr>
                </a:highlight>
                <a:latin typeface="Calibri"/>
              </a:rPr>
              <a:t>cu motoarele termice și cu bateriile tradiționale </a:t>
            </a:r>
          </a:p>
        </p:txBody>
      </p:sp>
      <p:cxnSp>
        <p:nvCxnSpPr>
          <p:cNvPr id="17" name="Straight Connector 16"/>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Content Placeholder 2"/>
          <p:cNvSpPr txBox="1"/>
          <p:nvPr/>
        </p:nvSpPr>
        <p:spPr>
          <a:xfrm>
            <a:off x="807473" y="4572689"/>
            <a:ext cx="2873927" cy="840230"/>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algn="ctr" rtl="0">
              <a:buFont typeface="Arial" panose="020B0604020202020204" pitchFamily="34" charset="0"/>
              <a:buNone/>
            </a:pPr>
            <a:r>
              <a:rPr lang="ro-RO" sz="1800" b="0" i="0" u="none" strike="noStrike" smtId="4294967295">
                <a:solidFill>
                  <a:srgbClr val="000000"/>
                </a:solidFill>
                <a:effectLst/>
                <a:highlight>
                  <a:srgbClr val="000000">
                    <a:alpha val="0"/>
                  </a:srgbClr>
                </a:highlight>
                <a:latin typeface="Calibri"/>
              </a:rPr>
              <a:t>La fel ca și motoarele cu combustie internă, pilele de combustie au nevoie de un flux continuu de combustibil.  </a:t>
            </a:r>
          </a:p>
        </p:txBody>
      </p:sp>
      <p:sp>
        <p:nvSpPr>
          <p:cNvPr id="19" name="Content Placeholder 2"/>
          <p:cNvSpPr txBox="1"/>
          <p:nvPr/>
        </p:nvSpPr>
        <p:spPr>
          <a:xfrm>
            <a:off x="5330676" y="4572689"/>
            <a:ext cx="3118732" cy="840230"/>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algn="ctr" rtl="0">
              <a:buFont typeface="Arial" panose="020B0604020202020204" pitchFamily="34" charset="0"/>
              <a:buNone/>
            </a:pPr>
            <a:r>
              <a:rPr lang="ro-RO" sz="1800" b="0" i="0" u="none" strike="noStrike" smtId="4294967295">
                <a:solidFill>
                  <a:srgbClr val="000000"/>
                </a:solidFill>
                <a:effectLst/>
                <a:highlight>
                  <a:srgbClr val="000000">
                    <a:alpha val="0"/>
                  </a:srgbClr>
                </a:highlight>
                <a:latin typeface="Calibri"/>
              </a:rPr>
              <a:t>Principiul de funcționare a unei pile de combustie se bazează pe o reacție redox, exact ca și în cazul bateriei</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5552" y="2171200"/>
            <a:ext cx="2059506" cy="2067229"/>
          </a:xfrm>
          <a:prstGeom prst="rect">
            <a:avLst/>
          </a:prstGeom>
          <a:effec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4368" y="1887944"/>
            <a:ext cx="997329" cy="2493323"/>
          </a:xfrm>
          <a:prstGeom prst="rect">
            <a:avLst/>
          </a:prstGeom>
          <a:effectLst/>
        </p:spPr>
      </p:pic>
    </p:spTree>
    <p:extLst>
      <p:ext uri="{BB962C8B-B14F-4D97-AF65-F5344CB8AC3E}">
        <p14:creationId xmlns:p14="http://schemas.microsoft.com/office/powerpoint/2010/main" val="3049102506"/>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521" y="1943395"/>
            <a:ext cx="2059506" cy="2067229"/>
          </a:xfrm>
          <a:prstGeom prst="rect">
            <a:avLst/>
          </a:prstGeom>
          <a:effectLst/>
        </p:spPr>
      </p:pic>
      <p:sp>
        <p:nvSpPr>
          <p:cNvPr id="16" name="Title 1"/>
          <p:cNvSpPr txBox="1"/>
          <p:nvPr/>
        </p:nvSpPr>
        <p:spPr>
          <a:xfrm>
            <a:off x="210042" y="85004"/>
            <a:ext cx="3787192"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Ce este o pilă de combustie?</a:t>
            </a:r>
          </a:p>
        </p:txBody>
      </p:sp>
      <p:sp>
        <p:nvSpPr>
          <p:cNvPr id="17" name="Content Placeholder 2"/>
          <p:cNvSpPr txBox="1"/>
          <p:nvPr/>
        </p:nvSpPr>
        <p:spPr>
          <a:xfrm>
            <a:off x="2078067" y="877789"/>
            <a:ext cx="4681180" cy="338666"/>
          </a:xfrm>
          <a:prstGeom prst="rect">
            <a:avLst/>
          </a:prstGeom>
          <a:effectLst/>
        </p:spPr>
        <p:style>
          <a:lnRef idx="1">
            <a:schemeClr val="accent1"/>
          </a:lnRef>
          <a:fillRef idx="2">
            <a:schemeClr val="accent1"/>
          </a:fillRef>
          <a:effectRef idx="1">
            <a:schemeClr val="accent1"/>
          </a:effectRef>
          <a:fontRef idx="minor">
            <a:schemeClr val="dk1"/>
          </a:fontRef>
        </p:style>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0" i="0" u="none" strike="noStrike" smtId="4294967295">
                <a:effectLst/>
                <a:highlight>
                  <a:srgbClr val="000000">
                    <a:alpha val="0"/>
                  </a:srgbClr>
                </a:highlight>
                <a:latin typeface="Calibri"/>
              </a:rPr>
              <a:t>Sunt, însă, și </a:t>
            </a:r>
            <a:r>
              <a:rPr lang="ro-RO" sz="1800" b="0" i="0" u="sng" strike="noStrike" smtId="4294967295">
                <a:effectLst/>
                <a:highlight>
                  <a:srgbClr val="000000">
                    <a:alpha val="0"/>
                  </a:srgbClr>
                </a:highlight>
                <a:latin typeface="Calibri"/>
              </a:rPr>
              <a:t>diferite</a:t>
            </a:r>
            <a:r>
              <a:rPr lang="ro-RO" sz="1800" b="0" i="0" u="none" strike="noStrike" smtId="4294967295">
                <a:effectLst/>
                <a:highlight>
                  <a:srgbClr val="000000">
                    <a:alpha val="0"/>
                  </a:srgbClr>
                </a:highlight>
                <a:latin typeface="Calibri"/>
              </a:rPr>
              <a:t> de motoare și baterii: </a:t>
            </a:r>
          </a:p>
        </p:txBody>
      </p:sp>
      <p:cxnSp>
        <p:nvCxnSpPr>
          <p:cNvPr id="18" name="Straight Connector 17"/>
          <p:cNvCxnSpPr/>
          <p:nvPr/>
        </p:nvCxnSpPr>
        <p:spPr>
          <a:xfrm>
            <a:off x="210042" y="524942"/>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9" name="Content Placeholder 2"/>
          <p:cNvSpPr txBox="1"/>
          <p:nvPr/>
        </p:nvSpPr>
        <p:spPr>
          <a:xfrm>
            <a:off x="643442" y="4344884"/>
            <a:ext cx="3189761" cy="1209802"/>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algn="ctr" rtl="0">
              <a:buFont typeface="Arial" panose="020B0604020202020204" pitchFamily="34" charset="0"/>
              <a:buNone/>
            </a:pPr>
            <a:r>
              <a:rPr lang="ro-RO" sz="1500" b="0" i="0" u="none" strike="noStrike" dirty="0" smtId="4294967295">
                <a:solidFill>
                  <a:srgbClr val="000000"/>
                </a:solidFill>
                <a:effectLst/>
                <a:highlight>
                  <a:srgbClr val="000000">
                    <a:alpha val="0"/>
                  </a:srgbClr>
                </a:highlight>
                <a:latin typeface="Calibri"/>
              </a:rPr>
              <a:t>Motoarele cu combustie internă ard combustibilul și utilizează energia termică într-un ciclu termodinamic.  Eficiența este mai mică. </a:t>
            </a:r>
          </a:p>
        </p:txBody>
      </p:sp>
      <p:sp>
        <p:nvSpPr>
          <p:cNvPr id="20" name="Content Placeholder 2"/>
          <p:cNvSpPr txBox="1"/>
          <p:nvPr/>
        </p:nvSpPr>
        <p:spPr>
          <a:xfrm>
            <a:off x="5779727" y="3803666"/>
            <a:ext cx="3126376" cy="2194838"/>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effectLst/>
                <a:latin typeface="+mn-lt"/>
                <a:ea typeface="+mn-ea"/>
                <a:cs typeface="+mn-cs"/>
              </a:defRPr>
            </a:lvl9pPr>
          </a:lstStyle>
          <a:p>
            <a:pPr marL="0" indent="0" algn="ctr" rtl="0">
              <a:buFont typeface="Arial" panose="020B0604020202020204" pitchFamily="34" charset="0"/>
              <a:buNone/>
            </a:pPr>
            <a:r>
              <a:rPr lang="ro-RO" sz="1500" b="0" i="0" u="none" strike="noStrike" dirty="0" smtId="4294967295">
                <a:solidFill>
                  <a:srgbClr val="000000"/>
                </a:solidFill>
                <a:effectLst/>
                <a:highlight>
                  <a:srgbClr val="000000">
                    <a:alpha val="0"/>
                  </a:srgbClr>
                </a:highlight>
                <a:latin typeface="Calibri"/>
              </a:rPr>
              <a:t>Bateriile au o capacitate limitată de stocare a energiei în interiorul acestora, iar timpul de reîncărcare este lent, pilele de combustie fiind limitate doar de dimensiunea rezervorului de combustibil. </a:t>
            </a:r>
          </a:p>
          <a:p>
            <a:pPr marL="0" indent="0" algn="ctr" rtl="0">
              <a:buFont typeface="Arial" panose="020B0604020202020204" pitchFamily="34" charset="0"/>
              <a:buNone/>
            </a:pPr>
            <a:r>
              <a:rPr lang="ro-RO" sz="1500" b="0" i="0" u="none" strike="noStrike" dirty="0" smtId="4294967295">
                <a:solidFill>
                  <a:srgbClr val="000000"/>
                </a:solidFill>
                <a:effectLst/>
                <a:highlight>
                  <a:srgbClr val="000000">
                    <a:alpha val="0"/>
                  </a:srgbClr>
                </a:highlight>
                <a:latin typeface="Calibri"/>
              </a:rPr>
              <a:t>Cu un flux continuu de combustibil, pilele de combustie pot produce energie în mod continuu</a:t>
            </a:r>
          </a:p>
        </p:txBody>
      </p:sp>
      <p:sp>
        <p:nvSpPr>
          <p:cNvPr id="21" name="Multiply 20"/>
          <p:cNvSpPr/>
          <p:nvPr/>
        </p:nvSpPr>
        <p:spPr>
          <a:xfrm>
            <a:off x="1255268" y="2108991"/>
            <a:ext cx="1650273" cy="1541417"/>
          </a:xfrm>
          <a:prstGeom prst="mathMultiply">
            <a:avLst>
              <a:gd name="adj1" fmla="val 11709"/>
            </a:avLst>
          </a:prstGeom>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effectLst/>
            </a:endParaRPr>
          </a:p>
        </p:txBody>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10337" y="1660139"/>
            <a:ext cx="997329" cy="2493323"/>
          </a:xfrm>
          <a:prstGeom prst="rect">
            <a:avLst/>
          </a:prstGeom>
          <a:effectLst/>
        </p:spPr>
      </p:pic>
      <p:sp>
        <p:nvSpPr>
          <p:cNvPr id="23" name="Multiply 22"/>
          <p:cNvSpPr/>
          <p:nvPr/>
        </p:nvSpPr>
        <p:spPr>
          <a:xfrm>
            <a:off x="5883866" y="2136093"/>
            <a:ext cx="1650273" cy="1541417"/>
          </a:xfrm>
          <a:prstGeom prst="mathMultiply">
            <a:avLst>
              <a:gd name="adj1" fmla="val 11709"/>
            </a:avLst>
          </a:prstGeom>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effectLst/>
            </a:endParaRPr>
          </a:p>
        </p:txBody>
      </p:sp>
    </p:spTree>
    <p:extLst>
      <p:ext uri="{BB962C8B-B14F-4D97-AF65-F5344CB8AC3E}">
        <p14:creationId xmlns:p14="http://schemas.microsoft.com/office/powerpoint/2010/main" val="6715802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0747" y="2405680"/>
            <a:ext cx="3157518" cy="3542884"/>
          </a:xfrm>
          <a:prstGeom prst="rect">
            <a:avLst/>
          </a:prstGeom>
          <a:effectLst/>
        </p:spPr>
      </p:pic>
      <p:sp>
        <p:nvSpPr>
          <p:cNvPr id="16" name="Title 1"/>
          <p:cNvSpPr txBox="1"/>
          <p:nvPr/>
        </p:nvSpPr>
        <p:spPr>
          <a:xfrm>
            <a:off x="356654" y="312809"/>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Componentele pilei de combustie</a:t>
            </a:r>
          </a:p>
        </p:txBody>
      </p:sp>
      <p:cxnSp>
        <p:nvCxnSpPr>
          <p:cNvPr id="17" name="Straight Connector 16"/>
          <p:cNvCxnSpPr/>
          <p:nvPr/>
        </p:nvCxnSpPr>
        <p:spPr>
          <a:xfrm>
            <a:off x="374073" y="752747"/>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8" name="Rectangle 11"/>
          <p:cNvSpPr>
            <a:spLocks noChangeArrowheads="1"/>
          </p:cNvSpPr>
          <p:nvPr/>
        </p:nvSpPr>
        <p:spPr>
          <a:xfrm>
            <a:off x="212413" y="1264667"/>
            <a:ext cx="8706115" cy="640720"/>
          </a:xfrm>
          <a:prstGeom prst="rect">
            <a:avLst/>
          </a:prstGeom>
          <a:noFill/>
          <a:ln w="9525">
            <a:noFill/>
            <a:miter lim="800000"/>
          </a:ln>
          <a:effectLst/>
        </p:spPr>
        <p:txBody>
          <a:bodyPr wrap="square">
            <a:spAutoFit/>
          </a:bodyPr>
          <a:lstStyle/>
          <a:p>
            <a:pPr algn="ctr" rtl="0"/>
            <a:r>
              <a:rPr lang="ro-RO" sz="1800" b="0" i="0" u="none" strike="noStrike" dirty="0" smtId="4294967295">
                <a:effectLst/>
                <a:highlight>
                  <a:srgbClr val="000000">
                    <a:alpha val="0"/>
                  </a:srgbClr>
                </a:highlight>
                <a:latin typeface="Arial"/>
              </a:rPr>
              <a:t>O pilă de combustie este constituită din doi electrozi </a:t>
            </a:r>
            <a:r>
              <a:rPr lang="ro-RO" sz="1800" b="0" i="0" u="sng" strike="noStrike" dirty="0" smtId="4294967295">
                <a:effectLst/>
                <a:highlight>
                  <a:srgbClr val="000000">
                    <a:alpha val="0"/>
                  </a:srgbClr>
                </a:highlight>
                <a:latin typeface="Arial"/>
              </a:rPr>
              <a:t>poroși</a:t>
            </a:r>
            <a:r>
              <a:rPr lang="ro-RO" sz="1800" b="0" i="0" u="none" strike="noStrike" dirty="0" smtId="4294967295">
                <a:effectLst/>
                <a:highlight>
                  <a:srgbClr val="000000">
                    <a:alpha val="0"/>
                  </a:srgbClr>
                </a:highlight>
                <a:latin typeface="Arial"/>
              </a:rPr>
              <a:t> montați </a:t>
            </a:r>
            <a:r>
              <a:rPr lang="ro-RO" sz="1800" b="0" i="0" u="none" strike="noStrike" dirty="0" smtClean="0" smtId="4294967295">
                <a:effectLst/>
                <a:highlight>
                  <a:srgbClr val="000000">
                    <a:alpha val="0"/>
                  </a:srgbClr>
                </a:highlight>
                <a:latin typeface="Arial"/>
              </a:rPr>
              <a:t>în </a:t>
            </a:r>
            <a:r>
              <a:rPr lang="ro-RO" sz="1800" b="0" i="0" u="none" strike="noStrike" dirty="0" smtId="4294967295">
                <a:effectLst/>
                <a:highlight>
                  <a:srgbClr val="000000">
                    <a:alpha val="0"/>
                  </a:srgbClr>
                </a:highlight>
                <a:latin typeface="Arial"/>
              </a:rPr>
              <a:t>jurul </a:t>
            </a:r>
            <a:r>
              <a:rPr lang="ro-RO" sz="1800" b="0" i="0" u="sng" strike="noStrike" dirty="0" smtId="4294967295">
                <a:effectLst/>
                <a:highlight>
                  <a:srgbClr val="000000">
                    <a:alpha val="0"/>
                  </a:srgbClr>
                </a:highlight>
                <a:latin typeface="Arial"/>
              </a:rPr>
              <a:t>electrolitului</a:t>
            </a:r>
          </a:p>
        </p:txBody>
      </p:sp>
      <p:cxnSp>
        <p:nvCxnSpPr>
          <p:cNvPr id="19" name="Straight Connector 18"/>
          <p:cNvCxnSpPr/>
          <p:nvPr/>
        </p:nvCxnSpPr>
        <p:spPr>
          <a:xfrm>
            <a:off x="4833257" y="5753825"/>
            <a:ext cx="618309" cy="8164"/>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23360" y="5915543"/>
            <a:ext cx="731516" cy="0"/>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35680" y="5761989"/>
            <a:ext cx="414965" cy="3085"/>
          </a:xfrm>
          <a:prstGeom prst="line">
            <a:avLst/>
          </a:prstGeom>
          <a:ln w="28575">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2218" y="5649658"/>
            <a:ext cx="2221718" cy="228829"/>
          </a:xfrm>
          <a:prstGeom prst="rect">
            <a:avLst/>
          </a:prstGeom>
          <a:noFill/>
          <a:effectLst/>
        </p:spPr>
        <p:txBody>
          <a:bodyPr wrap="square" rtlCol="0">
            <a:spAutoFit/>
          </a:bodyPr>
          <a:lstStyle/>
          <a:p>
            <a:pPr rtl="0"/>
            <a:r>
              <a:rPr lang="ro-RO" sz="900" b="0" i="0" u="none" strike="noStrike" smtId="4294967295">
                <a:effectLst/>
                <a:highlight>
                  <a:srgbClr val="000000">
                    <a:alpha val="0"/>
                  </a:srgbClr>
                </a:highlight>
                <a:latin typeface="Calibri"/>
                <a:hlinkClick r:id="rId11"/>
              </a:rPr>
              <a:t>Foto</a:t>
            </a:r>
            <a:r>
              <a:rPr lang="ro-RO" sz="900" b="0" i="0" u="none" strike="noStrike" smtId="4294967295">
                <a:effectLst/>
                <a:highlight>
                  <a:srgbClr val="000000">
                    <a:alpha val="0"/>
                  </a:srgbClr>
                </a:highlight>
                <a:latin typeface="Calibri"/>
              </a:rPr>
              <a:t> de Sakurambo / </a:t>
            </a:r>
            <a:r>
              <a:rPr lang="ro-RO" sz="900" b="0" i="0" u="none" strike="noStrike" smtId="4294967295">
                <a:effectLst/>
                <a:highlight>
                  <a:srgbClr val="000000">
                    <a:alpha val="0"/>
                  </a:srgbClr>
                </a:highlight>
                <a:latin typeface="Calibri"/>
                <a:hlinkClick r:id="rId12"/>
              </a:rPr>
              <a:t>CC BY</a:t>
            </a:r>
          </a:p>
        </p:txBody>
      </p:sp>
    </p:spTree>
    <p:extLst>
      <p:ext uri="{BB962C8B-B14F-4D97-AF65-F5344CB8AC3E}">
        <p14:creationId xmlns:p14="http://schemas.microsoft.com/office/powerpoint/2010/main" val="3866641357"/>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86670"/>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Componentele pilei de combustie</a:t>
            </a:r>
          </a:p>
        </p:txBody>
      </p:sp>
      <p:cxnSp>
        <p:nvCxnSpPr>
          <p:cNvPr id="16" name="Straight Connector 15"/>
          <p:cNvCxnSpPr/>
          <p:nvPr/>
        </p:nvCxnSpPr>
        <p:spPr>
          <a:xfrm>
            <a:off x="374073" y="526608"/>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355140" y="2677326"/>
            <a:ext cx="3029322" cy="2532370"/>
          </a:xfrm>
          <a:prstGeom prst="rect">
            <a:avLst/>
          </a:prstGeom>
          <a:noFill/>
          <a:ln w="9525">
            <a:noFill/>
            <a:miter lim="800000"/>
          </a:ln>
          <a:effectLst/>
        </p:spPr>
        <p:txBody>
          <a:bodyPr wrap="square">
            <a:spAutoFit/>
          </a:bodyPr>
          <a:lstStyle/>
          <a:p>
            <a:pPr algn="just"/>
            <a:endParaRPr lang="en-US" sz="1600" b="1">
              <a:effectLst/>
              <a:latin typeface="Arial" panose="020B0604020202020204" pitchFamily="34" charset="0"/>
            </a:endParaRPr>
          </a:p>
          <a:p>
            <a:pPr marL="285750" indent="-285750" algn="just" rtl="0">
              <a:buFontTx/>
              <a:buChar char="-"/>
            </a:pPr>
            <a:r>
              <a:rPr lang="ro-RO" sz="1600" b="0" i="0" u="none" strike="noStrike" smtId="4294967295">
                <a:effectLst/>
                <a:highlight>
                  <a:srgbClr val="000000">
                    <a:alpha val="0"/>
                  </a:srgbClr>
                </a:highlight>
                <a:latin typeface="Arial"/>
              </a:rPr>
              <a:t>o barieră fizică pentru a evita amestecul direct între combustibilul gazos și oxidant (tranzitare)</a:t>
            </a:r>
          </a:p>
          <a:p>
            <a:pPr marL="285750" indent="-285750" algn="just">
              <a:buFontTx/>
              <a:buChar char="-"/>
            </a:pPr>
            <a:endParaRPr lang="en-US" sz="1600" smtClean="0">
              <a:effectLst/>
              <a:latin typeface="Arial" panose="020B0604020202020204" pitchFamily="34" charset="0"/>
            </a:endParaRPr>
          </a:p>
          <a:p>
            <a:pPr marL="285750" indent="-285750" algn="just" rtl="0">
              <a:buFontTx/>
              <a:buChar char="-"/>
            </a:pPr>
            <a:r>
              <a:rPr lang="ro-RO" sz="1600" b="0" i="0" u="none" strike="noStrike" smtId="4294967295">
                <a:effectLst/>
                <a:highlight>
                  <a:srgbClr val="000000">
                    <a:alpha val="0"/>
                  </a:srgbClr>
                </a:highlight>
                <a:latin typeface="Arial"/>
              </a:rPr>
              <a:t>permite transportul sarcinii ionice între cei doi electrozi, închizând circuitul electric. </a:t>
            </a:r>
          </a:p>
          <a:p>
            <a:pPr marL="285750" indent="-285750" algn="just">
              <a:buFontTx/>
              <a:buChar char="-"/>
            </a:pPr>
            <a:endParaRPr lang="en-US" sz="1600">
              <a:effectLst/>
              <a:latin typeface="Arial" panose="020B0604020202020204" pitchFamily="34" charset="0"/>
            </a:endParaRPr>
          </a:p>
        </p:txBody>
      </p:sp>
      <p:sp>
        <p:nvSpPr>
          <p:cNvPr id="18" name="Content Placeholder 2"/>
          <p:cNvSpPr txBox="1"/>
          <p:nvPr/>
        </p:nvSpPr>
        <p:spPr>
          <a:xfrm>
            <a:off x="433119" y="2256919"/>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Electrolitul</a:t>
            </a:r>
          </a:p>
        </p:txBody>
      </p:sp>
      <p:sp>
        <p:nvSpPr>
          <p:cNvPr id="19" name="Rectangle 11"/>
          <p:cNvSpPr>
            <a:spLocks noChangeArrowheads="1"/>
          </p:cNvSpPr>
          <p:nvPr/>
        </p:nvSpPr>
        <p:spPr>
          <a:xfrm>
            <a:off x="212413" y="1532872"/>
            <a:ext cx="8706115" cy="640720"/>
          </a:xfrm>
          <a:prstGeom prst="rect">
            <a:avLst/>
          </a:prstGeom>
          <a:noFill/>
          <a:ln w="9525">
            <a:noFill/>
            <a:miter lim="800000"/>
          </a:ln>
          <a:effectLst/>
        </p:spPr>
        <p:txBody>
          <a:bodyPr wrap="square">
            <a:spAutoFit/>
          </a:bodyPr>
          <a:lstStyle/>
          <a:p>
            <a:pPr algn="ctr" rtl="0"/>
            <a:r>
              <a:rPr lang="ro-RO" sz="1800" b="0" i="0" u="none" strike="noStrike" dirty="0" smtId="4294967295">
                <a:effectLst/>
                <a:highlight>
                  <a:srgbClr val="000000">
                    <a:alpha val="0"/>
                  </a:srgbClr>
                </a:highlight>
                <a:latin typeface="Arial"/>
              </a:rPr>
              <a:t>O pilă de combustie este constituită din doi electrozi </a:t>
            </a:r>
            <a:r>
              <a:rPr lang="ro-RO" sz="1800" b="0" i="0" u="sng" strike="noStrike" dirty="0" smtId="4294967295">
                <a:effectLst/>
                <a:highlight>
                  <a:srgbClr val="000000">
                    <a:alpha val="0"/>
                  </a:srgbClr>
                </a:highlight>
                <a:latin typeface="Arial"/>
              </a:rPr>
              <a:t>poroși</a:t>
            </a:r>
            <a:r>
              <a:rPr lang="ro-RO" sz="1800" b="0" i="0" u="none" strike="noStrike" dirty="0" smtId="4294967295">
                <a:effectLst/>
                <a:highlight>
                  <a:srgbClr val="000000">
                    <a:alpha val="0"/>
                  </a:srgbClr>
                </a:highlight>
                <a:latin typeface="Arial"/>
              </a:rPr>
              <a:t> montați </a:t>
            </a:r>
            <a:r>
              <a:rPr lang="ro-RO" dirty="0" smtId="4294967295">
                <a:highlight>
                  <a:srgbClr val="000000">
                    <a:alpha val="0"/>
                  </a:srgbClr>
                </a:highlight>
                <a:latin typeface="Arial"/>
              </a:rPr>
              <a:t>î</a:t>
            </a:r>
            <a:r>
              <a:rPr lang="ro-RO" sz="1800" b="0" i="0" u="none" strike="noStrike" dirty="0" smtClean="0" smtId="4294967295">
                <a:effectLst/>
                <a:highlight>
                  <a:srgbClr val="000000">
                    <a:alpha val="0"/>
                  </a:srgbClr>
                </a:highlight>
                <a:latin typeface="Arial"/>
              </a:rPr>
              <a:t>n </a:t>
            </a:r>
            <a:r>
              <a:rPr lang="ro-RO" sz="1800" b="0" i="0" u="none" strike="noStrike" dirty="0" smtId="4294967295">
                <a:effectLst/>
                <a:highlight>
                  <a:srgbClr val="000000">
                    <a:alpha val="0"/>
                  </a:srgbClr>
                </a:highlight>
                <a:latin typeface="Arial"/>
              </a:rPr>
              <a:t>jurul </a:t>
            </a:r>
            <a:r>
              <a:rPr lang="ro-RO" sz="1800" b="0" i="0" u="sng" strike="noStrike" dirty="0" smtId="4294967295">
                <a:effectLst/>
                <a:highlight>
                  <a:srgbClr val="000000">
                    <a:alpha val="0"/>
                  </a:srgbClr>
                </a:highlight>
                <a:latin typeface="Arial"/>
              </a:rPr>
              <a:t>electrolitului</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5470" y="2427735"/>
            <a:ext cx="3157518" cy="3542884"/>
          </a:xfrm>
          <a:prstGeom prst="rect">
            <a:avLst/>
          </a:prstGeom>
          <a:effectLst/>
        </p:spPr>
      </p:pic>
      <p:sp>
        <p:nvSpPr>
          <p:cNvPr id="21" name="Oval 20"/>
          <p:cNvSpPr/>
          <p:nvPr/>
        </p:nvSpPr>
        <p:spPr>
          <a:xfrm rot="5400000">
            <a:off x="4876800" y="4119440"/>
            <a:ext cx="2612571" cy="592183"/>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Tree>
    <p:extLst>
      <p:ext uri="{BB962C8B-B14F-4D97-AF65-F5344CB8AC3E}">
        <p14:creationId xmlns:p14="http://schemas.microsoft.com/office/powerpoint/2010/main" val="318630201"/>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5470" y="2341065"/>
            <a:ext cx="3157518" cy="3542884"/>
          </a:xfrm>
          <a:prstGeom prst="rect">
            <a:avLst/>
          </a:prstGeom>
          <a:effectLst/>
        </p:spPr>
      </p:pic>
      <p:sp>
        <p:nvSpPr>
          <p:cNvPr id="16" name="Title 1"/>
          <p:cNvSpPr txBox="1"/>
          <p:nvPr/>
        </p:nvSpPr>
        <p:spPr>
          <a:xfrm>
            <a:off x="356654" y="0"/>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Componentele pilei de combustie</a:t>
            </a:r>
          </a:p>
        </p:txBody>
      </p:sp>
      <p:sp>
        <p:nvSpPr>
          <p:cNvPr id="17" name="Oval 16"/>
          <p:cNvSpPr/>
          <p:nvPr/>
        </p:nvSpPr>
        <p:spPr>
          <a:xfrm>
            <a:off x="5117330" y="5356744"/>
            <a:ext cx="856750" cy="36576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18" name="Text Box 12"/>
          <p:cNvSpPr txBox="1">
            <a:spLocks noChangeArrowheads="1"/>
          </p:cNvSpPr>
          <p:nvPr/>
        </p:nvSpPr>
        <p:spPr>
          <a:xfrm>
            <a:off x="177738" y="2895272"/>
            <a:ext cx="3551305" cy="2288286"/>
          </a:xfrm>
          <a:prstGeom prst="rect">
            <a:avLst/>
          </a:prstGeom>
          <a:noFill/>
          <a:ln w="9525">
            <a:noFill/>
            <a:miter lim="800000"/>
          </a:ln>
          <a:effectLst/>
        </p:spPr>
        <p:txBody>
          <a:bodyPr wrap="square">
            <a:spAutoFit/>
          </a:bodyPr>
          <a:lstStyle/>
          <a:p>
            <a:pPr algn="just"/>
            <a:endParaRPr lang="en-US" sz="1600" b="1">
              <a:effectLst/>
              <a:latin typeface="Arial" panose="020B0604020202020204" pitchFamily="34" charset="0"/>
            </a:endParaRPr>
          </a:p>
          <a:p>
            <a:pPr algn="just" rtl="0"/>
            <a:r>
              <a:rPr lang="ro-RO" sz="1600" b="0" i="0" u="none" strike="noStrike" smtId="4294967295">
                <a:effectLst/>
                <a:highlight>
                  <a:srgbClr val="000000">
                    <a:alpha val="0"/>
                  </a:srgbClr>
                </a:highlight>
                <a:latin typeface="Arial"/>
              </a:rPr>
              <a:t>- Material poros, asigură difuzia speciei active</a:t>
            </a:r>
          </a:p>
          <a:p>
            <a:pPr algn="just"/>
            <a:endParaRPr lang="en-US" sz="1600">
              <a:effectLst/>
              <a:latin typeface="Arial" panose="020B0604020202020204" pitchFamily="34" charset="0"/>
            </a:endParaRPr>
          </a:p>
          <a:p>
            <a:pPr algn="just" rtl="0"/>
            <a:r>
              <a:rPr lang="ro-RO" sz="1600" b="0" i="0" u="none" strike="noStrike" smtId="4294967295">
                <a:effectLst/>
                <a:highlight>
                  <a:srgbClr val="000000">
                    <a:alpha val="0"/>
                  </a:srgbClr>
                </a:highlight>
                <a:latin typeface="Arial"/>
              </a:rPr>
              <a:t>- Suprafața activă unde are loc reacția redox</a:t>
            </a:r>
          </a:p>
          <a:p>
            <a:pPr algn="just"/>
            <a:endParaRPr lang="en-US" sz="1600">
              <a:effectLst/>
              <a:latin typeface="Arial" panose="020B0604020202020204" pitchFamily="34" charset="0"/>
            </a:endParaRPr>
          </a:p>
          <a:p>
            <a:pPr algn="just" rtl="0"/>
            <a:r>
              <a:rPr lang="ro-RO" sz="1600" b="0" i="0" u="none" strike="noStrike" smtId="4294967295">
                <a:effectLst/>
                <a:highlight>
                  <a:srgbClr val="000000">
                    <a:alpha val="0"/>
                  </a:srgbClr>
                </a:highlight>
                <a:latin typeface="Arial"/>
              </a:rPr>
              <a:t>- Permite conductivitatea ionilor și electronilor produși în reacția redox</a:t>
            </a:r>
          </a:p>
        </p:txBody>
      </p:sp>
      <p:sp>
        <p:nvSpPr>
          <p:cNvPr id="19" name="Content Placeholder 2"/>
          <p:cNvSpPr txBox="1"/>
          <p:nvPr/>
        </p:nvSpPr>
        <p:spPr>
          <a:xfrm>
            <a:off x="528931" y="2341699"/>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Electrozi</a:t>
            </a:r>
          </a:p>
        </p:txBody>
      </p:sp>
      <p:sp>
        <p:nvSpPr>
          <p:cNvPr id="20" name="Rectangle 19"/>
          <p:cNvSpPr>
            <a:spLocks noChangeArrowheads="1"/>
          </p:cNvSpPr>
          <p:nvPr/>
        </p:nvSpPr>
        <p:spPr>
          <a:xfrm>
            <a:off x="212413" y="1446202"/>
            <a:ext cx="8706115" cy="640720"/>
          </a:xfrm>
          <a:prstGeom prst="rect">
            <a:avLst/>
          </a:prstGeom>
          <a:noFill/>
          <a:ln w="9525">
            <a:noFill/>
            <a:miter lim="800000"/>
          </a:ln>
          <a:effectLst/>
        </p:spPr>
        <p:txBody>
          <a:bodyPr wrap="square">
            <a:spAutoFit/>
          </a:bodyPr>
          <a:lstStyle/>
          <a:p>
            <a:pPr algn="ctr" rtl="0"/>
            <a:r>
              <a:rPr lang="ro-RO" sz="1800" b="0" i="0" u="none" strike="noStrike" dirty="0" smtId="4294967295">
                <a:effectLst/>
                <a:highlight>
                  <a:srgbClr val="000000">
                    <a:alpha val="0"/>
                  </a:srgbClr>
                </a:highlight>
                <a:latin typeface="Arial"/>
              </a:rPr>
              <a:t>O pilă de combustie este constituită din doi electrozi </a:t>
            </a:r>
            <a:r>
              <a:rPr lang="ro-RO" sz="1800" b="0" i="0" u="sng" strike="noStrike" dirty="0" smtId="4294967295">
                <a:effectLst/>
                <a:highlight>
                  <a:srgbClr val="000000">
                    <a:alpha val="0"/>
                  </a:srgbClr>
                </a:highlight>
                <a:latin typeface="Arial"/>
              </a:rPr>
              <a:t>poroși</a:t>
            </a:r>
            <a:r>
              <a:rPr lang="ro-RO" sz="1800" b="0" i="0" u="none" strike="noStrike" dirty="0" smtId="4294967295">
                <a:effectLst/>
                <a:highlight>
                  <a:srgbClr val="000000">
                    <a:alpha val="0"/>
                  </a:srgbClr>
                </a:highlight>
                <a:latin typeface="Arial"/>
              </a:rPr>
              <a:t> montați </a:t>
            </a:r>
            <a:r>
              <a:rPr lang="ro-RO" sz="1800" b="0" i="0" u="none" strike="noStrike" dirty="0" smtClean="0" smtId="4294967295">
                <a:effectLst/>
                <a:highlight>
                  <a:srgbClr val="000000">
                    <a:alpha val="0"/>
                  </a:srgbClr>
                </a:highlight>
                <a:latin typeface="Arial"/>
              </a:rPr>
              <a:t>în </a:t>
            </a:r>
            <a:r>
              <a:rPr lang="ro-RO" sz="1800" b="0" i="0" u="none" strike="noStrike" dirty="0" smtId="4294967295">
                <a:effectLst/>
                <a:highlight>
                  <a:srgbClr val="000000">
                    <a:alpha val="0"/>
                  </a:srgbClr>
                </a:highlight>
                <a:latin typeface="Arial"/>
              </a:rPr>
              <a:t>jurul </a:t>
            </a:r>
            <a:r>
              <a:rPr lang="ro-RO" sz="1800" b="0" i="0" u="sng" strike="noStrike" dirty="0" smtId="4294967295">
                <a:effectLst/>
                <a:highlight>
                  <a:srgbClr val="000000">
                    <a:alpha val="0"/>
                  </a:srgbClr>
                </a:highlight>
                <a:latin typeface="Arial"/>
              </a:rPr>
              <a:t>electrolitului</a:t>
            </a:r>
          </a:p>
        </p:txBody>
      </p:sp>
      <p:cxnSp>
        <p:nvCxnSpPr>
          <p:cNvPr id="21" name="Straight Connector 4"/>
          <p:cNvCxnSpPr/>
          <p:nvPr/>
        </p:nvCxnSpPr>
        <p:spPr>
          <a:xfrm>
            <a:off x="374073" y="439938"/>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525940" y="5356744"/>
            <a:ext cx="856750" cy="36576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Tree>
    <p:extLst>
      <p:ext uri="{BB962C8B-B14F-4D97-AF65-F5344CB8AC3E}">
        <p14:creationId xmlns:p14="http://schemas.microsoft.com/office/powerpoint/2010/main" val="78959719"/>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356654" y="150018"/>
            <a:ext cx="4441767" cy="325582"/>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2800" b="0" i="1" u="none" strike="noStrike" smtId="4294967295">
                <a:solidFill>
                  <a:srgbClr val="2F5597"/>
                </a:solidFill>
                <a:effectLst/>
                <a:highlight>
                  <a:srgbClr val="000000">
                    <a:alpha val="0"/>
                  </a:srgbClr>
                </a:highlight>
                <a:latin typeface="Arial"/>
                <a:cs typeface="Arial"/>
              </a:rPr>
              <a:t>Componentele pilei de combustie</a:t>
            </a:r>
          </a:p>
        </p:txBody>
      </p:sp>
      <p:cxnSp>
        <p:nvCxnSpPr>
          <p:cNvPr id="16" name="Straight Connector 15"/>
          <p:cNvCxnSpPr/>
          <p:nvPr/>
        </p:nvCxnSpPr>
        <p:spPr>
          <a:xfrm>
            <a:off x="374073" y="589956"/>
            <a:ext cx="3740728"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a:xfrm>
            <a:off x="635408" y="2642138"/>
            <a:ext cx="2666960" cy="2532370"/>
          </a:xfrm>
          <a:prstGeom prst="rect">
            <a:avLst/>
          </a:prstGeom>
          <a:noFill/>
          <a:ln w="9525">
            <a:noFill/>
            <a:miter lim="800000"/>
          </a:ln>
          <a:effectLst/>
        </p:spPr>
        <p:txBody>
          <a:bodyPr wrap="square">
            <a:spAutoFit/>
          </a:bodyPr>
          <a:lstStyle/>
          <a:p>
            <a:pPr algn="just"/>
            <a:endParaRPr lang="en-US" sz="1600" smtClean="0">
              <a:effectLst/>
              <a:latin typeface="Arial" panose="020B0604020202020204" pitchFamily="34" charset="0"/>
            </a:endParaRPr>
          </a:p>
          <a:p>
            <a:pPr algn="just" rtl="0"/>
            <a:r>
              <a:rPr lang="ro-RO" sz="1600" b="1" i="0" u="none" strike="noStrike" smtId="4294967295">
                <a:effectLst/>
                <a:highlight>
                  <a:srgbClr val="000000">
                    <a:alpha val="0"/>
                  </a:srgbClr>
                </a:highlight>
                <a:latin typeface="Arial"/>
              </a:rPr>
              <a:t>Anodul</a:t>
            </a:r>
            <a:r>
              <a:rPr lang="ro-RO" sz="1600" b="0" i="0" u="none" strike="noStrike" smtId="4294967295">
                <a:effectLst/>
                <a:highlight>
                  <a:srgbClr val="000000">
                    <a:alpha val="0"/>
                  </a:srgbClr>
                </a:highlight>
                <a:latin typeface="Arial"/>
              </a:rPr>
              <a:t> este numit și “Electrodul combustibil”, fiind considerat ca având o polaritate negativă.</a:t>
            </a:r>
          </a:p>
          <a:p>
            <a:pPr algn="just"/>
            <a:endParaRPr lang="en-US" sz="1600" smtClean="0">
              <a:effectLst/>
              <a:latin typeface="Arial" panose="020B0604020202020204" pitchFamily="34" charset="0"/>
            </a:endParaRPr>
          </a:p>
          <a:p>
            <a:pPr algn="just" rtl="0"/>
            <a:r>
              <a:rPr lang="ro-RO" sz="1600" b="1" i="0" u="none" strike="noStrike" smtId="4294967295">
                <a:effectLst/>
                <a:highlight>
                  <a:srgbClr val="000000">
                    <a:alpha val="0"/>
                  </a:srgbClr>
                </a:highlight>
                <a:latin typeface="Arial"/>
              </a:rPr>
              <a:t>Catodul </a:t>
            </a:r>
            <a:r>
              <a:rPr lang="ro-RO" sz="1600" b="0" i="0" u="none" strike="noStrike" smtId="4294967295">
                <a:effectLst/>
                <a:highlight>
                  <a:srgbClr val="000000">
                    <a:alpha val="0"/>
                  </a:srgbClr>
                </a:highlight>
                <a:latin typeface="Arial"/>
              </a:rPr>
              <a:t>este numit și “Electrodul aer”, având rolul de electrod pozitiv. </a:t>
            </a:r>
          </a:p>
          <a:p>
            <a:pPr algn="just"/>
            <a:endParaRPr lang="en-US" sz="1600">
              <a:effectLst/>
              <a:latin typeface="Arial" panose="020B0604020202020204" pitchFamily="34"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5839" y="2271127"/>
            <a:ext cx="3157518" cy="3542884"/>
          </a:xfrm>
          <a:prstGeom prst="rect">
            <a:avLst/>
          </a:prstGeom>
          <a:effectLst/>
        </p:spPr>
      </p:pic>
      <p:sp>
        <p:nvSpPr>
          <p:cNvPr id="19" name="Content Placeholder 2"/>
          <p:cNvSpPr txBox="1"/>
          <p:nvPr/>
        </p:nvSpPr>
        <p:spPr>
          <a:xfrm>
            <a:off x="566181" y="2244067"/>
            <a:ext cx="2848918" cy="338666"/>
          </a:xfrm>
          <a:prstGeom prst="rect">
            <a:avLst/>
          </a:prstGeom>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effectLst/>
                <a:latin typeface="+mn-lt"/>
                <a:ea typeface="+mn-ea"/>
                <a:cs typeface="+mn-cs"/>
              </a:defRPr>
            </a:lvl9pPr>
          </a:lstStyle>
          <a:p>
            <a:pPr marL="0" indent="0" algn="ctr" rtl="0">
              <a:buFont typeface="Arial" panose="020B0604020202020204" pitchFamily="34" charset="0"/>
              <a:buNone/>
            </a:pPr>
            <a:r>
              <a:rPr lang="ro-RO" sz="1800" b="1" i="0" u="none" strike="noStrike" smtId="4294967295">
                <a:solidFill>
                  <a:srgbClr val="203864"/>
                </a:solidFill>
                <a:effectLst/>
                <a:highlight>
                  <a:srgbClr val="000000">
                    <a:alpha val="0"/>
                  </a:srgbClr>
                </a:highlight>
                <a:latin typeface="Calibri"/>
              </a:rPr>
              <a:t>Electrozi</a:t>
            </a:r>
          </a:p>
        </p:txBody>
      </p:sp>
      <p:sp>
        <p:nvSpPr>
          <p:cNvPr id="20" name="Oval 19"/>
          <p:cNvSpPr/>
          <p:nvPr/>
        </p:nvSpPr>
        <p:spPr>
          <a:xfrm rot="5400000">
            <a:off x="3615747" y="3398108"/>
            <a:ext cx="3498306" cy="13335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21" name="Oval 20"/>
          <p:cNvSpPr/>
          <p:nvPr/>
        </p:nvSpPr>
        <p:spPr>
          <a:xfrm rot="5400000">
            <a:off x="5817962" y="3385408"/>
            <a:ext cx="3498306" cy="13335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effectLst/>
            </a:endParaRPr>
          </a:p>
        </p:txBody>
      </p:sp>
      <p:sp>
        <p:nvSpPr>
          <p:cNvPr id="22" name="Rectangle 11"/>
          <p:cNvSpPr>
            <a:spLocks noChangeArrowheads="1"/>
          </p:cNvSpPr>
          <p:nvPr/>
        </p:nvSpPr>
        <p:spPr>
          <a:xfrm>
            <a:off x="212413" y="1596220"/>
            <a:ext cx="8706115" cy="640720"/>
          </a:xfrm>
          <a:prstGeom prst="rect">
            <a:avLst/>
          </a:prstGeom>
          <a:noFill/>
          <a:ln w="9525">
            <a:noFill/>
            <a:miter lim="800000"/>
          </a:ln>
          <a:effectLst/>
        </p:spPr>
        <p:txBody>
          <a:bodyPr wrap="square">
            <a:spAutoFit/>
          </a:bodyPr>
          <a:lstStyle/>
          <a:p>
            <a:pPr algn="ctr" rtl="0"/>
            <a:r>
              <a:rPr lang="ro-RO" sz="1800" b="0" i="0" u="none" strike="noStrike" dirty="0" smtId="4294967295">
                <a:effectLst/>
                <a:highlight>
                  <a:srgbClr val="000000">
                    <a:alpha val="0"/>
                  </a:srgbClr>
                </a:highlight>
                <a:latin typeface="Arial"/>
              </a:rPr>
              <a:t>O pilă de combustie este constituită din doi electrozi </a:t>
            </a:r>
            <a:r>
              <a:rPr lang="ro-RO" sz="1800" b="0" i="0" u="sng" strike="noStrike" dirty="0" smtId="4294967295">
                <a:effectLst/>
                <a:highlight>
                  <a:srgbClr val="000000">
                    <a:alpha val="0"/>
                  </a:srgbClr>
                </a:highlight>
                <a:latin typeface="Arial"/>
              </a:rPr>
              <a:t>poroși</a:t>
            </a:r>
            <a:r>
              <a:rPr lang="ro-RO" sz="1800" b="0" i="0" u="none" strike="noStrike" dirty="0" smtId="4294967295">
                <a:effectLst/>
                <a:highlight>
                  <a:srgbClr val="000000">
                    <a:alpha val="0"/>
                  </a:srgbClr>
                </a:highlight>
                <a:latin typeface="Arial"/>
              </a:rPr>
              <a:t> montați </a:t>
            </a:r>
            <a:r>
              <a:rPr lang="ro-RO" sz="1800" b="0" i="0" u="none" strike="noStrike" dirty="0" smtClean="0" smtId="4294967295">
                <a:effectLst/>
                <a:highlight>
                  <a:srgbClr val="000000">
                    <a:alpha val="0"/>
                  </a:srgbClr>
                </a:highlight>
                <a:latin typeface="Arial"/>
              </a:rPr>
              <a:t>în </a:t>
            </a:r>
            <a:r>
              <a:rPr lang="ro-RO" sz="1800" b="0" i="0" u="none" strike="noStrike" dirty="0" smtId="4294967295">
                <a:effectLst/>
                <a:highlight>
                  <a:srgbClr val="000000">
                    <a:alpha val="0"/>
                  </a:srgbClr>
                </a:highlight>
                <a:latin typeface="Arial"/>
              </a:rPr>
              <a:t>jurul </a:t>
            </a:r>
            <a:r>
              <a:rPr lang="ro-RO" sz="1800" b="0" i="0" u="sng" strike="noStrike" dirty="0" smtId="4294967295">
                <a:effectLst/>
                <a:highlight>
                  <a:srgbClr val="000000">
                    <a:alpha val="0"/>
                  </a:srgbClr>
                </a:highlight>
                <a:latin typeface="Arial"/>
              </a:rPr>
              <a:t>electrolitului</a:t>
            </a:r>
          </a:p>
        </p:txBody>
      </p:sp>
    </p:spTree>
    <p:extLst>
      <p:ext uri="{BB962C8B-B14F-4D97-AF65-F5344CB8AC3E}">
        <p14:creationId xmlns:p14="http://schemas.microsoft.com/office/powerpoint/2010/main" val="1176921317"/>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TotalTime>
  <Words>2056</Words>
  <Application>Microsoft Macintosh PowerPoint</Application>
  <PresentationFormat>Custom</PresentationFormat>
  <Paragraphs>209</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14</cp:revision>
  <dcterms:created xsi:type="dcterms:W3CDTF">2019-06-26T09:21:34Z</dcterms:created>
  <dcterms:modified xsi:type="dcterms:W3CDTF">2019-12-05T15:09:10Z</dcterms:modified>
</cp:coreProperties>
</file>