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7" r:id="rId4"/>
    <p:sldId id="266" r:id="rId5"/>
    <p:sldId id="265" r:id="rId6"/>
    <p:sldId id="263" r:id="rId7"/>
    <p:sldId id="262" r:id="rId8"/>
    <p:sldId id="261" r:id="rId9"/>
    <p:sldId id="260" r:id="rId10"/>
    <p:sldId id="259" r:id="rId11"/>
    <p:sldId id="258" r:id="rId12"/>
    <p:sldId id="268" r:id="rId13"/>
    <p:sldId id="269" r:id="rId14"/>
  </p:sldIdLst>
  <p:sldSz cx="12192000" cy="6858000"/>
  <p:notesSz cx="6858000" cy="9144000"/>
  <p:custDataLst>
    <p:tags r:id="rId16"/>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79" d="100"/>
          <a:sy n="7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3.png"/><Relationship Id="rId11"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Producere</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838199" y="2879027"/>
            <a:ext cx="7655170"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 - Metode de producere a hidrogenului</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Εικόνα 20" descr="electrolyser"/>
          <p:cNvPicPr/>
          <p:nvPr/>
        </p:nvPicPr>
        <p:blipFill>
          <a:blip r:embed="rId10">
            <a:extLst>
              <a:ext uri="{28A0092B-C50C-407E-A947-70E740481C1C}">
                <a14:useLocalDpi xmlns:a14="http://schemas.microsoft.com/office/drawing/2010/main" val="0"/>
              </a:ext>
            </a:extLst>
          </a:blip>
          <a:stretch>
            <a:fillRect/>
          </a:stretch>
        </p:blipFill>
        <p:spPr>
          <a:xfrm>
            <a:off x="4144525" y="2062036"/>
            <a:ext cx="3142583" cy="2200246"/>
          </a:xfrm>
          <a:prstGeom prst="rect">
            <a:avLst/>
          </a:prstGeom>
          <a:noFill/>
          <a:ln>
            <a:noFill/>
          </a:ln>
          <a:effectLst/>
        </p:spPr>
      </p:pic>
      <p:sp>
        <p:nvSpPr>
          <p:cNvPr id="16" name="Rectangle 15"/>
          <p:cNvSpPr/>
          <p:nvPr/>
        </p:nvSpPr>
        <p:spPr>
          <a:xfrm>
            <a:off x="4523561" y="13470"/>
            <a:ext cx="1157173" cy="385347"/>
          </a:xfrm>
          <a:prstGeom prst="rect">
            <a:avLst/>
          </a:prstGeom>
          <a:effectLst/>
        </p:spPr>
        <p:txBody>
          <a:bodyPr wrap="none">
            <a:spAutoFit/>
          </a:bodyPr>
          <a:lstStyle/>
          <a:p>
            <a:pPr rtl="0">
              <a:lnSpc>
                <a:spcPct val="107000"/>
              </a:lnSpc>
              <a:spcBef>
                <a:spcPts val="940"/>
              </a:spcBef>
              <a:spcAft>
                <a:spcPts val="940"/>
              </a:spcAft>
            </a:pPr>
            <a:r>
              <a:rPr lang="ro-RO" sz="1800" b="1" i="0" u="none" strike="noStrike" smtId="4294967295">
                <a:solidFill>
                  <a:srgbClr val="1F3864"/>
                </a:solidFill>
                <a:effectLst/>
                <a:highlight>
                  <a:srgbClr val="000000">
                    <a:alpha val="0"/>
                  </a:srgbClr>
                </a:highlight>
                <a:latin typeface="Calibri"/>
                <a:ea typeface="Times New Roman"/>
                <a:cs typeface="Arial"/>
              </a:rPr>
              <a:t>Electroliză</a:t>
            </a:r>
          </a:p>
        </p:txBody>
      </p:sp>
      <p:sp>
        <p:nvSpPr>
          <p:cNvPr id="17" name="Rectangle 16"/>
          <p:cNvSpPr/>
          <p:nvPr/>
        </p:nvSpPr>
        <p:spPr>
          <a:xfrm>
            <a:off x="1188721" y="207818"/>
            <a:ext cx="10118385" cy="1464503"/>
          </a:xfrm>
          <a:prstGeom prst="rect">
            <a:avLst/>
          </a:prstGeom>
          <a:effectLst/>
        </p:spPr>
        <p:txBody>
          <a:bodyPr wrap="square">
            <a:spAutoFit/>
          </a:bodyPr>
          <a:lstStyle/>
          <a:p>
            <a:pPr rtl="0">
              <a:lnSpc>
                <a:spcPts val="2160"/>
              </a:lnSpc>
              <a:spcAft>
                <a:spcPts val="800"/>
              </a:spcAft>
            </a:pPr>
            <a:r>
              <a:rPr lang="ro-RO" sz="800" b="0" i="0" u="none" strike="noStrike" smtId="4294967295">
                <a:solidFill>
                  <a:srgbClr val="757575"/>
                </a:solidFill>
                <a:effectLst/>
                <a:highlight>
                  <a:srgbClr val="000000">
                    <a:alpha val="0"/>
                  </a:srgbClr>
                </a:highlight>
                <a:latin typeface="Calibri"/>
                <a:ea typeface="Times New Roman"/>
                <a:cs typeface="Arial"/>
              </a:rPr>
              <a:t/>
            </a:r>
            <a:br>
              <a:rPr lang="ro-RO" sz="800" b="0" i="0" u="none" strike="noStrike" smtId="4294967295">
                <a:solidFill>
                  <a:srgbClr val="757575"/>
                </a:solidFill>
                <a:effectLst/>
                <a:highlight>
                  <a:srgbClr val="000000">
                    <a:alpha val="0"/>
                  </a:srgbClr>
                </a:highlight>
                <a:latin typeface="Calibri"/>
                <a:ea typeface="Times New Roman"/>
                <a:cs typeface="Arial"/>
              </a:rPr>
            </a:br>
            <a:r>
              <a:rPr lang="ro-RO" sz="1800" b="0" i="0" u="none" strike="noStrike" smtId="4294967295">
                <a:effectLst/>
                <a:highlight>
                  <a:srgbClr val="000000">
                    <a:alpha val="0"/>
                  </a:srgbClr>
                </a:highlight>
                <a:latin typeface="Calibri"/>
                <a:ea typeface="Times New Roman"/>
                <a:cs typeface="Arial"/>
              </a:rPr>
              <a:t>În acest proces, electroliza descompune apa în hidrogen și oxigen, cu consum de energie electrică.  În cazul în care energia consumată provine din surse de energie regenerabilă precum energia eoliană sau solară, iar hidrogenul produs este utilizat într-o pilă de combustie, atunci întregul proces energetic va fi fără emisii nete.  În acest caz, am vorbi despre “hidrogen verde”.</a:t>
            </a:r>
          </a:p>
        </p:txBody>
      </p:sp>
      <p:sp>
        <p:nvSpPr>
          <p:cNvPr id="18" name="Rectangle 17"/>
          <p:cNvSpPr/>
          <p:nvPr/>
        </p:nvSpPr>
        <p:spPr>
          <a:xfrm>
            <a:off x="1550324" y="2169896"/>
            <a:ext cx="2429743" cy="1800119"/>
          </a:xfrm>
          <a:prstGeom prst="rect">
            <a:avLst/>
          </a:prstGeom>
          <a:effectLst/>
        </p:spPr>
        <p:txBody>
          <a:bodyPr wrap="square">
            <a:spAutoFit/>
          </a:bodyPr>
          <a:lstStyle/>
          <a:p>
            <a:pPr rtl="0"/>
            <a:r>
              <a:rPr lang="ro-RO" sz="1400" b="0" i="0" u="none" strike="noStrike" smtId="4294967295">
                <a:effectLst/>
                <a:highlight>
                  <a:srgbClr val="000000">
                    <a:alpha val="0"/>
                  </a:srgbClr>
                </a:highlight>
                <a:latin typeface="Calibri"/>
                <a:ea typeface="Times New Roman"/>
                <a:cs typeface="Arial"/>
              </a:rPr>
              <a:t>Electrolizorul constă într-o sursă  de curent continuu și din doi electroliți acoperiți cu metal nobil, care sunt separați de un electrolit. </a:t>
            </a:r>
            <a:br>
              <a:rPr lang="ro-RO" sz="1400" b="0" i="0" u="none" strike="noStrike" smtId="4294967295">
                <a:effectLst/>
                <a:highlight>
                  <a:srgbClr val="000000">
                    <a:alpha val="0"/>
                  </a:srgbClr>
                </a:highlight>
                <a:latin typeface="Calibri"/>
                <a:ea typeface="Times New Roman"/>
                <a:cs typeface="Arial"/>
              </a:rPr>
            </a:br>
            <a:r>
              <a:rPr lang="ro-RO" sz="1400" b="0" i="0" u="none" strike="noStrike" smtId="4294967295">
                <a:effectLst/>
                <a:highlight>
                  <a:srgbClr val="000000">
                    <a:alpha val="0"/>
                  </a:srgbClr>
                </a:highlight>
                <a:latin typeface="Calibri"/>
                <a:ea typeface="Times New Roman"/>
                <a:cs typeface="Arial"/>
              </a:rPr>
              <a:t>Într-un electrolizor alcalin, catodul (polul negativ) pierde electroni în soluția apoasă. </a:t>
            </a:r>
          </a:p>
        </p:txBody>
      </p:sp>
      <p:sp>
        <p:nvSpPr>
          <p:cNvPr id="19" name="Rectangle 18"/>
          <p:cNvSpPr/>
          <p:nvPr/>
        </p:nvSpPr>
        <p:spPr>
          <a:xfrm>
            <a:off x="7362758" y="2169896"/>
            <a:ext cx="3938174" cy="2227265"/>
          </a:xfrm>
          <a:prstGeom prst="rect">
            <a:avLst/>
          </a:prstGeom>
          <a:effectLst/>
        </p:spPr>
        <p:txBody>
          <a:bodyPr wrap="square">
            <a:spAutoFit/>
          </a:bodyPr>
          <a:lstStyle/>
          <a:p>
            <a:pPr rtl="0"/>
            <a:r>
              <a:rPr lang="ro-RO" sz="1400" b="0" i="0" u="none" strike="noStrike" smtId="4294967295">
                <a:effectLst/>
                <a:highlight>
                  <a:srgbClr val="000000">
                    <a:alpha val="0"/>
                  </a:srgbClr>
                </a:highlight>
                <a:latin typeface="Calibri"/>
                <a:ea typeface="Times New Roman"/>
                <a:cs typeface="Arial"/>
              </a:rPr>
              <a:t>Apa se disociază, cu formare de hidrogen (H2) și ioni hidroxizi (OH - </a:t>
            </a:r>
            <a:br>
              <a:rPr lang="ro-RO" sz="1400" b="0" i="0" u="none" strike="noStrike" smtId="4294967295">
                <a:effectLst/>
                <a:highlight>
                  <a:srgbClr val="000000">
                    <a:alpha val="0"/>
                  </a:srgbClr>
                </a:highlight>
                <a:latin typeface="Calibri"/>
                <a:ea typeface="Times New Roman"/>
                <a:cs typeface="Arial"/>
              </a:rPr>
            </a:br>
            <a:r>
              <a:rPr lang="ro-RO" sz="1400" b="0" i="0" u="none" strike="noStrike" smtId="4294967295">
                <a:effectLst/>
                <a:highlight>
                  <a:srgbClr val="000000">
                    <a:alpha val="0"/>
                  </a:srgbClr>
                </a:highlight>
                <a:latin typeface="Calibri"/>
                <a:ea typeface="Times New Roman"/>
                <a:cs typeface="Arial"/>
              </a:rPr>
              <a:t>vectorii energetici sunt transportați în electrolit înspre anod).  La anod (polul pozitiv), electronii sunt absorbiți de OH negativi - anioni. Anionii OH sunt oxidați cu formare de apă și oxigen.  Oxigenul se ridică la anod.  O membrană împiedică gazele produse, H2 și O2, să se amestece, însă permite trecerea la OH - ioni. </a:t>
            </a:r>
            <a:br>
              <a:rPr lang="ro-RO" sz="1400" b="0" i="0" u="none" strike="noStrike" smtId="4294967295">
                <a:effectLst/>
                <a:highlight>
                  <a:srgbClr val="000000">
                    <a:alpha val="0"/>
                  </a:srgbClr>
                </a:highlight>
                <a:latin typeface="Calibri"/>
                <a:ea typeface="Times New Roman"/>
                <a:cs typeface="Arial"/>
              </a:rPr>
            </a:br>
            <a:endParaRPr lang="ro-RO" sz="1400" b="0" i="0" u="none" strike="noStrike" smtId="4294967295">
              <a:effectLst/>
              <a:highlight>
                <a:srgbClr val="000000">
                  <a:alpha val="0"/>
                </a:srgbClr>
              </a:highlight>
              <a:latin typeface="Calibri"/>
              <a:ea typeface="Times New Roman"/>
              <a:cs typeface="Arial"/>
            </a:endParaRPr>
          </a:p>
        </p:txBody>
      </p:sp>
      <p:sp>
        <p:nvSpPr>
          <p:cNvPr id="20" name="Rectangle 19"/>
          <p:cNvSpPr/>
          <p:nvPr/>
        </p:nvSpPr>
        <p:spPr>
          <a:xfrm>
            <a:off x="157140" y="4459010"/>
            <a:ext cx="7680321" cy="1556034"/>
          </a:xfrm>
          <a:prstGeom prst="rect">
            <a:avLst/>
          </a:prstGeom>
          <a:effectLst/>
        </p:spPr>
        <p:txBody>
          <a:bodyPr wrap="square">
            <a:spAutoFit/>
          </a:bodyPr>
          <a:lstStyle/>
          <a:p>
            <a:pPr rtl="0"/>
            <a:r>
              <a:rPr lang="ro-RO" sz="1600" b="0" i="0" u="none" strike="noStrike" smtId="4294967295">
                <a:effectLst/>
                <a:highlight>
                  <a:srgbClr val="000000">
                    <a:alpha val="0"/>
                  </a:srgbClr>
                </a:highlight>
                <a:latin typeface="Calibri"/>
                <a:ea typeface="Times New Roman"/>
                <a:cs typeface="Arial"/>
              </a:rPr>
              <a:t>Electroliza la temperatură înaltă este foarte interesantă atunci când există o sursă de căldură lângă electrolizor, astfel cum este adesea cazul în instalațiile industriale.   Într-adevăr, o parte din energie este furnizată sub formă de căldură, care este fie gratuită, fie mai ieftină decât electricitatea, dar și pentru că reacția de electroliză este mai eficientă la temperatură înaltă.</a:t>
            </a:r>
            <a:br>
              <a:rPr lang="ro-RO" sz="1600" b="0" i="0" u="none" strike="noStrike" smtId="4294967295">
                <a:effectLst/>
                <a:highlight>
                  <a:srgbClr val="000000">
                    <a:alpha val="0"/>
                  </a:srgbClr>
                </a:highlight>
                <a:latin typeface="Calibri"/>
                <a:ea typeface="Times New Roman"/>
                <a:cs typeface="Arial"/>
              </a:rPr>
            </a:br>
            <a:r>
              <a:rPr lang="ro-RO" sz="1600" b="0" i="0" u="none" strike="noStrike" smtId="4294967295">
                <a:effectLst/>
                <a:highlight>
                  <a:srgbClr val="000000">
                    <a:alpha val="0"/>
                  </a:srgbClr>
                </a:highlight>
                <a:latin typeface="Calibri"/>
                <a:ea typeface="Times New Roman"/>
                <a:cs typeface="Arial"/>
              </a:rPr>
              <a:t>Alegerea unei anumite tehnologii electrolitice depinde de utilizare și de contextul local.</a:t>
            </a:r>
          </a:p>
        </p:txBody>
      </p:sp>
    </p:spTree>
    <p:extLst>
      <p:ext uri="{BB962C8B-B14F-4D97-AF65-F5344CB8AC3E}">
        <p14:creationId xmlns:p14="http://schemas.microsoft.com/office/powerpoint/2010/main" val="3957289185"/>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598516" y="271369"/>
            <a:ext cx="3805489" cy="2562881"/>
          </a:xfrm>
          <a:prstGeom prst="rect">
            <a:avLst/>
          </a:prstGeom>
          <a:effectLst/>
        </p:spPr>
        <p:txBody>
          <a:bodyPr wrap="square">
            <a:spAutoFit/>
          </a:bodyPr>
          <a:lstStyle/>
          <a:p>
            <a:pPr lvl="0" rtl="0"/>
            <a:r>
              <a:rPr lang="ro-RO" sz="1800" b="1" i="0" u="none" strike="noStrike" smtId="4294967295">
                <a:solidFill>
                  <a:srgbClr val="203864"/>
                </a:solidFill>
                <a:effectLst/>
                <a:highlight>
                  <a:srgbClr val="000000">
                    <a:alpha val="0"/>
                  </a:srgbClr>
                </a:highlight>
                <a:latin typeface="Calibri"/>
                <a:ea typeface="Times New Roman"/>
                <a:cs typeface="Times New Roman"/>
              </a:rPr>
              <a:t>Procese biologice</a:t>
            </a:r>
          </a:p>
          <a:p>
            <a:pPr lvl="0"/>
            <a:r>
              <a:rPr lang="el-GR" b="1" smtClean="0">
                <a:solidFill>
                  <a:srgbClr val="203864"/>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smtClean="0">
              <a:solidFill>
                <a:srgbClr val="203864"/>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rtl="0"/>
            <a:r>
              <a:rPr lang="ro-RO" sz="1800" b="0" i="0" u="none" strike="noStrike" smtId="4294967295">
                <a:effectLst/>
                <a:highlight>
                  <a:srgbClr val="000000">
                    <a:alpha val="0"/>
                  </a:srgbClr>
                </a:highlight>
                <a:latin typeface="Calibri"/>
                <a:ea typeface="Times New Roman"/>
                <a:cs typeface="Times New Roman"/>
              </a:rPr>
              <a:t>Producerea hidrogenului din biomasă cu ajutorul proceselor biologice a devenit recent o metodă atractivă, deoarece se pot obține cantităț semnificative de hidrogen din deșeuri din agricultură și municipale. </a:t>
            </a:r>
          </a:p>
          <a:p>
            <a:pPr lvl="0"/>
            <a:endParaRPr lang="en-GB" b="1">
              <a:solidFill>
                <a:srgbClr val="203864"/>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7542414" y="3247400"/>
            <a:ext cx="3183775" cy="1362364"/>
          </a:xfrm>
          <a:prstGeom prst="rect">
            <a:avLst/>
          </a:prstGeom>
          <a:noFill/>
          <a:ln>
            <a:noFill/>
          </a:ln>
          <a:effectLst/>
        </p:spPr>
      </p:pic>
      <p:sp>
        <p:nvSpPr>
          <p:cNvPr id="17" name="Rectangle 16"/>
          <p:cNvSpPr/>
          <p:nvPr/>
        </p:nvSpPr>
        <p:spPr>
          <a:xfrm>
            <a:off x="7044538" y="5056461"/>
            <a:ext cx="3768815" cy="407315"/>
          </a:xfrm>
          <a:prstGeom prst="rect">
            <a:avLst/>
          </a:prstGeom>
          <a:effectLst/>
        </p:spPr>
        <p:txBody>
          <a:bodyPr wrap="square">
            <a:spAutoFit/>
          </a:bodyPr>
          <a:lstStyle/>
          <a:p>
            <a:pPr algn="just" rtl="0">
              <a:lnSpc>
                <a:spcPct val="115000"/>
              </a:lnSpc>
              <a:spcBef>
                <a:spcPts val="600"/>
              </a:spcBef>
              <a:spcAft>
                <a:spcPts val="600"/>
              </a:spcAft>
            </a:pPr>
            <a:r>
              <a:rPr lang="ro-RO" sz="1000" b="0" i="1" u="none" strike="noStrike" smtId="4294967295">
                <a:effectLst/>
                <a:highlight>
                  <a:srgbClr val="000000">
                    <a:alpha val="0"/>
                  </a:srgbClr>
                </a:highlight>
                <a:latin typeface="Arial"/>
                <a:ea typeface="Times New Roman"/>
                <a:cs typeface="FreeSans"/>
              </a:rPr>
              <a:t>Diagrama prezintă producerea hidrogenului prin fermentare</a:t>
            </a:r>
            <a:r>
              <a:rPr lang="ro-RO" sz="1800" b="0" i="1" u="none" strike="noStrike" smtId="4294967295">
                <a:effectLst/>
                <a:highlight>
                  <a:srgbClr val="000000">
                    <a:alpha val="0"/>
                  </a:srgbClr>
                </a:highlight>
                <a:latin typeface="Arial"/>
                <a:ea typeface="Times New Roman"/>
                <a:cs typeface="FreeSans"/>
              </a:rPr>
              <a:t>.</a:t>
            </a:r>
          </a:p>
        </p:txBody>
      </p:sp>
      <p:sp>
        <p:nvSpPr>
          <p:cNvPr id="18" name="Rectangle 17"/>
          <p:cNvSpPr/>
          <p:nvPr/>
        </p:nvSpPr>
        <p:spPr>
          <a:xfrm>
            <a:off x="177337" y="3990014"/>
            <a:ext cx="6662381" cy="1464503"/>
          </a:xfrm>
          <a:prstGeom prst="rect">
            <a:avLst/>
          </a:prstGeom>
          <a:effectLst/>
        </p:spPr>
        <p:txBody>
          <a:bodyPr wrap="square">
            <a:spAutoFit/>
          </a:bodyPr>
          <a:lstStyle/>
          <a:p>
            <a:pPr lvl="0" rtl="0"/>
            <a:r>
              <a:rPr lang="ro-RO" sz="1800" b="0" i="0" u="none" strike="noStrike" smtId="4294967295">
                <a:effectLst/>
                <a:highlight>
                  <a:srgbClr val="000000">
                    <a:alpha val="0"/>
                  </a:srgbClr>
                </a:highlight>
                <a:latin typeface="Calibri"/>
                <a:ea typeface="Times New Roman"/>
                <a:cs typeface="Times New Roman"/>
              </a:rPr>
              <a:t>Microbii, precum bacteriile și algele, pot produce hidrogen prin reacții biologice, utilizând lumina soarelui sau materii organice.  Aceste tehnologii sunt la o etapă incipientă de dezvoltare, însă pe termen lung prezintă potențial de producere sustenabilă a hidrogenului, cu emisie redusă de carbon.  </a:t>
            </a:r>
          </a:p>
        </p:txBody>
      </p:sp>
    </p:spTree>
    <p:extLst>
      <p:ext uri="{BB962C8B-B14F-4D97-AF65-F5344CB8AC3E}">
        <p14:creationId xmlns:p14="http://schemas.microsoft.com/office/powerpoint/2010/main" val="3959348544"/>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9" name="Rectangle 18"/>
          <p:cNvSpPr/>
          <p:nvPr/>
        </p:nvSpPr>
        <p:spPr>
          <a:xfrm>
            <a:off x="139878" y="58188"/>
            <a:ext cx="11075304" cy="5986562"/>
          </a:xfrm>
          <a:prstGeom prst="rect">
            <a:avLst/>
          </a:prstGeom>
          <a:effectLst/>
        </p:spPr>
        <p:txBody>
          <a:bodyPr wrap="square">
            <a:spAutoFit/>
          </a:bodyPr>
          <a:lstStyle/>
          <a:p>
            <a:pPr rtl="0">
              <a:lnSpc>
                <a:spcPct val="107000"/>
              </a:lnSpc>
              <a:spcBef>
                <a:spcPts val="940"/>
              </a:spcBef>
              <a:spcAft>
                <a:spcPts val="940"/>
              </a:spcAft>
            </a:pPr>
            <a:r>
              <a:rPr lang="ro-RO" sz="1800" b="1" i="0" u="none" strike="noStrike" dirty="0" smtId="4294967295">
                <a:effectLst/>
                <a:highlight>
                  <a:srgbClr val="000000">
                    <a:alpha val="0"/>
                  </a:srgbClr>
                </a:highlight>
                <a:latin typeface="Calibri"/>
                <a:ea typeface="Times New Roman"/>
                <a:cs typeface="Arial"/>
              </a:rPr>
              <a:t>                                                                          Hidrogenul sub formă de produs secundar </a:t>
            </a:r>
          </a:p>
          <a:p>
            <a:pPr algn="ctr" rtl="0">
              <a:lnSpc>
                <a:spcPts val="2160"/>
              </a:lnSpc>
              <a:spcAft>
                <a:spcPts val="800"/>
              </a:spcAft>
            </a:pPr>
            <a:r>
              <a:rPr lang="ro-RO" sz="1800" b="0" i="0" u="none" strike="noStrike" dirty="0" smtId="4294967295">
                <a:effectLst/>
                <a:highlight>
                  <a:srgbClr val="000000">
                    <a:alpha val="0"/>
                  </a:srgbClr>
                </a:highlight>
                <a:latin typeface="Calibri"/>
                <a:ea typeface="Times New Roman"/>
                <a:cs typeface="Arial"/>
              </a:rPr>
              <a:t/>
            </a:r>
            <a:br>
              <a:rPr lang="ro-RO" sz="1800" b="0" i="0" u="none" strike="noStrike" dirty="0" smtId="4294967295">
                <a:effectLst/>
                <a:highlight>
                  <a:srgbClr val="000000">
                    <a:alpha val="0"/>
                  </a:srgbClr>
                </a:highlight>
                <a:latin typeface="Calibri"/>
                <a:ea typeface="Times New Roman"/>
                <a:cs typeface="Arial"/>
              </a:rPr>
            </a:br>
            <a:r>
              <a:rPr lang="ro-RO" sz="1800" b="0" i="0" u="none" strike="noStrike" dirty="0" smtId="4294967295">
                <a:effectLst/>
                <a:highlight>
                  <a:srgbClr val="000000">
                    <a:alpha val="0"/>
                  </a:srgbClr>
                </a:highlight>
                <a:latin typeface="Calibri"/>
                <a:ea typeface="Times New Roman"/>
                <a:cs typeface="Arial"/>
              </a:rPr>
              <a:t>Hidrogenul sub formă de produs secundar reprezintă o sursă interesantă și ieftină de hidrogen pentru inițierea promovării utilizării hidrogenului în zona în care este produs.  Deloc surprinzător, regiunile cu cantități mari de hidrogen sub forma de produs secundar sunt cele mai avansate în ceea ce privește strategia de utilizare a hidrogenului. </a:t>
            </a:r>
          </a:p>
          <a:p>
            <a:pPr rtl="0">
              <a:lnSpc>
                <a:spcPts val="2160"/>
              </a:lnSpc>
              <a:spcAft>
                <a:spcPts val="800"/>
              </a:spcAft>
            </a:pPr>
            <a:r>
              <a:rPr lang="ro-RO" sz="1800" b="0" i="0" u="none" strike="noStrike" dirty="0" smtId="4294967295">
                <a:effectLst/>
                <a:highlight>
                  <a:srgbClr val="000000">
                    <a:alpha val="0"/>
                  </a:srgbClr>
                </a:highlight>
                <a:latin typeface="Calibri"/>
                <a:ea typeface="Times New Roman"/>
                <a:cs typeface="Arial"/>
              </a:rPr>
              <a:t/>
            </a:r>
            <a:br>
              <a:rPr lang="ro-RO" sz="1800" b="0" i="0" u="none" strike="noStrike" dirty="0" smtId="4294967295">
                <a:effectLst/>
                <a:highlight>
                  <a:srgbClr val="000000">
                    <a:alpha val="0"/>
                  </a:srgbClr>
                </a:highlight>
                <a:latin typeface="Calibri"/>
                <a:ea typeface="Times New Roman"/>
                <a:cs typeface="Arial"/>
              </a:rPr>
            </a:br>
            <a:r>
              <a:rPr lang="ro-RO" sz="1800" b="0" i="0" u="none" strike="noStrike" dirty="0" smtClean="0" smtId="4294967295">
                <a:effectLst/>
                <a:highlight>
                  <a:srgbClr val="000000">
                    <a:alpha val="0"/>
                  </a:srgbClr>
                </a:highlight>
                <a:latin typeface="Calibri"/>
                <a:ea typeface="Times New Roman"/>
                <a:cs typeface="Arial"/>
              </a:rPr>
              <a:t>Unele </a:t>
            </a:r>
            <a:r>
              <a:rPr lang="ro-RO" sz="1800" b="0" i="0" u="none" strike="noStrike" dirty="0" smtId="4294967295">
                <a:effectLst/>
                <a:highlight>
                  <a:srgbClr val="000000">
                    <a:alpha val="0"/>
                  </a:srgbClr>
                </a:highlight>
                <a:latin typeface="Calibri"/>
                <a:ea typeface="Times New Roman"/>
                <a:cs typeface="Arial"/>
              </a:rPr>
              <a:t>procese industriale produc hidrogen sub formă de produs secundar.   Procesele electrochimice, cum ar fi producerea industrială a sodei caustice și clorului produc hidrogen ca deșeu. </a:t>
            </a:r>
          </a:p>
          <a:p>
            <a:pPr rtl="0">
              <a:lnSpc>
                <a:spcPts val="2160"/>
              </a:lnSpc>
              <a:spcAft>
                <a:spcPts val="800"/>
              </a:spcAft>
            </a:pPr>
            <a:r>
              <a:rPr lang="ro-RO" sz="1800" b="0" i="0" u="none" strike="noStrike" dirty="0" smtId="4294967295">
                <a:effectLst/>
                <a:highlight>
                  <a:srgbClr val="000000">
                    <a:alpha val="0"/>
                  </a:srgbClr>
                </a:highlight>
                <a:latin typeface="Calibri"/>
                <a:ea typeface="Times New Roman"/>
                <a:cs typeface="Arial"/>
              </a:rPr>
              <a:t>Hidrogenul din această sursă poate fi grupat în trei categorii: </a:t>
            </a:r>
          </a:p>
          <a:p>
            <a:pPr>
              <a:lnSpc>
                <a:spcPts val="2160"/>
              </a:lnSpc>
              <a:spcAft>
                <a:spcPts val="800"/>
              </a:spcAft>
            </a:pPr>
            <a:endParaRPr lang="en-US" dirty="0" smtClean="0">
              <a:effectLst/>
              <a:latin typeface="Calibri" panose="020F0502020204030204" pitchFamily="34" charset="0"/>
              <a:ea typeface="Times New Roman" panose="02020603050405020304" pitchFamily="18" charset="0"/>
              <a:cs typeface="Arial" panose="020B0604020202020204" pitchFamily="34" charset="0"/>
            </a:endParaRPr>
          </a:p>
          <a:p>
            <a:pPr marL="285750" indent="-285750" rtl="0">
              <a:lnSpc>
                <a:spcPts val="2160"/>
              </a:lnSpc>
              <a:spcAft>
                <a:spcPts val="800"/>
              </a:spcAft>
              <a:buFont typeface="Arial" panose="020B0604020202020204" pitchFamily="34" charset="0"/>
              <a:buChar char="•"/>
            </a:pPr>
            <a:r>
              <a:rPr lang="ro-RO" sz="1800" b="0" i="0" u="none" strike="noStrike" dirty="0" smtId="4294967295">
                <a:effectLst/>
                <a:highlight>
                  <a:srgbClr val="000000">
                    <a:alpha val="0"/>
                  </a:srgbClr>
                </a:highlight>
                <a:latin typeface="Calibri"/>
                <a:ea typeface="Times New Roman"/>
                <a:cs typeface="Arial"/>
              </a:rPr>
              <a:t>Categoria ‘comercială’, care furnizează hidrogen altor clienți industriali</a:t>
            </a:r>
          </a:p>
          <a:p>
            <a:pPr marL="285750" indent="-285750">
              <a:lnSpc>
                <a:spcPts val="2160"/>
              </a:lnSpc>
              <a:spcAft>
                <a:spcPts val="80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rtl="0">
              <a:lnSpc>
                <a:spcPts val="2160"/>
              </a:lnSpc>
              <a:spcAft>
                <a:spcPts val="800"/>
              </a:spcAft>
              <a:buFont typeface="Arial" panose="020B0604020202020204" pitchFamily="34" charset="0"/>
              <a:buChar char="•"/>
            </a:pPr>
            <a:r>
              <a:rPr lang="ro-RO" sz="1800" b="0" i="0" u="none" strike="noStrike" dirty="0" smtId="4294967295">
                <a:effectLst/>
                <a:highlight>
                  <a:srgbClr val="000000">
                    <a:alpha val="0"/>
                  </a:srgbClr>
                </a:highlight>
                <a:latin typeface="Calibri"/>
                <a:ea typeface="Times New Roman"/>
                <a:cs typeface="Arial"/>
              </a:rPr>
              <a:t>Categoria ‘captivă’, care păstrează hidrogenul pe amplasament pentru utilizare proprie. </a:t>
            </a:r>
          </a:p>
          <a:p>
            <a:pPr marL="285750" indent="-285750">
              <a:lnSpc>
                <a:spcPts val="2160"/>
              </a:lnSpc>
              <a:spcAft>
                <a:spcPts val="800"/>
              </a:spcAft>
              <a:buFont typeface="Arial" panose="020B0604020202020204" pitchFamily="34" charset="0"/>
              <a:buChar char="•"/>
            </a:pPr>
            <a:endParaRPr lang="en-US" dirty="0" smtClean="0">
              <a:effectLst/>
              <a:latin typeface="Calibri" panose="020F0502020204030204" pitchFamily="34" charset="0"/>
              <a:ea typeface="Times New Roman" panose="02020603050405020304" pitchFamily="18" charset="0"/>
              <a:cs typeface="Arial" panose="020B0604020202020204" pitchFamily="34" charset="0"/>
            </a:endParaRPr>
          </a:p>
          <a:p>
            <a:pPr marL="285750" indent="-285750" rtl="0">
              <a:lnSpc>
                <a:spcPts val="2160"/>
              </a:lnSpc>
              <a:spcAft>
                <a:spcPts val="800"/>
              </a:spcAft>
              <a:buFont typeface="Arial" panose="020B0604020202020204" pitchFamily="34" charset="0"/>
              <a:buChar char="•"/>
            </a:pPr>
            <a:r>
              <a:rPr lang="ro-RO" sz="1800" b="0" i="0" u="none" strike="noStrike" dirty="0" smtId="4294967295">
                <a:effectLst/>
                <a:highlight>
                  <a:srgbClr val="000000">
                    <a:alpha val="0"/>
                  </a:srgbClr>
                </a:highlight>
                <a:latin typeface="Calibri"/>
                <a:ea typeface="Times New Roman"/>
                <a:cs typeface="Arial"/>
              </a:rPr>
              <a:t>Doar hidrogenul rezultat ca ‘produs secundar’ nu mai are utilizare în cadrul procesului inițial sau pe amplasament; doar această categorie poate fi utilizată pentru alte aplicații cum ar fi vehiculele cu pile de combustie.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1536" y="2736572"/>
            <a:ext cx="1992543" cy="1992543"/>
          </a:xfrm>
          <a:prstGeom prst="rect">
            <a:avLst/>
          </a:prstGeom>
          <a:effectLst/>
        </p:spPr>
      </p:pic>
    </p:spTree>
    <p:extLst>
      <p:ext uri="{BB962C8B-B14F-4D97-AF65-F5344CB8AC3E}">
        <p14:creationId xmlns:p14="http://schemas.microsoft.com/office/powerpoint/2010/main" val="826793798"/>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438102" y="516669"/>
            <a:ext cx="8745413" cy="4790145"/>
          </a:xfrm>
          <a:prstGeom prst="rect">
            <a:avLst/>
          </a:prstGeom>
          <a:noFill/>
          <a:effectLst/>
        </p:spPr>
        <p:txBody>
          <a:bodyPr wrap="square" rtlCol="0">
            <a:spAutoFit/>
          </a:bodyPr>
          <a:lstStyle/>
          <a:p>
            <a:pPr rtl="0"/>
            <a:r>
              <a:rPr lang="ro-RO" sz="4400" b="0" i="0" u="none" strike="noStrike" smtId="4294967295">
                <a:solidFill>
                  <a:srgbClr val="FF0000"/>
                </a:solidFill>
                <a:effectLst/>
                <a:highlight>
                  <a:srgbClr val="000000">
                    <a:alpha val="0"/>
                  </a:srgbClr>
                </a:highlight>
                <a:latin typeface="Calibri"/>
              </a:rPr>
              <a:t>Temă - Alegeți o metodă de producere și găsiți o companie care o utilizează.   Creați un profil al companiei și faceți o prezentare cu descrierea proceselor utilizate și a modului în care contribuie la economia cu hidrogen. </a:t>
            </a:r>
          </a:p>
        </p:txBody>
      </p:sp>
    </p:spTree>
    <p:extLst>
      <p:ext uri="{BB962C8B-B14F-4D97-AF65-F5344CB8AC3E}">
        <p14:creationId xmlns:p14="http://schemas.microsoft.com/office/powerpoint/2010/main" val="1910359185"/>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6" name="Εικόνα 18" descr="Production"/>
          <p:cNvPicPr/>
          <p:nvPr/>
        </p:nvPicPr>
        <p:blipFill>
          <a:blip r:embed="rId10">
            <a:extLst>
              <a:ext uri="{28A0092B-C50C-407E-A947-70E740481C1C}">
                <a14:useLocalDpi xmlns:a14="http://schemas.microsoft.com/office/drawing/2010/main" val="0"/>
              </a:ext>
            </a:extLst>
          </a:blip>
          <a:stretch>
            <a:fillRect/>
          </a:stretch>
        </p:blipFill>
        <p:spPr>
          <a:xfrm>
            <a:off x="1904985" y="445481"/>
            <a:ext cx="7334250" cy="5498119"/>
          </a:xfrm>
          <a:prstGeom prst="rect">
            <a:avLst/>
          </a:prstGeom>
          <a:noFill/>
          <a:ln>
            <a:noFill/>
          </a:ln>
          <a:effectLst/>
        </p:spPr>
      </p:pic>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a:spLocks noChangeArrowheads="1"/>
          </p:cNvSpPr>
          <p:nvPr/>
        </p:nvSpPr>
        <p:spPr>
          <a:xfrm>
            <a:off x="655708" y="64148"/>
            <a:ext cx="10318090" cy="91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ro-RO" sz="1800" b="0" i="0" u="none" strike="noStrike" cap="none" normalizeH="0" baseline="0" smtId="4294967295">
                <a:solidFill>
                  <a:srgbClr val="000000"/>
                </a:solidFill>
                <a:effectLst/>
                <a:highlight>
                  <a:srgbClr val="000000">
                    <a:alpha val="0"/>
                  </a:srgbClr>
                </a:highlight>
                <a:latin typeface="Calibri"/>
                <a:ea typeface="Times New Roman"/>
                <a:cs typeface="Calibri"/>
              </a:rPr>
              <a:t>Spre deosebire de petrol, cărbune și gaz natural, hidrogenul nu este un combustibil primar. Cu toate acestea, la fel ca și electricitatea, este un vector energetic.  Hidrogenul este o formă secundară de energie care este produsă utilizând surse de energie primară. </a:t>
            </a:r>
          </a:p>
        </p:txBody>
      </p:sp>
      <p:pic>
        <p:nvPicPr>
          <p:cNvPr id="16" name="Picture 15"/>
          <p:cNvPicPr/>
          <p:nvPr/>
        </p:nvPicPr>
        <p:blipFill>
          <a:blip r:embed="rId10"/>
          <a:stretch>
            <a:fillRect/>
          </a:stretch>
        </p:blipFill>
        <p:spPr>
          <a:xfrm>
            <a:off x="2045680" y="1276066"/>
            <a:ext cx="5731510" cy="2898140"/>
          </a:xfrm>
          <a:prstGeom prst="rect">
            <a:avLst/>
          </a:prstGeom>
          <a:noFill/>
          <a:ln w="9525">
            <a:noFill/>
            <a:miter lim="800000"/>
          </a:ln>
          <a:effectLst/>
        </p:spPr>
      </p:pic>
      <p:sp>
        <p:nvSpPr>
          <p:cNvPr id="17" name="Rectangle 16"/>
          <p:cNvSpPr/>
          <p:nvPr/>
        </p:nvSpPr>
        <p:spPr>
          <a:xfrm>
            <a:off x="218149" y="4380538"/>
            <a:ext cx="10755868" cy="915314"/>
          </a:xfrm>
          <a:prstGeom prst="rect">
            <a:avLst/>
          </a:prstGeom>
          <a:effectLst/>
        </p:spPr>
        <p:txBody>
          <a:bodyPr wrap="square">
            <a:spAutoFit/>
          </a:bodyPr>
          <a:lstStyle/>
          <a:p>
            <a:pPr lvl="0" algn="just" rtl="0" eaLnBrk="0" fontAlgn="base" hangingPunct="0">
              <a:spcBef>
                <a:spcPct val="0"/>
              </a:spcBef>
              <a:spcAft>
                <a:spcPct val="0"/>
              </a:spcAft>
            </a:pPr>
            <a:r>
              <a:rPr lang="ro-RO" sz="1800" b="0" i="0" u="none" strike="noStrike" smtId="4294967295">
                <a:effectLst/>
                <a:highlight>
                  <a:srgbClr val="000000">
                    <a:alpha val="0"/>
                  </a:srgbClr>
                </a:highlight>
                <a:latin typeface="Calibri"/>
                <a:ea typeface="Times New Roman"/>
                <a:cs typeface="Calibri"/>
              </a:rPr>
              <a:t>Diagrama prezintă ciclul de viață al hidrogenului obținut din surse de energie regenerabilă.  De asemenea, demonstrează că hidrogenul este produs din apă, care este utilizată împreună cu oxigenul pentru a genera energie utilă precum electricitatea. </a:t>
            </a:r>
          </a:p>
        </p:txBody>
      </p:sp>
    </p:spTree>
    <p:extLst>
      <p:ext uri="{BB962C8B-B14F-4D97-AF65-F5344CB8AC3E}">
        <p14:creationId xmlns:p14="http://schemas.microsoft.com/office/powerpoint/2010/main" val="173554055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221971" y="628723"/>
            <a:ext cx="9827149" cy="3430624"/>
          </a:xfrm>
          <a:prstGeom prst="rect">
            <a:avLst/>
          </a:prstGeom>
          <a:effectLst/>
        </p:spPr>
        <p:txBody>
          <a:bodyPr wrap="square">
            <a:spAutoFit/>
          </a:bodyPr>
          <a:lstStyle/>
          <a:p>
            <a:pPr rtl="0">
              <a:lnSpc>
                <a:spcPct val="107000"/>
              </a:lnSpc>
              <a:spcAft>
                <a:spcPts val="800"/>
              </a:spcAft>
            </a:pPr>
            <a:r>
              <a:rPr lang="ro-RO" sz="1800" b="1" i="0" u="none" strike="noStrike" smtId="4294967295">
                <a:solidFill>
                  <a:srgbClr val="1F3864"/>
                </a:solidFill>
                <a:effectLst/>
                <a:highlight>
                  <a:srgbClr val="000000">
                    <a:alpha val="0"/>
                  </a:srgbClr>
                </a:highlight>
                <a:latin typeface="Calibri"/>
                <a:ea typeface="Calibri"/>
                <a:cs typeface="Times New Roman"/>
              </a:rPr>
              <a:t>Procese de producere a hidrogenului</a:t>
            </a:r>
          </a:p>
          <a:p>
            <a:pPr rtl="0">
              <a:lnSpc>
                <a:spcPct val="107000"/>
              </a:lnSpc>
              <a:spcBef>
                <a:spcPts val="805"/>
              </a:spcBef>
              <a:spcAft>
                <a:spcPts val="1125"/>
              </a:spcAft>
            </a:pPr>
            <a:r>
              <a:rPr lang="ro-RO" sz="1800" b="0" i="0" u="none" strike="noStrike" smtId="4294967295">
                <a:effectLst/>
                <a:highlight>
                  <a:srgbClr val="000000">
                    <a:alpha val="0"/>
                  </a:srgbClr>
                </a:highlight>
                <a:latin typeface="Calibri"/>
                <a:ea typeface="Calibri"/>
                <a:cs typeface="Arial"/>
              </a:rPr>
              <a:t>Hidrogenul este probabil cel mai abundent element de pe Pământ, însă foarte rar se găsește în formă pură.  Practic, acest lucru înseamnă că pentru a produce hidrogen, acesta trebuie extras din compușii săi. </a:t>
            </a:r>
            <a:br>
              <a:rPr lang="ro-RO" sz="1800" b="0" i="0" u="none" strike="noStrike" smtId="4294967295">
                <a:effectLst/>
                <a:highlight>
                  <a:srgbClr val="000000">
                    <a:alpha val="0"/>
                  </a:srgbClr>
                </a:highlight>
                <a:latin typeface="Calibri"/>
                <a:ea typeface="Calibri"/>
                <a:cs typeface="Arial"/>
              </a:rPr>
            </a:br>
            <a:r>
              <a:rPr lang="ro-RO" sz="1800" b="0" i="0" u="none" strike="noStrike" smtId="4294967295">
                <a:effectLst/>
                <a:highlight>
                  <a:srgbClr val="000000">
                    <a:alpha val="0"/>
                  </a:srgbClr>
                </a:highlight>
                <a:latin typeface="Calibri"/>
                <a:ea typeface="Calibri"/>
                <a:cs typeface="Arial"/>
              </a:rPr>
              <a:t>Bineînțeles că acest proces de extracție necesită energie, însă hidrogenul poate fi produs sau extras utilizând orice sursă primară de energie, fosilă sau regenerabilă. </a:t>
            </a:r>
          </a:p>
          <a:p>
            <a:pPr rtl="0">
              <a:lnSpc>
                <a:spcPct val="107000"/>
              </a:lnSpc>
              <a:spcBef>
                <a:spcPts val="805"/>
              </a:spcBef>
              <a:spcAft>
                <a:spcPts val="1125"/>
              </a:spcAft>
            </a:pPr>
            <a:r>
              <a:rPr lang="ro-RO" sz="1800" b="0" i="0" u="none" strike="noStrike" smtId="4294967295">
                <a:effectLst/>
                <a:highlight>
                  <a:srgbClr val="000000">
                    <a:alpha val="0"/>
                  </a:srgbClr>
                </a:highlight>
                <a:latin typeface="Calibri"/>
                <a:ea typeface="Calibri"/>
                <a:cs typeface="Arial"/>
              </a:rPr>
              <a:t>Diversitatea de posibile surse este CEL mai important motiv pentru care hidrogenul este un vector energetic atât de promițător.  </a:t>
            </a:r>
          </a:p>
          <a:p>
            <a:pPr rtl="0">
              <a:lnSpc>
                <a:spcPct val="107000"/>
              </a:lnSpc>
              <a:spcBef>
                <a:spcPts val="805"/>
              </a:spcBef>
              <a:spcAft>
                <a:spcPts val="1125"/>
              </a:spcAft>
            </a:pPr>
            <a:r>
              <a:rPr lang="ro-RO" sz="1800" b="0" i="0" u="none" strike="noStrike" smtId="4294967295">
                <a:effectLst/>
                <a:highlight>
                  <a:srgbClr val="000000">
                    <a:alpha val="0"/>
                  </a:srgbClr>
                </a:highlight>
                <a:latin typeface="Calibri"/>
                <a:ea typeface="Calibri"/>
                <a:cs typeface="Times New Roman"/>
              </a:rPr>
              <a:t>Hidrogenul poate fi produs cu ajutorul mai multor procese diferite.  </a:t>
            </a:r>
          </a:p>
        </p:txBody>
      </p:sp>
      <p:sp>
        <p:nvSpPr>
          <p:cNvPr id="16" name="Rectangle 15"/>
          <p:cNvSpPr/>
          <p:nvPr/>
        </p:nvSpPr>
        <p:spPr>
          <a:xfrm>
            <a:off x="993371" y="4428394"/>
            <a:ext cx="2024787" cy="1586545"/>
          </a:xfrm>
          <a:prstGeom prst="rect">
            <a:avLst/>
          </a:prstGeom>
          <a:ln w="28575">
            <a:solidFill>
              <a:srgbClr val="FF0000"/>
            </a:solidFill>
          </a:ln>
          <a:effectLst/>
        </p:spPr>
        <p:txBody>
          <a:bodyPr wrap="square">
            <a:spAutoFit/>
          </a:bodyPr>
          <a:lstStyle/>
          <a:p>
            <a:pPr rtl="0"/>
            <a:r>
              <a:rPr lang="ro-RO" sz="1400" b="0" i="0" u="none" strike="noStrike" smtId="4294967295">
                <a:effectLst/>
                <a:highlight>
                  <a:srgbClr val="000000">
                    <a:alpha val="0"/>
                  </a:srgbClr>
                </a:highlight>
                <a:latin typeface="Calibri"/>
                <a:ea typeface="Calibri"/>
                <a:cs typeface="Times New Roman"/>
              </a:rPr>
              <a:t>Procesele termochimice utilizează reacții termice și chimice pentru eliberarea hidrogenului din materiale organice precum combustibilii fosili și biomasa.  </a:t>
            </a:r>
          </a:p>
        </p:txBody>
      </p:sp>
      <p:sp>
        <p:nvSpPr>
          <p:cNvPr id="17" name="Rectangle 16"/>
          <p:cNvSpPr/>
          <p:nvPr/>
        </p:nvSpPr>
        <p:spPr>
          <a:xfrm>
            <a:off x="3652366" y="4459858"/>
            <a:ext cx="1866686" cy="1159398"/>
          </a:xfrm>
          <a:prstGeom prst="rect">
            <a:avLst/>
          </a:prstGeom>
          <a:ln w="28575">
            <a:solidFill>
              <a:srgbClr val="3333FF"/>
            </a:solidFill>
          </a:ln>
          <a:effectLst/>
        </p:spPr>
        <p:txBody>
          <a:bodyPr wrap="square">
            <a:spAutoFit/>
          </a:bodyPr>
          <a:lstStyle/>
          <a:p>
            <a:pPr rtl="0"/>
            <a:r>
              <a:rPr lang="ro-RO" sz="1400" b="0" i="0" u="none" strike="noStrike" smtId="4294967295">
                <a:effectLst/>
                <a:highlight>
                  <a:srgbClr val="000000">
                    <a:alpha val="0"/>
                  </a:srgbClr>
                </a:highlight>
                <a:latin typeface="Calibri"/>
                <a:ea typeface="Calibri"/>
                <a:cs typeface="Times New Roman"/>
              </a:rPr>
              <a:t>Apa (H</a:t>
            </a:r>
            <a:r>
              <a:rPr lang="ro-RO" sz="1400" b="0" i="0" u="none" strike="noStrike" baseline="-25000" smtId="4294967295">
                <a:effectLst/>
                <a:highlight>
                  <a:srgbClr val="000000">
                    <a:alpha val="0"/>
                  </a:srgbClr>
                </a:highlight>
                <a:latin typeface="Calibri"/>
                <a:ea typeface="Calibri"/>
                <a:cs typeface="Times New Roman"/>
              </a:rPr>
              <a:t>2</a:t>
            </a:r>
            <a:r>
              <a:rPr lang="ro-RO" sz="1400" b="0" i="0" u="none" strike="noStrike" smtId="4294967295">
                <a:effectLst/>
                <a:highlight>
                  <a:srgbClr val="000000">
                    <a:alpha val="0"/>
                  </a:srgbClr>
                </a:highlight>
                <a:latin typeface="Calibri"/>
                <a:ea typeface="Calibri"/>
                <a:cs typeface="Times New Roman"/>
              </a:rPr>
              <a:t>O) poate fi descompusă în (H</a:t>
            </a:r>
            <a:r>
              <a:rPr lang="ro-RO" sz="1400" b="0" i="0" u="none" strike="noStrike" baseline="-25000" smtId="4294967295">
                <a:effectLst/>
                <a:highlight>
                  <a:srgbClr val="000000">
                    <a:alpha val="0"/>
                  </a:srgbClr>
                </a:highlight>
                <a:latin typeface="Calibri"/>
                <a:ea typeface="Calibri"/>
                <a:cs typeface="Times New Roman"/>
              </a:rPr>
              <a:t>2</a:t>
            </a:r>
            <a:r>
              <a:rPr lang="ro-RO" sz="1400" b="0" i="0" u="none" strike="noStrike" smtId="4294967295">
                <a:effectLst/>
                <a:highlight>
                  <a:srgbClr val="000000">
                    <a:alpha val="0"/>
                  </a:srgbClr>
                </a:highlight>
                <a:latin typeface="Calibri"/>
                <a:ea typeface="Calibri"/>
                <a:cs typeface="Times New Roman"/>
              </a:rPr>
              <a:t>) și oxigen (O</a:t>
            </a:r>
            <a:r>
              <a:rPr lang="ro-RO" sz="1400" b="0" i="0" u="none" strike="noStrike" baseline="-25000" smtId="4294967295">
                <a:effectLst/>
                <a:highlight>
                  <a:srgbClr val="000000">
                    <a:alpha val="0"/>
                  </a:srgbClr>
                </a:highlight>
                <a:latin typeface="Calibri"/>
                <a:ea typeface="Calibri"/>
                <a:cs typeface="Times New Roman"/>
              </a:rPr>
              <a:t>2</a:t>
            </a:r>
            <a:r>
              <a:rPr lang="ro-RO" sz="1400" b="0" i="0" u="none" strike="noStrike" smtId="4294967295">
                <a:effectLst/>
                <a:highlight>
                  <a:srgbClr val="000000">
                    <a:alpha val="0"/>
                  </a:srgbClr>
                </a:highlight>
                <a:latin typeface="Calibri"/>
                <a:ea typeface="Calibri"/>
                <a:cs typeface="Times New Roman"/>
              </a:rPr>
              <a:t>) cu ajutorul electrolizei sau energiei solare.  </a:t>
            </a:r>
          </a:p>
        </p:txBody>
      </p:sp>
      <p:sp>
        <p:nvSpPr>
          <p:cNvPr id="18" name="Rectangle 17"/>
          <p:cNvSpPr/>
          <p:nvPr/>
        </p:nvSpPr>
        <p:spPr>
          <a:xfrm>
            <a:off x="6153419" y="4459858"/>
            <a:ext cx="1938802" cy="1234149"/>
          </a:xfrm>
          <a:prstGeom prst="rect">
            <a:avLst/>
          </a:prstGeom>
          <a:ln w="38100">
            <a:solidFill>
              <a:schemeClr val="accent3"/>
            </a:solidFill>
          </a:ln>
          <a:effectLst/>
        </p:spPr>
        <p:txBody>
          <a:bodyPr wrap="square">
            <a:spAutoFit/>
          </a:bodyPr>
          <a:lstStyle/>
          <a:p>
            <a:pPr rtl="0">
              <a:lnSpc>
                <a:spcPct val="107000"/>
              </a:lnSpc>
              <a:spcBef>
                <a:spcPts val="805"/>
              </a:spcBef>
              <a:spcAft>
                <a:spcPts val="1125"/>
              </a:spcAft>
            </a:pPr>
            <a:r>
              <a:rPr lang="ro-RO" sz="1400" b="0" i="0" u="none" strike="noStrike" smtId="4294967295">
                <a:effectLst/>
                <a:highlight>
                  <a:srgbClr val="000000">
                    <a:alpha val="0"/>
                  </a:srgbClr>
                </a:highlight>
                <a:latin typeface="Calibri"/>
                <a:ea typeface="Calibri"/>
                <a:cs typeface="Times New Roman"/>
              </a:rPr>
              <a:t>Micro-organismele precum bacteriile și algele pot produce hidrogen prin procese biologice. </a:t>
            </a:r>
          </a:p>
        </p:txBody>
      </p:sp>
      <p:sp>
        <p:nvSpPr>
          <p:cNvPr id="19" name="Rectangle 18"/>
          <p:cNvSpPr/>
          <p:nvPr/>
        </p:nvSpPr>
        <p:spPr>
          <a:xfrm>
            <a:off x="801791" y="991332"/>
            <a:ext cx="9094898" cy="352701"/>
          </a:xfrm>
          <a:prstGeom prst="rect">
            <a:avLst/>
          </a:prstGeom>
          <a:effectLst/>
        </p:spPr>
        <p:txBody>
          <a:bodyPr wrap="square">
            <a:spAutoFit/>
          </a:bodyPr>
          <a:lstStyle/>
          <a:p>
            <a:pPr algn="just" rtl="0">
              <a:lnSpc>
                <a:spcPct val="107000"/>
              </a:lnSpc>
              <a:spcBef>
                <a:spcPts val="805"/>
              </a:spcBef>
              <a:spcAft>
                <a:spcPts val="1125"/>
              </a:spcAft>
            </a:pPr>
            <a:r>
              <a:rPr lang="ro-RO" sz="800" b="0" i="0" u="none" strike="noStrike" smtId="4294967295">
                <a:solidFill>
                  <a:srgbClr val="757575"/>
                </a:solidFill>
                <a:effectLst/>
                <a:highlight>
                  <a:srgbClr val="000000">
                    <a:alpha val="0"/>
                  </a:srgbClr>
                </a:highlight>
                <a:latin typeface="Calibri"/>
                <a:ea typeface="Calibri"/>
                <a:cs typeface="Arial"/>
              </a:rPr>
              <a:t>. </a:t>
            </a:r>
            <a:br>
              <a:rPr lang="ro-RO" sz="800" b="0" i="0" u="none" strike="noStrike" smtId="4294967295">
                <a:solidFill>
                  <a:srgbClr val="757575"/>
                </a:solidFill>
                <a:effectLst/>
                <a:highlight>
                  <a:srgbClr val="000000">
                    <a:alpha val="0"/>
                  </a:srgbClr>
                </a:highlight>
                <a:latin typeface="Calibri"/>
                <a:ea typeface="Calibri"/>
                <a:cs typeface="Arial"/>
              </a:rPr>
            </a:br>
            <a:endParaRPr lang="ro-RO" sz="800" b="0" i="0" u="none" strike="noStrike" smtId="4294967295">
              <a:solidFill>
                <a:srgbClr val="757575"/>
              </a:solidFill>
              <a:effectLst/>
              <a:highlight>
                <a:srgbClr val="000000">
                  <a:alpha val="0"/>
                </a:srgbClr>
              </a:highlight>
              <a:latin typeface="Calibri"/>
              <a:ea typeface="Calibri"/>
              <a:cs typeface="Arial"/>
            </a:endParaRPr>
          </a:p>
        </p:txBody>
      </p:sp>
    </p:spTree>
    <p:extLst>
      <p:ext uri="{BB962C8B-B14F-4D97-AF65-F5344CB8AC3E}">
        <p14:creationId xmlns:p14="http://schemas.microsoft.com/office/powerpoint/2010/main" val="1261214438"/>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202575" y="932537"/>
            <a:ext cx="9522044" cy="2574192"/>
          </a:xfrm>
          <a:prstGeom prst="rect">
            <a:avLst/>
          </a:prstGeom>
          <a:effectLst/>
        </p:spPr>
        <p:txBody>
          <a:bodyPr wrap="square">
            <a:spAutoFit/>
          </a:bodyPr>
          <a:lstStyle/>
          <a:p>
            <a:pPr rtl="0">
              <a:lnSpc>
                <a:spcPct val="107000"/>
              </a:lnSpc>
              <a:spcAft>
                <a:spcPts val="800"/>
              </a:spcAft>
            </a:pPr>
            <a:r>
              <a:rPr lang="ro-RO" sz="1800" b="1" i="0" u="none" strike="noStrike" dirty="0" smtId="4294967295">
                <a:solidFill>
                  <a:srgbClr val="1F3864"/>
                </a:solidFill>
                <a:effectLst/>
                <a:highlight>
                  <a:srgbClr val="000000">
                    <a:alpha val="0"/>
                  </a:srgbClr>
                </a:highlight>
                <a:latin typeface="Calibri"/>
                <a:ea typeface="Times New Roman"/>
                <a:cs typeface="Times New Roman"/>
              </a:rPr>
              <a:t>Procesele termochimice </a:t>
            </a:r>
          </a:p>
          <a:p>
            <a:pPr rtl="0">
              <a:lnSpc>
                <a:spcPct val="107000"/>
              </a:lnSpc>
              <a:spcAft>
                <a:spcPts val="800"/>
              </a:spcAft>
            </a:pPr>
            <a:r>
              <a:rPr lang="ro-RO" sz="1800" b="0" i="0" u="none" strike="noStrike" dirty="0" smtId="4294967295">
                <a:effectLst/>
                <a:highlight>
                  <a:srgbClr val="000000">
                    <a:alpha val="0"/>
                  </a:srgbClr>
                </a:highlight>
                <a:latin typeface="Calibri"/>
                <a:ea typeface="Times New Roman"/>
                <a:cs typeface="Times New Roman"/>
              </a:rPr>
              <a:t>Unele procese termochimice utilizează energia din diverse resurse naturale, precum gazul natural, cărbunele sau biomasa, pentru a elibera hidrogenul din structura moleculară a acestora.  În alte procese, energia termică în combinație cu cicluri chimice închise, produce hidrogen din apă. </a:t>
            </a:r>
          </a:p>
          <a:p>
            <a:pPr>
              <a:lnSpc>
                <a:spcPct val="107000"/>
              </a:lnSpc>
              <a:spcAft>
                <a:spcPts val="8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rtl="0">
              <a:lnSpc>
                <a:spcPct val="107000"/>
              </a:lnSpc>
              <a:spcAft>
                <a:spcPts val="800"/>
              </a:spcAft>
            </a:pPr>
            <a:r>
              <a:rPr lang="ro-RO" sz="1800" b="0" i="0" u="none" strike="noStrike" dirty="0" smtId="4294967295">
                <a:effectLst/>
                <a:highlight>
                  <a:srgbClr val="000000">
                    <a:alpha val="0"/>
                  </a:srgbClr>
                </a:highlight>
                <a:latin typeface="Calibri"/>
                <a:ea typeface="Times New Roman"/>
                <a:cs typeface="Times New Roman"/>
              </a:rPr>
              <a:t>                                            În următoarele slide-uri sunt prezentate două exemple  </a:t>
            </a:r>
          </a:p>
          <a:p>
            <a:pPr rtl="0">
              <a:lnSpc>
                <a:spcPct val="107000"/>
              </a:lnSpc>
              <a:spcAft>
                <a:spcPts val="800"/>
              </a:spcAft>
            </a:pPr>
            <a:r>
              <a:rPr lang="ro-RO" sz="1800" b="0" i="0" u="none" strike="noStrike" dirty="0" smtId="4294967295">
                <a:effectLst/>
                <a:highlight>
                  <a:srgbClr val="000000">
                    <a:alpha val="0"/>
                  </a:srgbClr>
                </a:highlight>
                <a:latin typeface="Calibri"/>
                <a:ea typeface="Times New Roman"/>
                <a:cs typeface="Times New Roman"/>
              </a:rPr>
              <a:t>Metoda de reformare catalică cu vapori de apă                                         </a:t>
            </a:r>
            <a:r>
              <a:rPr lang="ro-RO" sz="1800" b="0" i="0" u="none" strike="noStrike" dirty="0" smtClean="0" smtId="4294967295">
                <a:effectLst/>
                <a:highlight>
                  <a:srgbClr val="000000">
                    <a:alpha val="0"/>
                  </a:srgbClr>
                </a:highlight>
                <a:latin typeface="Calibri"/>
                <a:ea typeface="Times New Roman"/>
                <a:cs typeface="Times New Roman"/>
              </a:rPr>
              <a:t>Gazeificarea </a:t>
            </a:r>
            <a:r>
              <a:rPr lang="ro-RO" sz="1800" b="0" i="0" u="none" strike="noStrike" dirty="0" smtId="4294967295">
                <a:effectLst/>
                <a:highlight>
                  <a:srgbClr val="000000">
                    <a:alpha val="0"/>
                  </a:srgbClr>
                </a:highlight>
                <a:latin typeface="Calibri"/>
                <a:ea typeface="Times New Roman"/>
                <a:cs typeface="Times New Roman"/>
              </a:rPr>
              <a:t>din biomasă</a:t>
            </a:r>
          </a:p>
        </p:txBody>
      </p:sp>
      <p:pic>
        <p:nvPicPr>
          <p:cNvPr id="16" name="Εικόνα 19" descr="reform"/>
          <p:cNvPicPr/>
          <p:nvPr/>
        </p:nvPicPr>
        <p:blipFill>
          <a:blip r:embed="rId10">
            <a:extLst>
              <a:ext uri="{28A0092B-C50C-407E-A947-70E740481C1C}">
                <a14:useLocalDpi xmlns:a14="http://schemas.microsoft.com/office/drawing/2010/main" val="0"/>
              </a:ext>
            </a:extLst>
          </a:blip>
          <a:stretch>
            <a:fillRect/>
          </a:stretch>
        </p:blipFill>
        <p:spPr>
          <a:xfrm>
            <a:off x="1961802" y="3682537"/>
            <a:ext cx="1928554" cy="1371601"/>
          </a:xfrm>
          <a:prstGeom prst="rect">
            <a:avLst/>
          </a:prstGeom>
          <a:noFill/>
          <a:ln>
            <a:noFill/>
          </a:ln>
          <a:effectLst/>
        </p:spPr>
      </p:pic>
      <p:pic>
        <p:nvPicPr>
          <p:cNvPr id="17" name="Picture 16"/>
          <p:cNvPicPr/>
          <p:nvPr/>
        </p:nvPicPr>
        <p:blipFill>
          <a:blip r:embed="rId11">
            <a:extLst>
              <a:ext uri="{28A0092B-C50C-407E-A947-70E740481C1C}">
                <a14:useLocalDpi xmlns:a14="http://schemas.microsoft.com/office/drawing/2010/main" val="0"/>
              </a:ext>
            </a:extLst>
          </a:blip>
          <a:stretch>
            <a:fillRect/>
          </a:stretch>
        </p:blipFill>
        <p:spPr>
          <a:xfrm>
            <a:off x="7924685" y="3605471"/>
            <a:ext cx="1759644" cy="1448667"/>
          </a:xfrm>
          <a:prstGeom prst="rect">
            <a:avLst/>
          </a:prstGeom>
          <a:noFill/>
          <a:ln>
            <a:noFill/>
          </a:ln>
          <a:effectLst/>
        </p:spPr>
      </p:pic>
    </p:spTree>
    <p:extLst>
      <p:ext uri="{BB962C8B-B14F-4D97-AF65-F5344CB8AC3E}">
        <p14:creationId xmlns:p14="http://schemas.microsoft.com/office/powerpoint/2010/main" val="2677561316"/>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4413781" y="302187"/>
            <a:ext cx="6102096" cy="385347"/>
          </a:xfrm>
          <a:prstGeom prst="rect">
            <a:avLst/>
          </a:prstGeom>
          <a:effectLst/>
        </p:spPr>
        <p:txBody>
          <a:bodyPr>
            <a:spAutoFit/>
          </a:bodyPr>
          <a:lstStyle/>
          <a:p>
            <a:pPr algn="just" rtl="0">
              <a:lnSpc>
                <a:spcPct val="107000"/>
              </a:lnSpc>
              <a:spcBef>
                <a:spcPts val="940"/>
              </a:spcBef>
              <a:spcAft>
                <a:spcPts val="940"/>
              </a:spcAft>
            </a:pPr>
            <a:r>
              <a:rPr lang="ro-RO" sz="1800" b="1" i="0" u="none" strike="noStrike" smtId="4294967295">
                <a:solidFill>
                  <a:srgbClr val="1F3864"/>
                </a:solidFill>
                <a:effectLst/>
                <a:highlight>
                  <a:srgbClr val="000000">
                    <a:alpha val="0"/>
                  </a:srgbClr>
                </a:highlight>
                <a:latin typeface="Calibri"/>
                <a:ea typeface="Times New Roman"/>
                <a:cs typeface="Arial"/>
              </a:rPr>
              <a:t>Metoda de reformare  vapori de apă - metan</a:t>
            </a:r>
          </a:p>
        </p:txBody>
      </p:sp>
      <p:sp>
        <p:nvSpPr>
          <p:cNvPr id="16" name="TextBox 15"/>
          <p:cNvSpPr txBox="1"/>
          <p:nvPr/>
        </p:nvSpPr>
        <p:spPr>
          <a:xfrm>
            <a:off x="2939858" y="773084"/>
            <a:ext cx="5699913" cy="915314"/>
          </a:xfrm>
          <a:prstGeom prst="rect">
            <a:avLst/>
          </a:prstGeom>
          <a:noFill/>
          <a:effectLst/>
        </p:spPr>
        <p:txBody>
          <a:bodyPr wrap="square" rtlCol="0">
            <a:spAutoFit/>
          </a:bodyPr>
          <a:lstStyle/>
          <a:p>
            <a:pPr algn="ctr" rtl="0"/>
            <a:r>
              <a:rPr lang="ro-RO" sz="1800" b="0" i="0" u="none" strike="noStrike" dirty="0" smtId="4294967295">
                <a:effectLst/>
                <a:highlight>
                  <a:srgbClr val="000000">
                    <a:alpha val="0"/>
                  </a:srgbClr>
                </a:highlight>
                <a:latin typeface="Calibri"/>
              </a:rPr>
              <a:t>Aproximativ 97% din hidrogenul disponibil pe piață este produs cu ajutorul metodei de reformare catalică cu vapori de apă.</a:t>
            </a:r>
          </a:p>
        </p:txBody>
      </p:sp>
      <p:sp>
        <p:nvSpPr>
          <p:cNvPr id="17" name="TextBox 16"/>
          <p:cNvSpPr txBox="1"/>
          <p:nvPr/>
        </p:nvSpPr>
        <p:spPr>
          <a:xfrm>
            <a:off x="1005840" y="1411103"/>
            <a:ext cx="9577519" cy="4524316"/>
          </a:xfrm>
          <a:prstGeom prst="rect">
            <a:avLst/>
          </a:prstGeom>
          <a:noFill/>
          <a:effectLst/>
        </p:spPr>
        <p:txBody>
          <a:bodyPr wrap="square" rtlCol="0">
            <a:spAutoFit/>
          </a:bodyPr>
          <a:lstStyle/>
          <a:p>
            <a:pPr rtl="0"/>
            <a:r>
              <a:rPr lang="ro-RO" sz="1800" b="0" i="0" u="none" strike="noStrike" dirty="0" smtId="4294967295">
                <a:effectLst/>
                <a:highlight>
                  <a:srgbClr val="000000">
                    <a:alpha val="0"/>
                  </a:srgbClr>
                </a:highlight>
                <a:latin typeface="Calibri"/>
              </a:rPr>
              <a:t>Această metodă implică mai multe procese:</a:t>
            </a:r>
          </a:p>
          <a:p>
            <a:endParaRPr lang="en-GB" dirty="0">
              <a:effectLst/>
            </a:endParaRPr>
          </a:p>
          <a:p>
            <a:pPr rtl="0"/>
            <a:r>
              <a:rPr lang="ro-RO" sz="1800" b="0" i="0" u="none" strike="noStrike" dirty="0" smtId="4294967295">
                <a:effectLst/>
                <a:highlight>
                  <a:srgbClr val="000000">
                    <a:alpha val="0"/>
                  </a:srgbClr>
                </a:highlight>
                <a:latin typeface="Calibri"/>
              </a:rPr>
              <a:t>Reacția </a:t>
            </a:r>
            <a:r>
              <a:rPr lang="ro-RO" sz="1800" b="0" i="0" u="none" strike="noStrike" dirty="0" smtClean="0" smtId="4294967295">
                <a:effectLst/>
                <a:highlight>
                  <a:srgbClr val="000000">
                    <a:alpha val="0"/>
                  </a:srgbClr>
                </a:highlight>
                <a:latin typeface="Calibri"/>
              </a:rPr>
              <a:t>gazului </a:t>
            </a:r>
            <a:r>
              <a:rPr lang="ro-RO" sz="1800" b="0" i="0" u="none" strike="noStrike" dirty="0" smtId="4294967295">
                <a:effectLst/>
                <a:highlight>
                  <a:srgbClr val="000000">
                    <a:alpha val="0"/>
                  </a:srgbClr>
                </a:highlight>
                <a:latin typeface="Calibri"/>
              </a:rPr>
              <a:t>metan (CH</a:t>
            </a:r>
            <a:r>
              <a:rPr lang="ro-RO" sz="1800" b="0" i="0" u="none" strike="noStrike" baseline="-25000" dirty="0" smtId="4294967295">
                <a:effectLst/>
                <a:highlight>
                  <a:srgbClr val="000000">
                    <a:alpha val="0"/>
                  </a:srgbClr>
                </a:highlight>
                <a:latin typeface="Calibri"/>
              </a:rPr>
              <a:t>4</a:t>
            </a:r>
            <a:r>
              <a:rPr lang="ro-RO" sz="1800" b="0" i="0" u="none" strike="noStrike" dirty="0" smtId="4294967295">
                <a:effectLst/>
                <a:highlight>
                  <a:srgbClr val="000000">
                    <a:alpha val="0"/>
                  </a:srgbClr>
                </a:highlight>
                <a:latin typeface="Calibri"/>
              </a:rPr>
              <a:t>) și a vaporilor cu formare de H</a:t>
            </a:r>
            <a:r>
              <a:rPr lang="ro-RO" sz="1800" b="0" i="0" u="none" strike="noStrike" baseline="-25000" dirty="0" smtId="4294967295">
                <a:effectLst/>
                <a:highlight>
                  <a:srgbClr val="000000">
                    <a:alpha val="0"/>
                  </a:srgbClr>
                </a:highlight>
                <a:latin typeface="Calibri"/>
              </a:rPr>
              <a:t>2</a:t>
            </a:r>
            <a:r>
              <a:rPr lang="ro-RO" sz="1800" b="0" i="0" u="none" strike="noStrike" dirty="0" smtId="4294967295">
                <a:effectLst/>
                <a:highlight>
                  <a:srgbClr val="000000">
                    <a:alpha val="0"/>
                  </a:srgbClr>
                </a:highlight>
                <a:latin typeface="Calibri"/>
              </a:rPr>
              <a:t> și CO</a:t>
            </a:r>
          </a:p>
          <a:p>
            <a:endParaRPr lang="en-GB" dirty="0" smtClean="0">
              <a:effectLst/>
            </a:endParaRPr>
          </a:p>
          <a:p>
            <a:pPr marL="285750" indent="-285750" rtl="0">
              <a:buFontTx/>
              <a:buChar char="-"/>
            </a:pPr>
            <a:r>
              <a:rPr lang="ro-RO" sz="1800" b="0" i="0" u="none" strike="noStrike" dirty="0" smtId="4294967295">
                <a:effectLst/>
                <a:highlight>
                  <a:srgbClr val="000000">
                    <a:alpha val="0"/>
                  </a:srgbClr>
                </a:highlight>
                <a:latin typeface="Calibri"/>
              </a:rPr>
              <a:t>Reacție endotermică care are loc la temperatura de aproximativ 815°C și presiunea de 3,5 MPa pe un catalizator din nichel</a:t>
            </a:r>
            <a:r>
              <a:rPr lang="ro-RO" sz="1800" b="0" i="0" u="none" strike="noStrike" dirty="0" smtClean="0" smtId="4294967295">
                <a:effectLst/>
                <a:highlight>
                  <a:srgbClr val="000000">
                    <a:alpha val="0"/>
                  </a:srgbClr>
                </a:highlight>
                <a:latin typeface="Calibri"/>
              </a:rPr>
              <a:t>.</a:t>
            </a:r>
            <a:endParaRPr lang="en-GB" dirty="0" smtClean="0">
              <a:effectLst/>
            </a:endParaRPr>
          </a:p>
          <a:p>
            <a:pPr rtl="0"/>
            <a:r>
              <a:rPr lang="ro-RO" sz="1800" b="0" i="0" u="none" strike="noStrike" dirty="0" smtId="4294967295">
                <a:effectLst/>
                <a:highlight>
                  <a:srgbClr val="000000">
                    <a:alpha val="0"/>
                  </a:srgbClr>
                </a:highlight>
                <a:latin typeface="Calibri"/>
              </a:rPr>
              <a:t>Cea de a doua reacție este cunoscută ca </a:t>
            </a:r>
            <a:r>
              <a:rPr lang="ro-RO" sz="1800" b="0" i="0" u="none" strike="noStrike" dirty="0" smtId="4294967295">
                <a:solidFill>
                  <a:srgbClr val="FF0000"/>
                </a:solidFill>
                <a:effectLst/>
                <a:highlight>
                  <a:srgbClr val="000000">
                    <a:alpha val="0"/>
                  </a:srgbClr>
                </a:highlight>
                <a:latin typeface="Calibri"/>
              </a:rPr>
              <a:t> reacția de conversie apă-gaz </a:t>
            </a:r>
            <a:r>
              <a:rPr lang="ro-RO" sz="1800" b="0" i="0" u="none" strike="noStrike" dirty="0" smtId="4294967295">
                <a:effectLst/>
                <a:highlight>
                  <a:srgbClr val="000000">
                    <a:alpha val="0"/>
                  </a:srgbClr>
                </a:highlight>
                <a:latin typeface="Calibri"/>
              </a:rPr>
              <a:t>care convertește CO și vaporii la CO</a:t>
            </a:r>
            <a:r>
              <a:rPr lang="ro-RO" sz="1800" b="0" i="0" u="none" strike="noStrike" baseline="-25000" dirty="0" smtId="4294967295">
                <a:effectLst/>
                <a:highlight>
                  <a:srgbClr val="000000">
                    <a:alpha val="0"/>
                  </a:srgbClr>
                </a:highlight>
                <a:latin typeface="Calibri"/>
              </a:rPr>
              <a:t>2</a:t>
            </a:r>
            <a:r>
              <a:rPr lang="ro-RO" sz="1800" b="0" i="0" u="none" strike="noStrike" dirty="0" smtId="4294967295">
                <a:effectLst/>
                <a:highlight>
                  <a:srgbClr val="000000">
                    <a:alpha val="0"/>
                  </a:srgbClr>
                </a:highlight>
                <a:latin typeface="Calibri"/>
              </a:rPr>
              <a:t> și H</a:t>
            </a:r>
            <a:r>
              <a:rPr lang="ro-RO" sz="1800" b="0" i="0" u="none" strike="noStrike" baseline="-25000" dirty="0" smtId="4294967295">
                <a:effectLst/>
                <a:highlight>
                  <a:srgbClr val="000000">
                    <a:alpha val="0"/>
                  </a:srgbClr>
                </a:highlight>
                <a:latin typeface="Calibri"/>
              </a:rPr>
              <a:t>2 </a:t>
            </a:r>
            <a:r>
              <a:rPr lang="ro-RO" sz="1800" b="0" i="0" u="none" strike="noStrike" dirty="0" smtId="4294967295">
                <a:effectLst/>
                <a:highlight>
                  <a:srgbClr val="000000">
                    <a:alpha val="0"/>
                  </a:srgbClr>
                </a:highlight>
                <a:latin typeface="Calibri"/>
              </a:rPr>
              <a:t>și se împarte în două etape, respectiv conversia la temperatură joasă (LTS) și conversia la temperatură înaltă (HTS).</a:t>
            </a:r>
          </a:p>
          <a:p>
            <a:endParaRPr lang="en-GB" dirty="0" smtClean="0">
              <a:effectLst/>
            </a:endParaRPr>
          </a:p>
          <a:p>
            <a:pPr rtl="0"/>
            <a:r>
              <a:rPr lang="ro-RO" sz="1800" b="0" i="0" u="none" strike="noStrike" dirty="0" smtId="4294967295">
                <a:effectLst/>
                <a:highlight>
                  <a:srgbClr val="000000">
                    <a:alpha val="0"/>
                  </a:srgbClr>
                </a:highlight>
                <a:latin typeface="Calibri"/>
              </a:rPr>
              <a:t>LTS - Reacție exotermică care are loc la temperatura de 200°C în prezența unui catalizator, CuO;  HTS - Reacție exotermică care are loca la temperatura de 350°C în prezența unui catalizator, Fe</a:t>
            </a:r>
            <a:r>
              <a:rPr lang="ro-RO" sz="1800" b="0" i="0" u="none" strike="noStrike" baseline="-25000" dirty="0" smtId="4294967295">
                <a:effectLst/>
                <a:highlight>
                  <a:srgbClr val="000000">
                    <a:alpha val="0"/>
                  </a:srgbClr>
                </a:highlight>
                <a:latin typeface="Calibri"/>
              </a:rPr>
              <a:t>2</a:t>
            </a:r>
            <a:r>
              <a:rPr lang="ro-RO" sz="1800" b="0" i="0" u="none" strike="noStrike" dirty="0" smtId="4294967295">
                <a:effectLst/>
                <a:highlight>
                  <a:srgbClr val="000000">
                    <a:alpha val="0"/>
                  </a:srgbClr>
                </a:highlight>
                <a:latin typeface="Calibri"/>
              </a:rPr>
              <a:t>O</a:t>
            </a:r>
            <a:r>
              <a:rPr lang="ro-RO" sz="1800" b="0" i="0" u="none" strike="noStrike" baseline="-25000" dirty="0" smtId="4294967295">
                <a:effectLst/>
                <a:highlight>
                  <a:srgbClr val="000000">
                    <a:alpha val="0"/>
                  </a:srgbClr>
                </a:highlight>
                <a:latin typeface="Calibri"/>
              </a:rPr>
              <a:t>3</a:t>
            </a:r>
            <a:r>
              <a:rPr lang="ro-RO" sz="1800" b="0" i="0" u="none" strike="noStrike" dirty="0" smtId="4294967295">
                <a:effectLst/>
                <a:highlight>
                  <a:srgbClr val="000000">
                    <a:alpha val="0"/>
                  </a:srgbClr>
                </a:highlight>
                <a:latin typeface="Calibri"/>
              </a:rPr>
              <a:t> </a:t>
            </a:r>
          </a:p>
          <a:p>
            <a:endParaRPr lang="en-GB" dirty="0">
              <a:effectLst/>
            </a:endParaRPr>
          </a:p>
          <a:p>
            <a:pPr rtl="0"/>
            <a:r>
              <a:rPr lang="ro-RO" sz="1800" b="0" i="0" u="none" strike="noStrike" dirty="0" smtId="4294967295">
                <a:effectLst/>
                <a:highlight>
                  <a:srgbClr val="000000">
                    <a:alpha val="0"/>
                  </a:srgbClr>
                </a:highlight>
                <a:latin typeface="Calibri"/>
              </a:rPr>
              <a:t>Într-un proces final numit  </a:t>
            </a:r>
            <a:r>
              <a:rPr lang="ro-RO" sz="1800" b="0" i="0" u="none" strike="noStrike" dirty="0" smtId="4294967295">
                <a:solidFill>
                  <a:srgbClr val="FF0000"/>
                </a:solidFill>
                <a:effectLst/>
                <a:highlight>
                  <a:srgbClr val="000000">
                    <a:alpha val="0"/>
                  </a:srgbClr>
                </a:highlight>
                <a:latin typeface="Calibri"/>
              </a:rPr>
              <a:t>‘adsorbție la presiune oscilantă’, </a:t>
            </a:r>
            <a:r>
              <a:rPr lang="ro-RO" sz="1800" b="0" i="0" u="none" strike="noStrike" dirty="0" smtId="4294967295">
                <a:effectLst/>
                <a:highlight>
                  <a:srgbClr val="000000">
                    <a:alpha val="0"/>
                  </a:srgbClr>
                </a:highlight>
                <a:latin typeface="Calibri"/>
              </a:rPr>
              <a:t>CO2 și alte impurități sunt eliminate din fluxul de gaz, lăsând hidrogen pur. </a:t>
            </a:r>
          </a:p>
          <a:p>
            <a:endParaRPr lang="en-GB" dirty="0">
              <a:effectLst/>
            </a:endParaRPr>
          </a:p>
        </p:txBody>
      </p:sp>
      <p:sp>
        <p:nvSpPr>
          <p:cNvPr id="18" name="Rectangle 17"/>
          <p:cNvSpPr/>
          <p:nvPr/>
        </p:nvSpPr>
        <p:spPr>
          <a:xfrm>
            <a:off x="271276" y="5708767"/>
            <a:ext cx="7716377" cy="523220"/>
          </a:xfrm>
          <a:prstGeom prst="rect">
            <a:avLst/>
          </a:prstGeom>
          <a:effectLst/>
        </p:spPr>
        <p:txBody>
          <a:bodyPr wrap="square">
            <a:spAutoFit/>
          </a:bodyPr>
          <a:lstStyle/>
          <a:p>
            <a:pPr rtl="0"/>
            <a:r>
              <a:rPr lang="ro-RO" sz="1400" b="0" i="0" u="none" strike="noStrike" dirty="0" smtId="4294967295">
                <a:effectLst/>
                <a:highlight>
                  <a:srgbClr val="000000">
                    <a:alpha val="0"/>
                  </a:srgbClr>
                </a:highlight>
                <a:latin typeface="Calibri"/>
              </a:rPr>
              <a:t>*Reformarea cu vapori de apă poate fi, de asemenea folosită, pentru a produce hidrogen din alți combustibili, cum ar fi etanol, propan și chiar benzină. </a:t>
            </a:r>
          </a:p>
        </p:txBody>
      </p:sp>
    </p:spTree>
    <p:extLst>
      <p:ext uri="{BB962C8B-B14F-4D97-AF65-F5344CB8AC3E}">
        <p14:creationId xmlns:p14="http://schemas.microsoft.com/office/powerpoint/2010/main" val="3481410098"/>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5818909" y="2294313"/>
            <a:ext cx="5783123" cy="1687641"/>
          </a:xfrm>
          <a:prstGeom prst="rect">
            <a:avLst/>
          </a:prstGeom>
          <a:effectLst/>
        </p:spPr>
        <p:txBody>
          <a:bodyPr wrap="square">
            <a:spAutoFit/>
          </a:bodyPr>
          <a:lstStyle/>
          <a:p>
            <a:pPr rtl="0">
              <a:lnSpc>
                <a:spcPts val="2160"/>
              </a:lnSpc>
              <a:spcAft>
                <a:spcPts val="800"/>
              </a:spcAft>
            </a:pPr>
            <a:r>
              <a:rPr lang="ro-RO" sz="2000" b="1" i="1" u="none" strike="noStrike" dirty="0" smtId="4294967295">
                <a:effectLst/>
                <a:highlight>
                  <a:srgbClr val="000000">
                    <a:alpha val="0"/>
                  </a:srgbClr>
                </a:highlight>
                <a:latin typeface="Calibri"/>
                <a:ea typeface="Times New Roman"/>
                <a:cs typeface="Arial"/>
              </a:rPr>
              <a:t>Pentru chimiști:</a:t>
            </a:r>
          </a:p>
          <a:p>
            <a:pPr rtl="0">
              <a:lnSpc>
                <a:spcPts val="2160"/>
              </a:lnSpc>
              <a:spcAft>
                <a:spcPts val="800"/>
              </a:spcAft>
            </a:pPr>
            <a:r>
              <a:rPr lang="ro-RO" sz="2000" b="1" i="0" u="none" strike="noStrike" dirty="0" smtId="4294967295">
                <a:effectLst/>
                <a:highlight>
                  <a:srgbClr val="000000">
                    <a:alpha val="0"/>
                  </a:srgbClr>
                </a:highlight>
                <a:latin typeface="Calibri"/>
                <a:ea typeface="Times New Roman"/>
                <a:cs typeface="Arial"/>
              </a:rPr>
              <a:t>Reacția de reformare vapori - metan </a:t>
            </a:r>
            <a:br>
              <a:rPr lang="ro-RO" sz="2000" b="1" i="0" u="none" strike="noStrike" dirty="0" smtId="4294967295">
                <a:effectLst/>
                <a:highlight>
                  <a:srgbClr val="000000">
                    <a:alpha val="0"/>
                  </a:srgbClr>
                </a:highlight>
                <a:latin typeface="Calibri"/>
                <a:ea typeface="Times New Roman"/>
                <a:cs typeface="Arial"/>
              </a:rPr>
            </a:br>
            <a:r>
              <a:rPr lang="ro-RO" sz="2000" b="1" i="0" u="none" strike="noStrike" dirty="0" smtId="4294967295">
                <a:effectLst/>
                <a:highlight>
                  <a:srgbClr val="000000">
                    <a:alpha val="0"/>
                  </a:srgbClr>
                </a:highlight>
                <a:latin typeface="Calibri"/>
                <a:ea typeface="Times New Roman"/>
                <a:cs typeface="Arial"/>
              </a:rPr>
              <a:t>CH4 + H2O (+ </a:t>
            </a:r>
            <a:r>
              <a:rPr lang="ro-RO" sz="2000" b="1" i="0" u="none" strike="noStrike" dirty="0" smtClean="0" smtId="4294967295">
                <a:effectLst/>
                <a:highlight>
                  <a:srgbClr val="000000">
                    <a:alpha val="0"/>
                  </a:srgbClr>
                </a:highlight>
                <a:latin typeface="Calibri"/>
                <a:ea typeface="Times New Roman"/>
                <a:cs typeface="Arial"/>
              </a:rPr>
              <a:t>căldură) </a:t>
            </a:r>
            <a:r>
              <a:rPr lang="ro-RO" sz="2000" b="1" i="0" u="none" strike="noStrike" dirty="0" smtId="4294967295">
                <a:effectLst/>
                <a:highlight>
                  <a:srgbClr val="000000">
                    <a:alpha val="0"/>
                  </a:srgbClr>
                </a:highlight>
                <a:latin typeface="Calibri"/>
                <a:ea typeface="Times New Roman"/>
                <a:cs typeface="Arial"/>
              </a:rPr>
              <a:t>→ CO + 3H2</a:t>
            </a:r>
          </a:p>
          <a:p>
            <a:pPr rtl="0">
              <a:lnSpc>
                <a:spcPts val="2160"/>
              </a:lnSpc>
              <a:spcAft>
                <a:spcPts val="800"/>
              </a:spcAft>
            </a:pPr>
            <a:r>
              <a:rPr lang="ro-RO" sz="2000" b="1" i="0" u="none" strike="noStrike" dirty="0" smtId="4294967295">
                <a:effectLst/>
                <a:highlight>
                  <a:srgbClr val="000000">
                    <a:alpha val="0"/>
                  </a:srgbClr>
                </a:highlight>
                <a:latin typeface="Calibri"/>
                <a:ea typeface="Times New Roman"/>
                <a:cs typeface="Arial"/>
              </a:rPr>
              <a:t>Reacția de conversie apă - gaz </a:t>
            </a:r>
            <a:br>
              <a:rPr lang="ro-RO" sz="2000" b="1" i="0" u="none" strike="noStrike" dirty="0" smtId="4294967295">
                <a:effectLst/>
                <a:highlight>
                  <a:srgbClr val="000000">
                    <a:alpha val="0"/>
                  </a:srgbClr>
                </a:highlight>
                <a:latin typeface="Calibri"/>
                <a:ea typeface="Times New Roman"/>
                <a:cs typeface="Arial"/>
              </a:rPr>
            </a:br>
            <a:r>
              <a:rPr lang="ro-RO" sz="2000" b="1" i="0" u="none" strike="noStrike" dirty="0" smtId="4294967295">
                <a:effectLst/>
                <a:highlight>
                  <a:srgbClr val="000000">
                    <a:alpha val="0"/>
                  </a:srgbClr>
                </a:highlight>
                <a:latin typeface="Calibri"/>
                <a:ea typeface="Times New Roman"/>
                <a:cs typeface="Arial"/>
              </a:rPr>
              <a:t>CO + H2O → CO2 + H2 (+ o cantitate mică de căldură)</a:t>
            </a:r>
          </a:p>
        </p:txBody>
      </p:sp>
      <p:pic>
        <p:nvPicPr>
          <p:cNvPr id="16" name="Εικόνα 19" descr="reform"/>
          <p:cNvPicPr/>
          <p:nvPr/>
        </p:nvPicPr>
        <p:blipFill>
          <a:blip r:embed="rId10">
            <a:extLst>
              <a:ext uri="{28A0092B-C50C-407E-A947-70E740481C1C}">
                <a14:useLocalDpi xmlns:a14="http://schemas.microsoft.com/office/drawing/2010/main" val="0"/>
              </a:ext>
            </a:extLst>
          </a:blip>
          <a:stretch>
            <a:fillRect/>
          </a:stretch>
        </p:blipFill>
        <p:spPr>
          <a:xfrm>
            <a:off x="390696" y="2201814"/>
            <a:ext cx="4580315" cy="3060141"/>
          </a:xfrm>
          <a:prstGeom prst="rect">
            <a:avLst/>
          </a:prstGeom>
          <a:noFill/>
          <a:ln>
            <a:noFill/>
          </a:ln>
          <a:effectLst/>
        </p:spPr>
      </p:pic>
      <p:sp>
        <p:nvSpPr>
          <p:cNvPr id="17" name="Rectangle 16"/>
          <p:cNvSpPr/>
          <p:nvPr/>
        </p:nvSpPr>
        <p:spPr>
          <a:xfrm>
            <a:off x="4413781" y="302187"/>
            <a:ext cx="6102096" cy="385347"/>
          </a:xfrm>
          <a:prstGeom prst="rect">
            <a:avLst/>
          </a:prstGeom>
          <a:effectLst/>
        </p:spPr>
        <p:txBody>
          <a:bodyPr>
            <a:spAutoFit/>
          </a:bodyPr>
          <a:lstStyle/>
          <a:p>
            <a:pPr algn="just" rtl="0">
              <a:lnSpc>
                <a:spcPct val="107000"/>
              </a:lnSpc>
              <a:spcBef>
                <a:spcPts val="940"/>
              </a:spcBef>
              <a:spcAft>
                <a:spcPts val="940"/>
              </a:spcAft>
            </a:pPr>
            <a:r>
              <a:rPr lang="ro-RO" sz="1800" b="1" i="0" u="none" strike="noStrike" smtId="4294967295">
                <a:solidFill>
                  <a:srgbClr val="1F3864"/>
                </a:solidFill>
                <a:effectLst/>
                <a:highlight>
                  <a:srgbClr val="000000">
                    <a:alpha val="0"/>
                  </a:srgbClr>
                </a:highlight>
                <a:latin typeface="Calibri"/>
                <a:ea typeface="Times New Roman"/>
                <a:cs typeface="Arial"/>
              </a:rPr>
              <a:t>Metoda de reformare  vapori de apă - metan</a:t>
            </a:r>
          </a:p>
        </p:txBody>
      </p:sp>
    </p:spTree>
    <p:extLst>
      <p:ext uri="{BB962C8B-B14F-4D97-AF65-F5344CB8AC3E}">
        <p14:creationId xmlns:p14="http://schemas.microsoft.com/office/powerpoint/2010/main" val="73595809"/>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2992375" y="5391900"/>
            <a:ext cx="5963411" cy="512576"/>
          </a:xfrm>
          <a:prstGeom prst="rect">
            <a:avLst/>
          </a:prstGeom>
          <a:effectLst/>
        </p:spPr>
        <p:txBody>
          <a:bodyPr wrap="square">
            <a:spAutoFit/>
          </a:bodyPr>
          <a:lstStyle/>
          <a:p>
            <a:pPr algn="just" rtl="0">
              <a:lnSpc>
                <a:spcPct val="115000"/>
              </a:lnSpc>
              <a:spcBef>
                <a:spcPts val="600"/>
              </a:spcBef>
              <a:spcAft>
                <a:spcPts val="600"/>
              </a:spcAft>
            </a:pPr>
            <a:r>
              <a:rPr lang="ro-RO" sz="1200" b="0" i="1" u="none" strike="noStrike" smtId="4294967295">
                <a:effectLst/>
                <a:highlight>
                  <a:srgbClr val="000000">
                    <a:alpha val="0"/>
                  </a:srgbClr>
                </a:highlight>
                <a:latin typeface="Arial"/>
                <a:ea typeface="Times New Roman"/>
                <a:cs typeface="FreeSans"/>
              </a:rPr>
              <a:t>Diagrama prezintă procesul de gazeificare a biomasei pentru producerea de hidrogen. </a:t>
            </a:r>
          </a:p>
        </p:txBody>
      </p:sp>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4757534" y="3217624"/>
            <a:ext cx="2269605" cy="1758487"/>
          </a:xfrm>
          <a:prstGeom prst="rect">
            <a:avLst/>
          </a:prstGeom>
          <a:noFill/>
          <a:ln>
            <a:noFill/>
          </a:ln>
          <a:effectLst/>
        </p:spPr>
      </p:pic>
      <p:sp>
        <p:nvSpPr>
          <p:cNvPr id="17" name="Rectangle 16"/>
          <p:cNvSpPr/>
          <p:nvPr/>
        </p:nvSpPr>
        <p:spPr>
          <a:xfrm>
            <a:off x="548842" y="1435308"/>
            <a:ext cx="10686992" cy="1670449"/>
          </a:xfrm>
          <a:prstGeom prst="rect">
            <a:avLst/>
          </a:prstGeom>
          <a:effectLst/>
        </p:spPr>
        <p:txBody>
          <a:bodyPr wrap="square">
            <a:spAutoFit/>
          </a:bodyPr>
          <a:lstStyle/>
          <a:p>
            <a:pPr algn="just" rtl="0">
              <a:lnSpc>
                <a:spcPct val="115000"/>
              </a:lnSpc>
              <a:spcAft>
                <a:spcPts val="1200"/>
              </a:spcAft>
            </a:pPr>
            <a:r>
              <a:rPr lang="ro-RO" sz="1800" b="0" i="0" u="none" strike="noStrike" smtId="4294967295">
                <a:effectLst/>
                <a:highlight>
                  <a:srgbClr val="000000">
                    <a:alpha val="0"/>
                  </a:srgbClr>
                </a:highlight>
                <a:latin typeface="Arial"/>
                <a:ea typeface="Times New Roman"/>
              </a:rPr>
              <a:t>Majoritatea biomasei cum ar fi deșeurile de lemn și deșeurile din agricultură / municipale pot conține cantități apreciabile de hidrogen.  Gazeificarea acestei biomase poate produce gaz de sinteză (singaz), care presupune încălzirea materialului organic la temperatură de peste 700 </a:t>
            </a:r>
            <a:r>
              <a:rPr lang="ro-RO" sz="1800" b="0" i="0" u="none" strike="noStrike" smtId="4294967295">
                <a:effectLst/>
                <a:highlight>
                  <a:srgbClr val="000000">
                    <a:alpha val="0"/>
                  </a:srgbClr>
                </a:highlight>
                <a:latin typeface="Arial"/>
                <a:ea typeface="Times New Roman"/>
                <a:cs typeface="Times New Roman"/>
              </a:rPr>
              <a:t>°</a:t>
            </a:r>
            <a:r>
              <a:rPr lang="ro-RO" sz="1800" b="0" i="0" u="none" strike="noStrike" smtId="4294967295">
                <a:effectLst/>
                <a:highlight>
                  <a:srgbClr val="000000">
                    <a:alpha val="0"/>
                  </a:srgbClr>
                </a:highlight>
                <a:latin typeface="Arial"/>
                <a:ea typeface="Times New Roman"/>
              </a:rPr>
              <a:t>C, în atmosferă controlată de oxigen și/sau vapori, după cum se arată mai jos.  Gazeificarea biomasei poate produce și produse secundare, cum ar fi etanolul și acetatul. </a:t>
            </a:r>
          </a:p>
        </p:txBody>
      </p:sp>
      <p:sp>
        <p:nvSpPr>
          <p:cNvPr id="18" name="Rectangle 17"/>
          <p:cNvSpPr/>
          <p:nvPr/>
        </p:nvSpPr>
        <p:spPr>
          <a:xfrm>
            <a:off x="4413781" y="302187"/>
            <a:ext cx="6102096" cy="385347"/>
          </a:xfrm>
          <a:prstGeom prst="rect">
            <a:avLst/>
          </a:prstGeom>
          <a:effectLst/>
        </p:spPr>
        <p:txBody>
          <a:bodyPr>
            <a:spAutoFit/>
          </a:bodyPr>
          <a:lstStyle/>
          <a:p>
            <a:pPr algn="just" rtl="0">
              <a:lnSpc>
                <a:spcPct val="107000"/>
              </a:lnSpc>
              <a:spcBef>
                <a:spcPts val="940"/>
              </a:spcBef>
              <a:spcAft>
                <a:spcPts val="940"/>
              </a:spcAft>
            </a:pPr>
            <a:r>
              <a:rPr lang="ro-RO" sz="1800" b="1" i="0" u="none" strike="noStrike" smtId="4294967295">
                <a:solidFill>
                  <a:srgbClr val="1F3864"/>
                </a:solidFill>
                <a:effectLst/>
                <a:highlight>
                  <a:srgbClr val="000000">
                    <a:alpha val="0"/>
                  </a:srgbClr>
                </a:highlight>
                <a:latin typeface="Calibri"/>
                <a:ea typeface="Calibri"/>
                <a:cs typeface="Arial"/>
              </a:rPr>
              <a:t>Gazeificarea biomasei</a:t>
            </a:r>
          </a:p>
        </p:txBody>
      </p:sp>
    </p:spTree>
    <p:extLst>
      <p:ext uri="{BB962C8B-B14F-4D97-AF65-F5344CB8AC3E}">
        <p14:creationId xmlns:p14="http://schemas.microsoft.com/office/powerpoint/2010/main" val="2010157565"/>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513015" y="107758"/>
            <a:ext cx="3705636" cy="3628611"/>
          </a:xfrm>
          <a:prstGeom prst="rect">
            <a:avLst/>
          </a:prstGeom>
          <a:effectLst/>
        </p:spPr>
        <p:txBody>
          <a:bodyPr wrap="square">
            <a:spAutoFit/>
          </a:bodyPr>
          <a:lstStyle/>
          <a:p>
            <a:pPr rtl="0">
              <a:lnSpc>
                <a:spcPct val="107000"/>
              </a:lnSpc>
              <a:spcAft>
                <a:spcPts val="800"/>
              </a:spcAft>
            </a:pPr>
            <a:r>
              <a:rPr lang="ro-RO" sz="1800" b="1" i="0" u="none" strike="noStrike" smtId="4294967295">
                <a:solidFill>
                  <a:srgbClr val="1F3864"/>
                </a:solidFill>
                <a:effectLst/>
                <a:highlight>
                  <a:srgbClr val="000000">
                    <a:alpha val="0"/>
                  </a:srgbClr>
                </a:highlight>
                <a:latin typeface="Calibri"/>
                <a:ea typeface="Times New Roman"/>
                <a:cs typeface="Times New Roman"/>
              </a:rPr>
              <a:t>Procese electrolitice  </a:t>
            </a:r>
          </a:p>
          <a:p>
            <a:pPr>
              <a:lnSpc>
                <a:spcPct val="107000"/>
              </a:lnSpc>
              <a:spcAft>
                <a:spcPts val="800"/>
              </a:spcAft>
            </a:pPr>
            <a:endParaRPr lang="en-GB" b="1">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endParaRPr>
          </a:p>
          <a:p>
            <a:pPr rtl="0">
              <a:lnSpc>
                <a:spcPct val="107000"/>
              </a:lnSpc>
              <a:spcAft>
                <a:spcPts val="800"/>
              </a:spcAft>
            </a:pPr>
            <a:r>
              <a:rPr lang="ro-RO" sz="1800" b="1" i="0" u="none" strike="noStrike" smtId="4294967295">
                <a:solidFill>
                  <a:srgbClr val="1F3864"/>
                </a:solidFill>
                <a:effectLst/>
                <a:highlight>
                  <a:srgbClr val="000000">
                    <a:alpha val="0"/>
                  </a:srgbClr>
                </a:highlight>
                <a:latin typeface="Calibri"/>
                <a:ea typeface="Times New Roman"/>
                <a:cs typeface="Times New Roman"/>
              </a:rPr>
              <a:t>Electroliză</a:t>
            </a:r>
          </a:p>
          <a:p>
            <a:pPr rtl="0">
              <a:lnSpc>
                <a:spcPct val="107000"/>
              </a:lnSpc>
              <a:spcAft>
                <a:spcPts val="800"/>
              </a:spcAft>
            </a:pPr>
            <a:r>
              <a:rPr lang="ro-RO" sz="1800" b="1" i="0" u="none" strike="noStrike" smtId="4294967295">
                <a:solidFill>
                  <a:srgbClr val="1F3864"/>
                </a:solidFill>
                <a:effectLst/>
                <a:highlight>
                  <a:srgbClr val="000000">
                    <a:alpha val="0"/>
                  </a:srgbClr>
                </a:highlight>
                <a:latin typeface="Calibri"/>
                <a:ea typeface="Times New Roman"/>
                <a:cs typeface="Times New Roman"/>
              </a:rPr>
              <a:t> </a:t>
            </a:r>
            <a:r>
              <a:rPr lang="ro-RO" sz="1800" b="0" i="0" u="none" strike="noStrike" smtId="4294967295">
                <a:solidFill>
                  <a:srgbClr val="000000"/>
                </a:solidFill>
                <a:effectLst/>
                <a:highlight>
                  <a:srgbClr val="000000">
                    <a:alpha val="0"/>
                  </a:srgbClr>
                </a:highlight>
                <a:latin typeface="Calibri"/>
                <a:ea typeface="Times New Roman"/>
                <a:cs typeface="Times New Roman"/>
              </a:rPr>
              <a:t>Electroliții consumă electricitate pentru a descompune apa în hidrogen și oxigen.  Tehnologia este bine dezvoltată și disponibilă pe piață, fiind în curs de realizare sisteme care utilizează în mod eficient energie regenerabilă intermitentă. </a:t>
            </a:r>
          </a:p>
        </p:txBody>
      </p:sp>
      <p:sp>
        <p:nvSpPr>
          <p:cNvPr id="16" name="Rectangle 15"/>
          <p:cNvSpPr/>
          <p:nvPr/>
        </p:nvSpPr>
        <p:spPr>
          <a:xfrm>
            <a:off x="5319503" y="1259693"/>
            <a:ext cx="6102097" cy="2148243"/>
          </a:xfrm>
          <a:prstGeom prst="rect">
            <a:avLst/>
          </a:prstGeom>
          <a:effectLst/>
        </p:spPr>
        <p:txBody>
          <a:bodyPr>
            <a:spAutoFit/>
          </a:bodyPr>
          <a:lstStyle/>
          <a:p>
            <a:pPr rtl="0">
              <a:lnSpc>
                <a:spcPct val="107000"/>
              </a:lnSpc>
              <a:spcAft>
                <a:spcPts val="800"/>
              </a:spcAft>
            </a:pPr>
            <a:r>
              <a:rPr lang="ro-RO" sz="1800" b="1" i="0" u="none" strike="noStrike" smtId="4294967295">
                <a:solidFill>
                  <a:srgbClr val="1F3864"/>
                </a:solidFill>
                <a:effectLst/>
                <a:highlight>
                  <a:srgbClr val="000000">
                    <a:alpha val="0"/>
                  </a:srgbClr>
                </a:highlight>
                <a:latin typeface="Calibri"/>
                <a:ea typeface="Times New Roman"/>
                <a:cs typeface="Times New Roman"/>
              </a:rPr>
              <a:t>Procesele de descompunere solară directă a apei</a:t>
            </a:r>
            <a:r>
              <a:rPr lang="ro-RO" sz="1800" b="0" i="0" u="none" strike="noStrike" smtId="4294967295">
                <a:effectLst/>
                <a:highlight>
                  <a:srgbClr val="000000">
                    <a:alpha val="0"/>
                  </a:srgbClr>
                </a:highlight>
                <a:latin typeface="Calibri"/>
                <a:ea typeface="Times New Roman"/>
                <a:cs typeface="Times New Roman"/>
              </a:rPr>
              <a:t>. Procesele de descompunere solară directă sau fotolitică a apei utilizează energie pentru a descompune apa în hidrogen și oxigen.  Aceste procese sunt în prezent la un stadiu incipient de cercetare, însă oferă potențial pe termen lung pentru producerea sustenabilă a hidrogenului cu impact minor asupra mediului.  </a:t>
            </a:r>
          </a:p>
        </p:txBody>
      </p:sp>
      <p:pic>
        <p:nvPicPr>
          <p:cNvPr id="17" name="Picture 16"/>
          <p:cNvPicPr/>
          <p:nvPr/>
        </p:nvPicPr>
        <p:blipFill>
          <a:blip r:embed="rId10"/>
          <a:stretch>
            <a:fillRect/>
          </a:stretch>
        </p:blipFill>
        <p:spPr>
          <a:xfrm>
            <a:off x="3270128" y="2930870"/>
            <a:ext cx="2793306" cy="2552324"/>
          </a:xfrm>
          <a:prstGeom prst="rect">
            <a:avLst/>
          </a:prstGeom>
          <a:noFill/>
          <a:ln w="9525">
            <a:noFill/>
            <a:miter lim="800000"/>
          </a:ln>
          <a:effectLst/>
        </p:spPr>
      </p:pic>
      <p:sp>
        <p:nvSpPr>
          <p:cNvPr id="18" name="Rectangle 17"/>
          <p:cNvSpPr/>
          <p:nvPr/>
        </p:nvSpPr>
        <p:spPr>
          <a:xfrm>
            <a:off x="1615733" y="5507779"/>
            <a:ext cx="6102096" cy="302054"/>
          </a:xfrm>
          <a:prstGeom prst="rect">
            <a:avLst/>
          </a:prstGeom>
          <a:effectLst/>
        </p:spPr>
        <p:txBody>
          <a:bodyPr>
            <a:spAutoFit/>
          </a:bodyPr>
          <a:lstStyle/>
          <a:p>
            <a:pPr algn="just" rtl="0">
              <a:lnSpc>
                <a:spcPct val="115000"/>
              </a:lnSpc>
              <a:spcBef>
                <a:spcPts val="600"/>
              </a:spcBef>
              <a:spcAft>
                <a:spcPts val="600"/>
              </a:spcAft>
            </a:pPr>
            <a:r>
              <a:rPr lang="ro-RO" sz="1200" b="0" i="1" u="none" strike="noStrike" smtId="4294967295">
                <a:effectLst/>
                <a:highlight>
                  <a:srgbClr val="000000">
                    <a:alpha val="0"/>
                  </a:srgbClr>
                </a:highlight>
                <a:latin typeface="Arial"/>
                <a:ea typeface="Times New Roman"/>
                <a:cs typeface="FreeSans"/>
              </a:rPr>
              <a:t>Schema unei celule electrolitice tipice pentru producerea hidrogenului din apă. </a:t>
            </a:r>
          </a:p>
        </p:txBody>
      </p:sp>
      <p:sp>
        <p:nvSpPr>
          <p:cNvPr id="19" name="Rectangle 18"/>
          <p:cNvSpPr/>
          <p:nvPr/>
        </p:nvSpPr>
        <p:spPr>
          <a:xfrm>
            <a:off x="2963572" y="107758"/>
            <a:ext cx="6748421" cy="518678"/>
          </a:xfrm>
          <a:prstGeom prst="rect">
            <a:avLst/>
          </a:prstGeom>
          <a:effectLst/>
        </p:spPr>
        <p:txBody>
          <a:bodyPr wrap="square">
            <a:spAutoFit/>
          </a:bodyPr>
          <a:lstStyle/>
          <a:p>
            <a:pPr lvl="0" algn="just" rtl="0" eaLnBrk="0" fontAlgn="base" hangingPunct="0">
              <a:spcBef>
                <a:spcPct val="0"/>
              </a:spcBef>
              <a:spcAft>
                <a:spcPct val="0"/>
              </a:spcAft>
            </a:pPr>
            <a:r>
              <a:rPr lang="ro-RO" sz="1400" b="0" i="0" u="none" strike="noStrike" smtId="4294967295">
                <a:effectLst/>
                <a:highlight>
                  <a:srgbClr val="000000">
                    <a:alpha val="0"/>
                  </a:srgbClr>
                </a:highlight>
                <a:latin typeface="Arial"/>
                <a:ea typeface="Times New Roman"/>
                <a:cs typeface="Arial"/>
              </a:rPr>
              <a:t>Hidrogenul poate fi produs fără generarea de gaze de seră prin electroliza apei, utilizând surse de energie regenerabilă precum energia solară sau eoliană.  </a:t>
            </a:r>
          </a:p>
        </p:txBody>
      </p:sp>
    </p:spTree>
    <p:extLst>
      <p:ext uri="{BB962C8B-B14F-4D97-AF65-F5344CB8AC3E}">
        <p14:creationId xmlns:p14="http://schemas.microsoft.com/office/powerpoint/2010/main" val="3329682682"/>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TotalTime>
  <Words>943</Words>
  <Application>Microsoft Macintosh PowerPoint</Application>
  <PresentationFormat>Custom</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11</cp:revision>
  <dcterms:created xsi:type="dcterms:W3CDTF">2019-06-26T09:21:34Z</dcterms:created>
  <dcterms:modified xsi:type="dcterms:W3CDTF">2019-12-05T15:05:25Z</dcterms:modified>
</cp:coreProperties>
</file>