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6" r:id="rId4"/>
    <p:sldId id="269" r:id="rId5"/>
    <p:sldId id="268" r:id="rId6"/>
    <p:sldId id="267" r:id="rId7"/>
    <p:sldId id="265" r:id="rId8"/>
    <p:sldId id="264" r:id="rId9"/>
    <p:sldId id="263" r:id="rId10"/>
    <p:sldId id="270" r:id="rId11"/>
    <p:sldId id="262" r:id="rId12"/>
    <p:sldId id="261" r:id="rId13"/>
    <p:sldId id="260" r:id="rId14"/>
    <p:sldId id="259" r:id="rId15"/>
  </p:sldIdLst>
  <p:sldSz cx="12192000" cy="6858000"/>
  <p:notesSz cx="6858000" cy="9144000"/>
  <p:custDataLst>
    <p:tags r:id="rId17"/>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79" d="100"/>
          <a:sy n="79" d="100"/>
        </p:scale>
        <p:origin x="-6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a16="http://schemas.microsoft.com/office/drawing/2014/main" xmlns:p15="http://schemas.microsoft.com/office/powerpoint/2012/main" xmlns:p14="http://schemas.microsoft.com/office/powerpoint/2010/main" xmlns=""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9.jpeg"/><Relationship Id="rId11"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hyperlink" Target="https://www.google.be/url?sa=i&amp;rct=j&amp;q=&amp;esrc=s&amp;source=images&amp;cd=&amp;cad=rja&amp;uact=8&amp;ved=2ahUKEwiGmvHI-djgAhXO0KQKHVTMCgYQjRx6BAgBEAU&amp;url=https://sdifire.com/product/solo-c6-carbon-monoxide-detector-tester/&amp;psig=AOvVaw0El_qb5OaE3MpTPGUQoMVR&amp;ust=1551255023434198" TargetMode="External"/><Relationship Id="rId15" Type="http://schemas.openxmlformats.org/officeDocument/2006/relationships/image" Target="../media/image24.jpeg"/><Relationship Id="rId1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hyperlink" Target="http://www.google.be/url?sa=i&amp;rct=j&amp;q=&amp;esrc=s&amp;source=images&amp;cd=&amp;cad=rja&amp;uact=8&amp;ved=0ahUKEwj2tb7r98vJAhWFhQ8KHaAzD5QQjRwIBw&amp;url=http://www.ndt.net/search/docs.php3?content=1&amp;id=7994&amp;bvm=bv.109332125,d.ZWU&amp;psig=AFQjCNEMTcT-PMYNbdr-87VG0WsraEHi4g&amp;ust=144965283237815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6.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3.png"/></Relationships>
</file>

<file path=ppt/slides/_rels/slide6.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4.jpeg"/></Relationships>
</file>

<file path=ppt/slides/_rels/slide7.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hyperlink" Target="https://www.google.be/url?sa=i&amp;rct=j&amp;q=&amp;esrc=s&amp;source=images&amp;cd=&amp;cad=rja&amp;uact=8&amp;ved=2ahUKEwi_6Y6j0dbgAhWS26QKHSa_DQMQjRx6BAgBEAU&amp;url=https://www.24sevenheating.com/Plumber-Emergency-Service-In-Clifton-Nj.html&amp;psig=AOvVaw3byYWhwwWlBgqP_wHZrBKz&amp;ust=15511755048843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a16="http://schemas.microsoft.com/office/drawing/2014/main" xmlns:p15="http://schemas.microsoft.com/office/powerpoint/2012/main" xmlns:p14="http://schemas.microsoft.com/office/powerpoint/2010/main" xmlns=""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xmlns:p15="http://schemas.microsoft.com/office/powerpoint/2012/main" xmlns:p14="http://schemas.microsoft.com/office/powerpoint/2010/main" xmlns=""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Managementul riscurilor </a:t>
            </a:r>
          </a:p>
        </p:txBody>
      </p:sp>
      <p:sp>
        <p:nvSpPr>
          <p:cNvPr id="8" name="Content Placeholder 2">
            <a:extLst>
              <a:ext uri="{FF2B5EF4-FFF2-40B4-BE49-F238E27FC236}">
                <a16:creationId xmlns:a16="http://schemas.microsoft.com/office/drawing/2014/main" xmlns:p15="http://schemas.microsoft.com/office/powerpoint/2012/main" xmlns:p14="http://schemas.microsoft.com/office/powerpoint/2010/main" xmlns="" id="{B553EABC-DF2E-8044-9EB9-8629F76FF197}"/>
              </a:ext>
            </a:extLst>
          </p:cNvPr>
          <p:cNvSpPr txBox="1"/>
          <p:nvPr/>
        </p:nvSpPr>
        <p:spPr>
          <a:xfrm>
            <a:off x="838199" y="2879027"/>
            <a:ext cx="7141745"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 </a:t>
            </a:r>
          </a:p>
          <a:p>
            <a:pPr marL="0" indent="0" rtl="0">
              <a:buNone/>
            </a:pPr>
            <a:r>
              <a:rPr lang="ro-RO" sz="1800" b="0" i="0" u="none" strike="noStrike" smtId="4294967295">
                <a:effectLst/>
                <a:highlight>
                  <a:srgbClr val="000000">
                    <a:alpha val="0"/>
                  </a:srgbClr>
                </a:highlight>
                <a:latin typeface="Arial"/>
              </a:rPr>
              <a:t>Scurgeri și locație - O activitate de management a riscurilor </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6" name="Content Placeholder 4"/>
          <p:cNvSpPr txBox="1"/>
          <p:nvPr/>
        </p:nvSpPr>
        <p:spPr>
          <a:xfrm>
            <a:off x="223057" y="413789"/>
            <a:ext cx="10788383" cy="4733092"/>
          </a:xfrm>
          <a:prstGeom prst="rect">
            <a:avLst/>
          </a:prstGeom>
          <a:effectLst/>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algn="just" rtl="0"/>
            <a:r>
              <a:rPr lang="ro-RO" sz="1800" b="0" i="0" u="none" strike="noStrike" dirty="0" smtId="4294967295">
                <a:effectLst/>
                <a:highlight>
                  <a:srgbClr val="000000">
                    <a:alpha val="0"/>
                  </a:srgbClr>
                </a:highlight>
                <a:latin typeface="Calibri"/>
              </a:rPr>
              <a:t>Sistemele de conducte de hidrogen trebuie proiectate și instalate cu grijă pentru a reduce riscul de scurgeri și a permite detectarea ușoară a acestora.  Prin urmare, sistemele de conducte trebuie proiectate în conformitate cu normele și standardele în vigoare pentru a</a:t>
            </a:r>
            <a:r>
              <a:rPr lang="ro-RO" sz="1800" b="0" i="0" u="none" strike="noStrike" dirty="0" smtClean="0" smtId="4294967295">
                <a:effectLst/>
                <a:highlight>
                  <a:srgbClr val="000000">
                    <a:alpha val="0"/>
                  </a:srgbClr>
                </a:highlight>
                <a:latin typeface="Calibri"/>
              </a:rPr>
              <a:t>:</a:t>
            </a:r>
            <a:endParaRPr lang="fr-BE" sz="1800" dirty="0" smtClean="0">
              <a:effectLst/>
            </a:endParaRPr>
          </a:p>
          <a:p>
            <a:pPr marL="285750" indent="-285750" rtl="0">
              <a:lnSpc>
                <a:spcPct val="130000"/>
              </a:lnSpc>
            </a:pPr>
            <a:r>
              <a:rPr lang="ro-RO" sz="1800" b="0" i="0" u="none" strike="noStrike" dirty="0" smtId="4294967295">
                <a:effectLst/>
                <a:highlight>
                  <a:srgbClr val="000000">
                    <a:alpha val="0"/>
                  </a:srgbClr>
                </a:highlight>
                <a:latin typeface="Calibri"/>
              </a:rPr>
              <a:t>Reduce scurgerile prin utilizarea de îmbinări sudate, unde este posibil. </a:t>
            </a:r>
          </a:p>
          <a:p>
            <a:pPr marL="285750" indent="-285750" rtl="0">
              <a:lnSpc>
                <a:spcPct val="130000"/>
              </a:lnSpc>
            </a:pPr>
            <a:r>
              <a:rPr lang="ro-RO" sz="1800" b="0" i="0" u="none" strike="noStrike" dirty="0" smtId="4294967295">
                <a:effectLst/>
                <a:highlight>
                  <a:srgbClr val="000000">
                    <a:alpha val="0"/>
                  </a:srgbClr>
                </a:highlight>
                <a:latin typeface="Calibri"/>
              </a:rPr>
              <a:t>Avea acces facil la îmbinări și fitinguri pentru verificarea scurgerilor. </a:t>
            </a:r>
          </a:p>
          <a:p>
            <a:pPr marL="285750" indent="-285750" rtl="0">
              <a:lnSpc>
                <a:spcPct val="130000"/>
              </a:lnSpc>
            </a:pPr>
            <a:r>
              <a:rPr lang="ro-RO" sz="1800" b="0" i="0" u="none" strike="noStrike" dirty="0" smtId="4294967295">
                <a:effectLst/>
                <a:highlight>
                  <a:srgbClr val="000000">
                    <a:alpha val="0"/>
                  </a:srgbClr>
                </a:highlight>
                <a:latin typeface="Calibri"/>
              </a:rPr>
              <a:t>Preveni sau reduce la minim riscul de accidentare. </a:t>
            </a:r>
          </a:p>
          <a:p>
            <a:pPr marL="285750" indent="-285750" rtl="0">
              <a:lnSpc>
                <a:spcPct val="130000"/>
              </a:lnSpc>
            </a:pPr>
            <a:r>
              <a:rPr lang="ro-RO" sz="1800" b="0" i="0" u="none" strike="noStrike" dirty="0" smtId="4294967295">
                <a:effectLst/>
                <a:highlight>
                  <a:srgbClr val="000000">
                    <a:alpha val="0"/>
                  </a:srgbClr>
                </a:highlight>
                <a:latin typeface="Calibri"/>
              </a:rPr>
              <a:t>Reduce tensiunile structurale și termice în componentele țevilor și echipamentelor conexe. </a:t>
            </a:r>
          </a:p>
          <a:p>
            <a:pPr marL="285750" indent="-285750" rtl="0">
              <a:lnSpc>
                <a:spcPct val="130000"/>
              </a:lnSpc>
            </a:pPr>
            <a:r>
              <a:rPr lang="ro-RO" sz="1800" b="0" i="0" u="none" strike="noStrike" dirty="0" smtId="4294967295">
                <a:effectLst/>
                <a:highlight>
                  <a:srgbClr val="000000">
                    <a:alpha val="0"/>
                  </a:srgbClr>
                </a:highlight>
                <a:latin typeface="Calibri"/>
              </a:rPr>
              <a:t>Asigura îmbinări etanșe la gaz.</a:t>
            </a:r>
          </a:p>
          <a:p>
            <a:pPr marL="285750" indent="-285750" rtl="0">
              <a:lnSpc>
                <a:spcPct val="130000"/>
              </a:lnSpc>
            </a:pPr>
            <a:r>
              <a:rPr lang="ro-RO" sz="1800" b="0" i="0" u="none" strike="noStrike" dirty="0" smtId="4294967295">
                <a:effectLst/>
                <a:highlight>
                  <a:srgbClr val="000000">
                    <a:alpha val="0"/>
                  </a:srgbClr>
                </a:highlight>
                <a:latin typeface="Calibri"/>
              </a:rPr>
              <a:t>Determina dimensiuni și reglări corecte ale dispozitivelor de suprapresiune.. </a:t>
            </a:r>
          </a:p>
          <a:p>
            <a:pPr marL="285750" indent="-285750" rtl="0">
              <a:lnSpc>
                <a:spcPct val="130000"/>
              </a:lnSpc>
            </a:pPr>
            <a:r>
              <a:rPr lang="ro-RO" sz="1800" b="0" i="0" u="none" strike="noStrike" dirty="0" smtId="4294967295">
                <a:effectLst/>
                <a:highlight>
                  <a:srgbClr val="000000">
                    <a:alpha val="0"/>
                  </a:srgbClr>
                </a:highlight>
                <a:latin typeface="Calibri"/>
              </a:rPr>
              <a:t>Supape de închidere marcate corespunzător, în locuri sigure. </a:t>
            </a:r>
          </a:p>
          <a:p>
            <a:pPr marL="285750" indent="-285750" rtl="0">
              <a:lnSpc>
                <a:spcPct val="130000"/>
              </a:lnSpc>
            </a:pPr>
            <a:r>
              <a:rPr lang="ro-RO" sz="1800" b="0" i="0" u="none" strike="noStrike" dirty="0" smtId="4294967295">
                <a:effectLst/>
                <a:highlight>
                  <a:srgbClr val="000000">
                    <a:alpha val="0"/>
                  </a:srgbClr>
                </a:highlight>
                <a:latin typeface="Calibri"/>
              </a:rPr>
              <a:t>Asigura faptul că țevile sunt marcate cu menționarea conținutului, directiei de curgere și presiunii de testare. </a:t>
            </a:r>
          </a:p>
        </p:txBody>
      </p:sp>
      <p:sp>
        <p:nvSpPr>
          <p:cNvPr id="2" name="Rectangle 1"/>
          <p:cNvSpPr/>
          <p:nvPr/>
        </p:nvSpPr>
        <p:spPr>
          <a:xfrm>
            <a:off x="6521951" y="1431327"/>
            <a:ext cx="5036174" cy="1162449"/>
          </a:xfrm>
          <a:prstGeom prst="rect">
            <a:avLst/>
          </a:prstGeom>
          <a:effectLst/>
        </p:spPr>
        <p:txBody>
          <a:bodyPr wrap="square">
            <a:spAutoFit/>
          </a:bodyPr>
          <a:lstStyle/>
          <a:p>
            <a:pPr marL="285750" indent="-285750" rtl="0">
              <a:lnSpc>
                <a:spcPct val="130000"/>
              </a:lnSpc>
              <a:buFont typeface="Arial" panose="020B0604020202020204" pitchFamily="34" charset="0"/>
              <a:buChar char="•"/>
            </a:pPr>
            <a:r>
              <a:rPr lang="ro-RO" sz="1800" b="0" i="0" u="none" strike="noStrike" dirty="0" smtId="4294967295">
                <a:solidFill>
                  <a:srgbClr val="FF0000"/>
                </a:solidFill>
                <a:effectLst/>
                <a:highlight>
                  <a:srgbClr val="000000">
                    <a:alpha val="0"/>
                  </a:srgbClr>
                </a:highlight>
                <a:latin typeface="Calibri"/>
              </a:rPr>
              <a:t>Temă - Folosind aceste recomandări, scrieți un raport real privind modul în care este proiectată instalația voastră de apă. </a:t>
            </a:r>
          </a:p>
        </p:txBody>
      </p:sp>
    </p:spTree>
    <p:extLst>
      <p:ext uri="{BB962C8B-B14F-4D97-AF65-F5344CB8AC3E}">
        <p14:creationId xmlns:p14="http://schemas.microsoft.com/office/powerpoint/2010/main" val="4037942557"/>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1"/>
          <p:cNvSpPr txBox="1"/>
          <p:nvPr/>
        </p:nvSpPr>
        <p:spPr>
          <a:xfrm>
            <a:off x="3952973" y="884967"/>
            <a:ext cx="4685201" cy="2044202"/>
          </a:xfrm>
          <a:prstGeom prst="rect">
            <a:avLst/>
          </a:prstGeom>
          <a:noFill/>
          <a:effectLst/>
        </p:spPr>
        <p:txBody>
          <a:bodyPr wrap="square" rtlCol="0">
            <a:spAutoFit/>
          </a:bodyPr>
          <a:lstStyle/>
          <a:p>
            <a:pPr algn="just" rtl="0"/>
            <a:r>
              <a:rPr lang="ro-RO" sz="1600" b="0" i="0" u="none" strike="noStrike" smtId="4294967295">
                <a:effectLst/>
                <a:highlight>
                  <a:srgbClr val="000000">
                    <a:alpha val="0"/>
                  </a:srgbClr>
                </a:highlight>
                <a:latin typeface="Calibri"/>
              </a:rPr>
              <a:t>Atunci când se lucrează cu gaz, este foarte important să se asigure o bună ventilație a atelierului.  O ventilație activă este întotdeauna mai bună decât o ventilație pasivă.  Ventilatoarele care își măresc viteza în caz de scurgeri detectate de detectoarele de gaz sunt cele ideale.  Debitul de aer trebuie să urmărească o ventilație încrucișată astfel încât întregul volum să fie înlocuit, în timp foarte scurt, cu aer proaspăt. </a:t>
            </a:r>
          </a:p>
        </p:txBody>
      </p:sp>
      <p:pic>
        <p:nvPicPr>
          <p:cNvPr id="16" name="Image 11" descr="Figure_1_U6.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7001" y="740951"/>
            <a:ext cx="2563796" cy="2376264"/>
          </a:xfrm>
          <a:prstGeom prst="rect">
            <a:avLst/>
          </a:prstGeom>
          <a:effectLst/>
        </p:spPr>
      </p:pic>
      <p:sp>
        <p:nvSpPr>
          <p:cNvPr id="17" name="Rectangle 16"/>
          <p:cNvSpPr/>
          <p:nvPr/>
        </p:nvSpPr>
        <p:spPr>
          <a:xfrm>
            <a:off x="418198" y="3542451"/>
            <a:ext cx="6102097" cy="1311951"/>
          </a:xfrm>
          <a:prstGeom prst="rect">
            <a:avLst/>
          </a:prstGeom>
          <a:effectLst/>
        </p:spPr>
        <p:txBody>
          <a:bodyPr>
            <a:spAutoFit/>
          </a:bodyPr>
          <a:lstStyle/>
          <a:p>
            <a:pPr algn="just" rtl="0"/>
            <a:r>
              <a:rPr lang="ro-RO" sz="1600" b="0" i="0" u="none" strike="noStrike" smtId="4294967295">
                <a:effectLst/>
                <a:highlight>
                  <a:srgbClr val="000000">
                    <a:alpha val="0"/>
                  </a:srgbClr>
                </a:highlight>
                <a:latin typeface="Calibri"/>
              </a:rPr>
              <a:t>Este, de asemenea, foarte important ca muncitorul să fie protejat.  Trebuie să poarte echipament de protecție, cum ar fi ochelari, mănuși, salopetă și încălțăminte izolată.  În cazul pilelor de combustie cu hidrogen, trebuie să luăm în considerare două tipuri diferite de riscuri: rezervoarele sub presiune și curentul electric de înaltă tensiune. </a:t>
            </a:r>
          </a:p>
        </p:txBody>
      </p:sp>
      <p:pic>
        <p:nvPicPr>
          <p:cNvPr id="18" name="Image 17" descr="Figure_2_U6.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3927" y="2853281"/>
            <a:ext cx="1423416" cy="2718816"/>
          </a:xfrm>
          <a:prstGeom prst="rect">
            <a:avLst/>
          </a:prstGeom>
          <a:effectLst/>
        </p:spPr>
      </p:pic>
    </p:spTree>
    <p:extLst>
      <p:ext uri="{BB962C8B-B14F-4D97-AF65-F5344CB8AC3E}">
        <p14:creationId xmlns:p14="http://schemas.microsoft.com/office/powerpoint/2010/main" val="3097938368"/>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8" name="ZoneTexte 10"/>
          <p:cNvSpPr txBox="1"/>
          <p:nvPr/>
        </p:nvSpPr>
        <p:spPr>
          <a:xfrm>
            <a:off x="2078598" y="248033"/>
            <a:ext cx="6546233" cy="884804"/>
          </a:xfrm>
          <a:prstGeom prst="rect">
            <a:avLst/>
          </a:prstGeom>
          <a:noFill/>
          <a:effectLst/>
        </p:spPr>
        <p:txBody>
          <a:bodyPr wrap="square" rtlCol="0">
            <a:spAutoFit/>
          </a:bodyPr>
          <a:lstStyle/>
          <a:p>
            <a:pPr rtl="0"/>
            <a:r>
              <a:rPr lang="ro-RO" sz="1700" b="0" i="0" u="none" strike="noStrike" dirty="0" smtId="4294967295">
                <a:solidFill>
                  <a:srgbClr val="038AD6"/>
                </a:solidFill>
                <a:effectLst/>
                <a:highlight>
                  <a:srgbClr val="000000">
                    <a:alpha val="0"/>
                  </a:srgbClr>
                </a:highlight>
                <a:latin typeface="Berlin Sans FB Demi"/>
                <a:ea typeface="+mj-ea"/>
                <a:cs typeface="+mj-cs"/>
              </a:rPr>
              <a:t>Cum să reduci riscurile atunci când lucrezi cu un vehicul cu pilă de combustie</a:t>
            </a:r>
          </a:p>
          <a:p>
            <a:pPr rtl="0"/>
            <a:r>
              <a:rPr lang="ro-RO" sz="1700" b="0" i="0" u="none" strike="noStrike" dirty="0" smtId="4294967295">
                <a:solidFill>
                  <a:srgbClr val="038AD6"/>
                </a:solidFill>
                <a:effectLst/>
                <a:highlight>
                  <a:srgbClr val="000000">
                    <a:alpha val="0"/>
                  </a:srgbClr>
                </a:highlight>
                <a:latin typeface="Berlin Sans FB Demi"/>
                <a:ea typeface="+mj-ea"/>
                <a:cs typeface="+mj-cs"/>
              </a:rPr>
              <a:t>Dispozitive de siguranță pentru mediul de lucru</a:t>
            </a:r>
          </a:p>
        </p:txBody>
      </p:sp>
      <p:pic>
        <p:nvPicPr>
          <p:cNvPr id="19" name="Picture 2" descr="http://www.ndt.net/news/images/7994-1.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4493906" y="2821982"/>
            <a:ext cx="1831631" cy="1377387"/>
          </a:xfrm>
          <a:prstGeom prst="rect">
            <a:avLst/>
          </a:prstGeom>
          <a:noFill/>
          <a:effectLst/>
        </p:spPr>
      </p:pic>
      <p:pic>
        <p:nvPicPr>
          <p:cNvPr id="20" name="Image 19" descr="IMG_20140908_163423.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12170" y="1132837"/>
            <a:ext cx="1813367" cy="1360025"/>
          </a:xfrm>
          <a:prstGeom prst="rect">
            <a:avLst/>
          </a:prstGeom>
          <a:effectLst/>
        </p:spPr>
      </p:pic>
      <p:pic>
        <p:nvPicPr>
          <p:cNvPr id="21" name="Image 20" descr="IMG_20140908_163437.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12196" y="1148021"/>
            <a:ext cx="1772871" cy="1329654"/>
          </a:xfrm>
          <a:prstGeom prst="rect">
            <a:avLst/>
          </a:prstGeom>
          <a:effectLst/>
        </p:spPr>
      </p:pic>
      <p:sp>
        <p:nvSpPr>
          <p:cNvPr id="22" name="ZoneTexte 23"/>
          <p:cNvSpPr txBox="1"/>
          <p:nvPr/>
        </p:nvSpPr>
        <p:spPr>
          <a:xfrm>
            <a:off x="1711268" y="5729068"/>
            <a:ext cx="1513680"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Toyota TME</a:t>
            </a:r>
          </a:p>
        </p:txBody>
      </p:sp>
      <p:sp>
        <p:nvSpPr>
          <p:cNvPr id="23" name="ZoneTexte 1"/>
          <p:cNvSpPr txBox="1"/>
          <p:nvPr/>
        </p:nvSpPr>
        <p:spPr>
          <a:xfrm>
            <a:off x="1988484" y="4587415"/>
            <a:ext cx="6126800" cy="1067867"/>
          </a:xfrm>
          <a:prstGeom prst="rect">
            <a:avLst/>
          </a:prstGeom>
          <a:noFill/>
          <a:effectLst/>
        </p:spPr>
        <p:txBody>
          <a:bodyPr wrap="square" rtlCol="0">
            <a:spAutoFit/>
          </a:bodyPr>
          <a:lstStyle/>
          <a:p>
            <a:pPr algn="just" rtl="0"/>
            <a:r>
              <a:rPr lang="ro-RO" sz="1600" b="0" i="0" u="none" strike="noStrike" smtId="4294967295">
                <a:effectLst/>
                <a:highlight>
                  <a:srgbClr val="000000">
                    <a:alpha val="0"/>
                  </a:srgbClr>
                </a:highlight>
                <a:latin typeface="Calibri"/>
              </a:rPr>
              <a:t>Diverse tipuri de detectoare trebuie verificate regulat.  Pentru aceasta, este necesar să se pulverizeze un amestec calibrat de hidrogen și aer pe senzor și să se verifice reacția dispozitivelor de siguranță, cum ar fi sunet de alarmă, flash de lumină, creșterea ventilației și oprirea gazului. </a:t>
            </a:r>
          </a:p>
        </p:txBody>
      </p:sp>
      <p:sp>
        <p:nvSpPr>
          <p:cNvPr id="24" name="ZoneTexte 15"/>
          <p:cNvSpPr txBox="1"/>
          <p:nvPr/>
        </p:nvSpPr>
        <p:spPr>
          <a:xfrm>
            <a:off x="6670223" y="1015016"/>
            <a:ext cx="3685751" cy="1556034"/>
          </a:xfrm>
          <a:prstGeom prst="rect">
            <a:avLst/>
          </a:prstGeom>
          <a:noFill/>
          <a:effectLst/>
        </p:spPr>
        <p:txBody>
          <a:bodyPr wrap="square" rtlCol="0">
            <a:spAutoFit/>
          </a:bodyPr>
          <a:lstStyle/>
          <a:p>
            <a:pPr algn="just" rtl="0"/>
            <a:r>
              <a:rPr lang="ro-RO" sz="1600" b="0" i="0" u="none" strike="noStrike" dirty="0" smtId="4294967295">
                <a:effectLst/>
                <a:highlight>
                  <a:srgbClr val="000000">
                    <a:alpha val="0"/>
                  </a:srgbClr>
                </a:highlight>
                <a:latin typeface="Calibri"/>
              </a:rPr>
              <a:t>Infrastructura care găzduiește echipamentul cu hidrogen este, în mod obligatoriu, prevăzută cu detectoare și lumini flash.  Scurgerile de gaz, pot determina creșterea ventilației și oprirea automată a alimentării cu gaz.</a:t>
            </a:r>
          </a:p>
        </p:txBody>
      </p:sp>
      <p:sp>
        <p:nvSpPr>
          <p:cNvPr id="25" name="ZoneTexte 17"/>
          <p:cNvSpPr txBox="1"/>
          <p:nvPr/>
        </p:nvSpPr>
        <p:spPr>
          <a:xfrm>
            <a:off x="6670223" y="2897650"/>
            <a:ext cx="3685751" cy="1311951"/>
          </a:xfrm>
          <a:prstGeom prst="rect">
            <a:avLst/>
          </a:prstGeom>
          <a:noFill/>
          <a:effectLst/>
        </p:spPr>
        <p:txBody>
          <a:bodyPr wrap="square" rtlCol="0">
            <a:spAutoFit/>
          </a:bodyPr>
          <a:lstStyle/>
          <a:p>
            <a:pPr algn="just" rtl="0"/>
            <a:r>
              <a:rPr lang="ro-RO" sz="1600" b="0" i="0" u="none" strike="noStrike" smtId="4294967295">
                <a:effectLst/>
                <a:highlight>
                  <a:srgbClr val="000000">
                    <a:alpha val="0"/>
                  </a:srgbClr>
                </a:highlight>
                <a:latin typeface="Calibri"/>
              </a:rPr>
              <a:t>Având în vedere că hidrogenul nu este vizibil și nu are miros, este foarte important ca muncitorul să cunoască concentrația de hidrogen din aer, cu ajutorul detectoarelor portabile. </a:t>
            </a:r>
          </a:p>
        </p:txBody>
      </p:sp>
      <p:pic>
        <p:nvPicPr>
          <p:cNvPr id="26" name="Picture 2" descr="Image associé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b="29368"/>
          <a:stretch>
            <a:fillRect/>
          </a:stretch>
        </p:blipFill>
        <p:spPr>
          <a:xfrm>
            <a:off x="8256241" y="4377648"/>
            <a:ext cx="1908815" cy="144016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Imag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12196" y="2852936"/>
            <a:ext cx="1795243" cy="1346432"/>
          </a:xfrm>
          <a:prstGeom prst="rect">
            <a:avLst/>
          </a:prstGeom>
          <a:effectLst/>
        </p:spPr>
      </p:pic>
    </p:spTree>
    <p:extLst>
      <p:ext uri="{BB962C8B-B14F-4D97-AF65-F5344CB8AC3E}">
        <p14:creationId xmlns:p14="http://schemas.microsoft.com/office/powerpoint/2010/main" val="2309107013"/>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11"/>
          <p:cNvSpPr txBox="1"/>
          <p:nvPr/>
        </p:nvSpPr>
        <p:spPr>
          <a:xfrm>
            <a:off x="547688" y="5670825"/>
            <a:ext cx="1513680"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Toyota TME</a:t>
            </a:r>
          </a:p>
        </p:txBody>
      </p:sp>
      <p:sp>
        <p:nvSpPr>
          <p:cNvPr id="16" name="ZoneTexte 15"/>
          <p:cNvSpPr txBox="1"/>
          <p:nvPr/>
        </p:nvSpPr>
        <p:spPr>
          <a:xfrm>
            <a:off x="2063552" y="91436"/>
            <a:ext cx="6546232" cy="784830"/>
          </a:xfrm>
          <a:prstGeom prst="rect">
            <a:avLst/>
          </a:prstGeom>
          <a:noFill/>
          <a:effectLst/>
        </p:spPr>
        <p:txBody>
          <a:bodyPr wrap="square" rtlCol="0">
            <a:spAutoFit/>
          </a:bodyPr>
          <a:lstStyle/>
          <a:p>
            <a:pPr rtl="0"/>
            <a:r>
              <a:rPr lang="ro-RO" sz="1500" b="0" i="0" u="none" strike="noStrike" dirty="0" smtId="4294967295">
                <a:solidFill>
                  <a:srgbClr val="038AD6"/>
                </a:solidFill>
                <a:effectLst/>
                <a:highlight>
                  <a:srgbClr val="000000">
                    <a:alpha val="0"/>
                  </a:srgbClr>
                </a:highlight>
                <a:latin typeface="Berlin Sans FB Demi"/>
                <a:ea typeface="+mj-ea"/>
                <a:cs typeface="+mj-cs"/>
              </a:rPr>
              <a:t>Cum să reduci riscurile atunci când lucrezi cu un vehicul cu pilă de combustie</a:t>
            </a:r>
          </a:p>
          <a:p>
            <a:pPr rtl="0"/>
            <a:r>
              <a:rPr lang="ro-RO" sz="1500" b="0" i="0" u="none" strike="noStrike" dirty="0" smtId="4294967295">
                <a:solidFill>
                  <a:srgbClr val="038AD6"/>
                </a:solidFill>
                <a:effectLst/>
                <a:highlight>
                  <a:srgbClr val="000000">
                    <a:alpha val="0"/>
                  </a:srgbClr>
                </a:highlight>
                <a:latin typeface="Berlin Sans FB Demi"/>
                <a:ea typeface="+mj-ea"/>
                <a:cs typeface="+mj-cs"/>
              </a:rPr>
              <a:t>Proceduri de lucru</a:t>
            </a:r>
          </a:p>
        </p:txBody>
      </p:sp>
      <p:pic>
        <p:nvPicPr>
          <p:cNvPr id="17" name="Picture 2"/>
          <p:cNvPicPr>
            <a:picLocks noChangeAspect="1" noChangeArrowheads="1"/>
          </p:cNvPicPr>
          <p:nvPr/>
        </p:nvPicPr>
        <p:blipFill>
          <a:blip r:embed="rId10">
            <a:extLst>
              <a:ext uri="{28A0092B-C50C-407E-A947-70E740481C1C}">
                <a14:useLocalDpi xmlns:a14="http://schemas.microsoft.com/office/drawing/2010/main" val="0"/>
              </a:ext>
            </a:extLst>
          </a:blip>
          <a:srcRect t="8991"/>
          <a:stretch>
            <a:fillRect/>
          </a:stretch>
        </p:blipFill>
        <p:spPr>
          <a:xfrm>
            <a:off x="2899687" y="1326043"/>
            <a:ext cx="6385234" cy="442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
          <p:cNvSpPr txBox="1"/>
          <p:nvPr/>
        </p:nvSpPr>
        <p:spPr>
          <a:xfrm>
            <a:off x="2059856" y="706989"/>
            <a:ext cx="8051399" cy="615553"/>
          </a:xfrm>
          <a:prstGeom prst="rect">
            <a:avLst/>
          </a:prstGeom>
          <a:noFill/>
          <a:effectLst/>
        </p:spPr>
        <p:txBody>
          <a:bodyPr wrap="square" rtlCol="0">
            <a:spAutoFit/>
          </a:bodyPr>
          <a:lstStyle/>
          <a:p>
            <a:pPr rtl="0"/>
            <a:r>
              <a:rPr lang="ro-RO" sz="1700" b="0" i="0" u="none" strike="noStrike" dirty="0" smtId="4294967295">
                <a:effectLst/>
                <a:highlight>
                  <a:srgbClr val="000000">
                    <a:alpha val="0"/>
                  </a:srgbClr>
                </a:highlight>
                <a:latin typeface="Calibri"/>
              </a:rPr>
              <a:t>Producătorii de mașini au elaborat o procedură de lucru tipică pentru lucrările de întreținere a unei mașini.   Aceasta să importanță aspectelor legate de siguranță.</a:t>
            </a:r>
          </a:p>
        </p:txBody>
      </p:sp>
    </p:spTree>
    <p:extLst>
      <p:ext uri="{BB962C8B-B14F-4D97-AF65-F5344CB8AC3E}">
        <p14:creationId xmlns:p14="http://schemas.microsoft.com/office/powerpoint/2010/main" val="1845291799"/>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6" name="TextBox 15"/>
          <p:cNvSpPr txBox="1"/>
          <p:nvPr/>
        </p:nvSpPr>
        <p:spPr>
          <a:xfrm>
            <a:off x="448887" y="374073"/>
            <a:ext cx="6448807"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Tipăriți-o în format A3 și dați elevilor paie de hârtie, bandă adezivă, adeziv blu-tack și lipici. </a:t>
            </a:r>
          </a:p>
        </p:txBody>
      </p:sp>
      <p:sp>
        <p:nvSpPr>
          <p:cNvPr id="17" name="TextBox 16"/>
          <p:cNvSpPr txBox="1"/>
          <p:nvPr/>
        </p:nvSpPr>
        <p:spPr>
          <a:xfrm>
            <a:off x="556953" y="1238596"/>
            <a:ext cx="8296102" cy="4638501"/>
          </a:xfrm>
          <a:prstGeom prst="rect">
            <a:avLst/>
          </a:prstGeom>
          <a:noFill/>
          <a:ln>
            <a:solidFill>
              <a:schemeClr val="tx1"/>
            </a:solidFill>
          </a:ln>
          <a:effectLst/>
        </p:spPr>
        <p:txBody>
          <a:bodyPr wrap="square" rtlCol="0">
            <a:spAutoFit/>
          </a:bodyPr>
          <a:lstStyle/>
          <a:p>
            <a:endParaRPr lang="en-GB">
              <a:effectLst/>
            </a:endParaRPr>
          </a:p>
        </p:txBody>
      </p:sp>
      <p:sp>
        <p:nvSpPr>
          <p:cNvPr id="18" name="Rectangle 17"/>
          <p:cNvSpPr/>
          <p:nvPr/>
        </p:nvSpPr>
        <p:spPr>
          <a:xfrm>
            <a:off x="556953" y="1238596"/>
            <a:ext cx="2859578" cy="61514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19" name="Rectangle 18"/>
          <p:cNvSpPr/>
          <p:nvPr/>
        </p:nvSpPr>
        <p:spPr>
          <a:xfrm>
            <a:off x="7473142" y="1238596"/>
            <a:ext cx="1379913" cy="1138844"/>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20" name="Rectangle 19"/>
          <p:cNvSpPr/>
          <p:nvPr/>
        </p:nvSpPr>
        <p:spPr>
          <a:xfrm>
            <a:off x="556953" y="5394960"/>
            <a:ext cx="349134" cy="473825"/>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21" name="Rectangle 20"/>
          <p:cNvSpPr/>
          <p:nvPr/>
        </p:nvSpPr>
        <p:spPr>
          <a:xfrm>
            <a:off x="4613564" y="4646815"/>
            <a:ext cx="2152996" cy="1221970"/>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22" name="TextBox 21"/>
          <p:cNvSpPr txBox="1"/>
          <p:nvPr/>
        </p:nvSpPr>
        <p:spPr>
          <a:xfrm>
            <a:off x="4862945" y="4862945"/>
            <a:ext cx="1714134"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Sursa de apa</a:t>
            </a:r>
          </a:p>
        </p:txBody>
      </p:sp>
      <p:sp>
        <p:nvSpPr>
          <p:cNvPr id="23" name="TextBox 22"/>
          <p:cNvSpPr txBox="1"/>
          <p:nvPr/>
        </p:nvSpPr>
        <p:spPr>
          <a:xfrm>
            <a:off x="1749830" y="1361501"/>
            <a:ext cx="248799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a:t>
            </a:r>
          </a:p>
        </p:txBody>
      </p:sp>
      <p:sp>
        <p:nvSpPr>
          <p:cNvPr id="24" name="TextBox 23"/>
          <p:cNvSpPr txBox="1"/>
          <p:nvPr/>
        </p:nvSpPr>
        <p:spPr>
          <a:xfrm>
            <a:off x="7980218" y="1623352"/>
            <a:ext cx="101516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C</a:t>
            </a:r>
          </a:p>
        </p:txBody>
      </p:sp>
      <p:sp>
        <p:nvSpPr>
          <p:cNvPr id="25" name="TextBox 24"/>
          <p:cNvSpPr txBox="1"/>
          <p:nvPr/>
        </p:nvSpPr>
        <p:spPr>
          <a:xfrm>
            <a:off x="556953" y="5447206"/>
            <a:ext cx="349483"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C</a:t>
            </a:r>
          </a:p>
        </p:txBody>
      </p:sp>
    </p:spTree>
    <p:extLst>
      <p:ext uri="{BB962C8B-B14F-4D97-AF65-F5344CB8AC3E}">
        <p14:creationId xmlns:p14="http://schemas.microsoft.com/office/powerpoint/2010/main" val="2556265616"/>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677334" y="609600"/>
            <a:ext cx="8596668" cy="1320800"/>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4400" b="0" i="0" u="none" strike="noStrike" smtId="4294967295">
                <a:effectLst/>
                <a:highlight>
                  <a:srgbClr val="000000">
                    <a:alpha val="0"/>
                  </a:srgbClr>
                </a:highlight>
                <a:latin typeface="Calibri Light"/>
              </a:rPr>
              <a:t>Temă</a:t>
            </a:r>
          </a:p>
        </p:txBody>
      </p:sp>
      <p:sp>
        <p:nvSpPr>
          <p:cNvPr id="16" name="Content Placeholder 2"/>
          <p:cNvSpPr txBox="1"/>
          <p:nvPr/>
        </p:nvSpPr>
        <p:spPr>
          <a:xfrm>
            <a:off x="677334" y="2160589"/>
            <a:ext cx="8596668" cy="3880773"/>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rtl="0"/>
            <a:r>
              <a:rPr lang="ro-RO" sz="2800" b="0" i="0" u="none" strike="noStrike" smtId="4294967295">
                <a:effectLst/>
                <a:highlight>
                  <a:srgbClr val="000000">
                    <a:alpha val="0"/>
                  </a:srgbClr>
                </a:highlight>
                <a:latin typeface="Calibri"/>
              </a:rPr>
              <a:t>Folosind foaia tipărită și materialele primite, asigurați alimentarea cu apă a fiecărei zone.</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8052" y="3167148"/>
            <a:ext cx="1556304" cy="2057779"/>
          </a:xfrm>
          <a:prstGeom prst="rect">
            <a:avLst/>
          </a:prstGeom>
          <a:effectLst/>
        </p:spPr>
      </p:pic>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677334" y="609600"/>
            <a:ext cx="8596668" cy="1320800"/>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4400" b="0" i="0" u="none" strike="noStrike" smtId="4294967295">
                <a:effectLst/>
                <a:highlight>
                  <a:srgbClr val="000000">
                    <a:alpha val="0"/>
                  </a:srgbClr>
                </a:highlight>
                <a:latin typeface="Calibri Light"/>
              </a:rPr>
              <a:t>Temă</a:t>
            </a:r>
          </a:p>
        </p:txBody>
      </p:sp>
      <p:sp>
        <p:nvSpPr>
          <p:cNvPr id="16" name="Content Placeholder 2"/>
          <p:cNvSpPr txBox="1"/>
          <p:nvPr/>
        </p:nvSpPr>
        <p:spPr>
          <a:xfrm>
            <a:off x="677334" y="2160589"/>
            <a:ext cx="8596668" cy="3880773"/>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rtl="0"/>
            <a:r>
              <a:rPr lang="ro-RO" sz="2800" b="0" i="0" u="none" strike="noStrike" smtId="4294967295">
                <a:effectLst/>
                <a:highlight>
                  <a:srgbClr val="000000">
                    <a:alpha val="0"/>
                  </a:srgbClr>
                </a:highlight>
                <a:latin typeface="Calibri"/>
              </a:rPr>
              <a:t>Ce probleme ați întâmpinat? </a:t>
            </a:r>
          </a:p>
          <a:p>
            <a:pPr rtl="0"/>
            <a:r>
              <a:rPr lang="ro-RO" sz="2800" b="0" i="0" u="none" strike="noStrike" smtId="4294967295">
                <a:effectLst/>
                <a:highlight>
                  <a:srgbClr val="000000">
                    <a:alpha val="0"/>
                  </a:srgbClr>
                </a:highlight>
                <a:latin typeface="Calibri"/>
              </a:rPr>
              <a:t>Au existat scurgeri?</a:t>
            </a:r>
          </a:p>
          <a:p>
            <a:pPr rtl="0"/>
            <a:r>
              <a:rPr lang="ro-RO" sz="2800" b="0" i="0" u="none" strike="noStrike" smtId="4294967295">
                <a:effectLst/>
                <a:highlight>
                  <a:srgbClr val="000000">
                    <a:alpha val="0"/>
                  </a:srgbClr>
                </a:highlight>
                <a:latin typeface="Calibri"/>
              </a:rPr>
              <a:t>Cum au putut fi rezolvate problemele? </a:t>
            </a:r>
          </a:p>
          <a:p>
            <a:pPr rtl="0"/>
            <a:r>
              <a:rPr lang="ro-RO" sz="2800" b="0" i="0" u="none" strike="noStrike" smtId="4294967295">
                <a:effectLst/>
                <a:highlight>
                  <a:srgbClr val="000000">
                    <a:alpha val="0"/>
                  </a:srgbClr>
                </a:highlight>
                <a:latin typeface="Calibri"/>
              </a:rPr>
              <a:t>Aceste probleme ar fi mai dificil sau mai ușor de rezolvat dacă ați folosi gaz în loc de apă?</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8481" y="609600"/>
            <a:ext cx="1580457" cy="1580457"/>
          </a:xfrm>
          <a:prstGeom prst="rect">
            <a:avLst/>
          </a:prstGeom>
          <a:effectLst/>
        </p:spPr>
      </p:pic>
    </p:spTree>
    <p:extLst>
      <p:ext uri="{BB962C8B-B14F-4D97-AF65-F5344CB8AC3E}">
        <p14:creationId xmlns:p14="http://schemas.microsoft.com/office/powerpoint/2010/main" val="1981164540"/>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677334" y="609600"/>
            <a:ext cx="8596668" cy="1320800"/>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a:lstStyle>
          <a:p>
            <a:pPr rtl="0"/>
            <a:r>
              <a:rPr lang="ro-RO" sz="4400" b="0" i="0" u="none" strike="noStrike" smtId="4294967295">
                <a:effectLst/>
                <a:highlight>
                  <a:srgbClr val="000000">
                    <a:alpha val="0"/>
                  </a:srgbClr>
                </a:highlight>
                <a:latin typeface="Calibri Light"/>
              </a:rPr>
              <a:t>Temă</a:t>
            </a:r>
          </a:p>
        </p:txBody>
      </p:sp>
      <p:sp>
        <p:nvSpPr>
          <p:cNvPr id="16" name="Content Placeholder 2"/>
          <p:cNvSpPr txBox="1"/>
          <p:nvPr/>
        </p:nvSpPr>
        <p:spPr>
          <a:xfrm>
            <a:off x="677334" y="2160589"/>
            <a:ext cx="8596668" cy="3880773"/>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rtl="0"/>
            <a:r>
              <a:rPr lang="ro-RO" sz="2800" b="0" i="0" u="none" strike="noStrike" smtId="4294967295">
                <a:effectLst/>
                <a:highlight>
                  <a:srgbClr val="000000">
                    <a:alpha val="0"/>
                  </a:srgbClr>
                </a:highlight>
                <a:latin typeface="Calibri"/>
              </a:rPr>
              <a:t>Ce probleme ați întâmpinat? </a:t>
            </a:r>
          </a:p>
          <a:p>
            <a:pPr rtl="0"/>
            <a:r>
              <a:rPr lang="ro-RO" sz="2800" b="0" i="0" u="none" strike="noStrike" smtId="4294967295">
                <a:effectLst/>
                <a:highlight>
                  <a:srgbClr val="000000">
                    <a:alpha val="0"/>
                  </a:srgbClr>
                </a:highlight>
                <a:latin typeface="Calibri"/>
              </a:rPr>
              <a:t>Au existat scurgeri?</a:t>
            </a:r>
          </a:p>
          <a:p>
            <a:pPr rtl="0"/>
            <a:r>
              <a:rPr lang="ro-RO" sz="2800" b="0" i="0" u="none" strike="noStrike" smtId="4294967295">
                <a:effectLst/>
                <a:highlight>
                  <a:srgbClr val="000000">
                    <a:alpha val="0"/>
                  </a:srgbClr>
                </a:highlight>
                <a:latin typeface="Calibri"/>
              </a:rPr>
              <a:t>Cum au putut fi rezolvate problemele? </a:t>
            </a:r>
          </a:p>
          <a:p>
            <a:pPr rtl="0"/>
            <a:r>
              <a:rPr lang="ro-RO" sz="2800" b="0" i="0" u="none" strike="noStrike" smtId="4294967295">
                <a:effectLst/>
                <a:highlight>
                  <a:srgbClr val="000000">
                    <a:alpha val="0"/>
                  </a:srgbClr>
                </a:highlight>
                <a:latin typeface="Calibri"/>
              </a:rPr>
              <a:t>Aceste probleme ar fi mai dificil sau mai ușor de rezolvat dacă ați folosi gaz în loc de apă?  Îl puteți vedea?  Îl puteți mirosi?</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8481" y="609600"/>
            <a:ext cx="1580457" cy="1580457"/>
          </a:xfrm>
          <a:prstGeom prst="rect">
            <a:avLst/>
          </a:prstGeom>
          <a:effectLst/>
        </p:spPr>
      </p:pic>
    </p:spTree>
    <p:extLst>
      <p:ext uri="{BB962C8B-B14F-4D97-AF65-F5344CB8AC3E}">
        <p14:creationId xmlns:p14="http://schemas.microsoft.com/office/powerpoint/2010/main" val="4176450506"/>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6" name="TextBox 15"/>
          <p:cNvSpPr txBox="1"/>
          <p:nvPr/>
        </p:nvSpPr>
        <p:spPr>
          <a:xfrm>
            <a:off x="685550" y="955964"/>
            <a:ext cx="8820303" cy="3203601"/>
          </a:xfrm>
          <a:prstGeom prst="rect">
            <a:avLst/>
          </a:prstGeom>
          <a:noFill/>
          <a:effectLst/>
        </p:spPr>
        <p:txBody>
          <a:bodyPr wrap="square" rtlCol="0">
            <a:spAutoFit/>
          </a:bodyPr>
          <a:lstStyle/>
          <a:p>
            <a:pPr algn="ctr" rtl="0"/>
            <a:r>
              <a:rPr lang="ro-RO" sz="2400" b="1" i="0" u="none" strike="noStrike" smtId="4294967295">
                <a:effectLst/>
                <a:highlight>
                  <a:srgbClr val="000000">
                    <a:alpha val="0"/>
                  </a:srgbClr>
                </a:highlight>
                <a:latin typeface="Calibri"/>
              </a:rPr>
              <a:t>Probleme pe care le-ați găsit: </a:t>
            </a:r>
          </a:p>
          <a:p>
            <a:endParaRPr lang="en-GB" smtClean="0">
              <a:effectLst/>
            </a:endParaRPr>
          </a:p>
          <a:p>
            <a:pPr marL="285750" indent="-285750" rtl="0">
              <a:buFont typeface="Arial" panose="020B0604020202020204" pitchFamily="34" charset="0"/>
              <a:buChar char="•"/>
            </a:pPr>
            <a:r>
              <a:rPr lang="ro-RO" sz="1800" b="0" i="0" u="none" strike="noStrike" smtId="4294967295">
                <a:effectLst/>
                <a:highlight>
                  <a:srgbClr val="000000">
                    <a:alpha val="0"/>
                  </a:srgbClr>
                </a:highlight>
                <a:latin typeface="Calibri"/>
              </a:rPr>
              <a:t>Paiele au fost prea slabe după ce s-au udat și nu au susținut structura. </a:t>
            </a:r>
          </a:p>
          <a:p>
            <a:pPr marL="285750" indent="-285750">
              <a:buFont typeface="Arial" panose="020B0604020202020204" pitchFamily="34" charset="0"/>
              <a:buChar char="•"/>
            </a:pPr>
            <a:endParaRPr lang="en-GB" smtClean="0">
              <a:effectLst/>
            </a:endParaRPr>
          </a:p>
          <a:p>
            <a:pPr marL="285750" indent="-285750">
              <a:buFont typeface="Arial" panose="020B0604020202020204" pitchFamily="34" charset="0"/>
              <a:buChar char="•"/>
            </a:pPr>
            <a:endParaRPr lang="en-GB">
              <a:effectLst/>
            </a:endParaRPr>
          </a:p>
          <a:p>
            <a:pPr marL="285750" indent="-285750">
              <a:buFont typeface="Arial" panose="020B0604020202020204" pitchFamily="34" charset="0"/>
              <a:buChar char="•"/>
            </a:pPr>
            <a:endParaRPr lang="en-GB">
              <a:effectLst/>
            </a:endParaRPr>
          </a:p>
          <a:p>
            <a:pPr marL="285750" indent="-285750" rtl="0">
              <a:buFont typeface="Arial" panose="020B0604020202020204" pitchFamily="34" charset="0"/>
              <a:buChar char="•"/>
            </a:pPr>
            <a:r>
              <a:rPr lang="ro-RO" sz="1800" b="0" i="0" u="none" strike="noStrike" smtId="4294967295">
                <a:effectLst/>
                <a:highlight>
                  <a:srgbClr val="000000">
                    <a:alpha val="0"/>
                  </a:srgbClr>
                </a:highlight>
                <a:latin typeface="Calibri"/>
              </a:rPr>
              <a:t>Au existat scurgeri la îmbinări.</a:t>
            </a:r>
          </a:p>
          <a:p>
            <a:pPr marL="285750" indent="-285750">
              <a:buFont typeface="Arial" panose="020B0604020202020204" pitchFamily="34" charset="0"/>
              <a:buChar char="•"/>
            </a:pPr>
            <a:endParaRPr lang="en-GB">
              <a:effectLst/>
            </a:endParaRPr>
          </a:p>
          <a:p>
            <a:pPr marL="285750" indent="-285750">
              <a:buFont typeface="Arial" panose="020B0604020202020204" pitchFamily="34" charset="0"/>
              <a:buChar char="•"/>
            </a:pPr>
            <a:endParaRPr lang="en-GB" smtClean="0">
              <a:effectLst/>
            </a:endParaRPr>
          </a:p>
          <a:p>
            <a:pPr marL="285750" indent="-285750">
              <a:buFont typeface="Arial" panose="020B0604020202020204" pitchFamily="34" charset="0"/>
              <a:buChar char="•"/>
            </a:pPr>
            <a:endParaRPr lang="en-GB">
              <a:effectLst/>
            </a:endParaRPr>
          </a:p>
          <a:p>
            <a:pPr marL="285750" indent="-285750" rtl="0">
              <a:buFont typeface="Arial" panose="020B0604020202020204" pitchFamily="34" charset="0"/>
              <a:buChar char="•"/>
            </a:pPr>
            <a:r>
              <a:rPr lang="ro-RO" sz="1800" b="0" i="0" u="none" strike="noStrike" smtId="4294967295">
                <a:effectLst/>
                <a:highlight>
                  <a:srgbClr val="000000">
                    <a:alpha val="0"/>
                  </a:srgbClr>
                </a:highlight>
                <a:latin typeface="Calibri"/>
              </a:rPr>
              <a:t>Apa nu a putut fi oprită odată ce a început să curgă. </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0347" y="3354878"/>
            <a:ext cx="1181100" cy="1047750"/>
          </a:xfrm>
          <a:prstGeom prst="rect">
            <a:avLst/>
          </a:prstGeom>
          <a:effectLst/>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890" y="2525624"/>
            <a:ext cx="914400" cy="914400"/>
          </a:xfrm>
          <a:prstGeom prst="rect">
            <a:avLst/>
          </a:prstGeom>
          <a:effectLst/>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8102" y="955964"/>
            <a:ext cx="1181100" cy="1247775"/>
          </a:xfrm>
          <a:prstGeom prst="rect">
            <a:avLst/>
          </a:prstGeom>
          <a:effectLst/>
        </p:spPr>
      </p:pic>
    </p:spTree>
    <p:extLst>
      <p:ext uri="{BB962C8B-B14F-4D97-AF65-F5344CB8AC3E}">
        <p14:creationId xmlns:p14="http://schemas.microsoft.com/office/powerpoint/2010/main" val="3285406419"/>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1890" y="2525624"/>
            <a:ext cx="914400" cy="914400"/>
          </a:xfrm>
          <a:prstGeom prst="rect">
            <a:avLst/>
          </a:prstGeom>
          <a:effectLst/>
        </p:spPr>
      </p:pic>
      <p:sp>
        <p:nvSpPr>
          <p:cNvPr id="17" name="TextBox 16"/>
          <p:cNvSpPr txBox="1"/>
          <p:nvPr/>
        </p:nvSpPr>
        <p:spPr>
          <a:xfrm>
            <a:off x="685550" y="955964"/>
            <a:ext cx="8820303" cy="3752790"/>
          </a:xfrm>
          <a:prstGeom prst="rect">
            <a:avLst/>
          </a:prstGeom>
          <a:noFill/>
          <a:effectLst/>
        </p:spPr>
        <p:txBody>
          <a:bodyPr wrap="square" rtlCol="0">
            <a:spAutoFit/>
          </a:bodyPr>
          <a:lstStyle/>
          <a:p>
            <a:pPr algn="ctr" rtl="0"/>
            <a:r>
              <a:rPr lang="ro-RO" sz="2400" b="1" i="0" u="none" strike="noStrike" smtId="4294967295">
                <a:effectLst/>
                <a:highlight>
                  <a:srgbClr val="000000">
                    <a:alpha val="0"/>
                  </a:srgbClr>
                </a:highlight>
                <a:latin typeface="Calibri"/>
              </a:rPr>
              <a:t>Probleme pe care le-ați găsit: </a:t>
            </a:r>
          </a:p>
          <a:p>
            <a:endParaRPr lang="en-GB" smtClean="0">
              <a:effectLst/>
            </a:endParaRPr>
          </a:p>
          <a:p>
            <a:pPr marL="285750" indent="-285750" rtl="0">
              <a:buFont typeface="Arial" panose="020B0604020202020204" pitchFamily="34" charset="0"/>
              <a:buChar char="•"/>
            </a:pPr>
            <a:r>
              <a:rPr lang="ro-RO" sz="1800" b="0" i="0" u="none" strike="noStrike" smtId="4294967295">
                <a:effectLst/>
                <a:highlight>
                  <a:srgbClr val="000000">
                    <a:alpha val="0"/>
                  </a:srgbClr>
                </a:highlight>
                <a:latin typeface="Calibri"/>
              </a:rPr>
              <a:t>Paiele au fost prea slabe după ce s-au udat și nu au susținut structura. </a:t>
            </a:r>
          </a:p>
          <a:p>
            <a:endParaRPr lang="en-GB">
              <a:effectLst/>
            </a:endParaRPr>
          </a:p>
          <a:p>
            <a:pPr algn="ctr" rtl="0"/>
            <a:r>
              <a:rPr lang="ro-RO" sz="1800" b="0" i="0" u="none" strike="noStrike" smtId="4294967295">
                <a:solidFill>
                  <a:srgbClr val="FF0000"/>
                </a:solidFill>
                <a:effectLst/>
                <a:highlight>
                  <a:srgbClr val="000000">
                    <a:alpha val="0"/>
                  </a:srgbClr>
                </a:highlight>
                <a:latin typeface="Calibri"/>
              </a:rPr>
              <a:t>Există reglementări privind materialele utilizate. </a:t>
            </a:r>
          </a:p>
          <a:p>
            <a:pPr marL="285750" indent="-285750" algn="ctr">
              <a:buFont typeface="Arial" panose="020B0604020202020204" pitchFamily="34" charset="0"/>
              <a:buChar char="•"/>
            </a:pPr>
            <a:endParaRPr lang="en-GB">
              <a:effectLst/>
            </a:endParaRPr>
          </a:p>
          <a:p>
            <a:pPr marL="285750" indent="-285750" rtl="0">
              <a:buFont typeface="Arial" panose="020B0604020202020204" pitchFamily="34" charset="0"/>
              <a:buChar char="•"/>
            </a:pPr>
            <a:r>
              <a:rPr lang="ro-RO" sz="1800" b="0" i="0" u="none" strike="noStrike" smtId="4294967295">
                <a:effectLst/>
                <a:highlight>
                  <a:srgbClr val="000000">
                    <a:alpha val="0"/>
                  </a:srgbClr>
                </a:highlight>
                <a:latin typeface="Calibri"/>
              </a:rPr>
              <a:t>Au existat scurgeri la îmbinări.</a:t>
            </a:r>
          </a:p>
          <a:p>
            <a:pPr marL="285750" indent="-285750">
              <a:buFont typeface="Arial" panose="020B0604020202020204" pitchFamily="34" charset="0"/>
              <a:buChar char="•"/>
            </a:pPr>
            <a:endParaRPr lang="en-GB">
              <a:effectLst/>
            </a:endParaRPr>
          </a:p>
          <a:p>
            <a:pPr algn="ctr" rtl="0"/>
            <a:r>
              <a:rPr lang="ro-RO" sz="1800" b="0" i="0" u="none" strike="noStrike" smtId="4294967295">
                <a:solidFill>
                  <a:srgbClr val="FF0000"/>
                </a:solidFill>
                <a:effectLst/>
                <a:highlight>
                  <a:srgbClr val="000000">
                    <a:alpha val="0"/>
                  </a:srgbClr>
                </a:highlight>
                <a:latin typeface="Calibri"/>
              </a:rPr>
              <a:t>Există dispozitive și tehnici pentru verificarea scurgerilor. </a:t>
            </a:r>
          </a:p>
          <a:p>
            <a:pPr marL="285750" indent="-285750">
              <a:buFont typeface="Arial" panose="020B0604020202020204" pitchFamily="34" charset="0"/>
              <a:buChar char="•"/>
            </a:pPr>
            <a:endParaRPr lang="en-GB">
              <a:effectLst/>
            </a:endParaRPr>
          </a:p>
          <a:p>
            <a:pPr marL="285750" indent="-285750" rtl="0">
              <a:buFont typeface="Arial" panose="020B0604020202020204" pitchFamily="34" charset="0"/>
              <a:buChar char="•"/>
            </a:pPr>
            <a:r>
              <a:rPr lang="ro-RO" sz="1800" b="0" i="0" u="none" strike="noStrike" smtId="4294967295">
                <a:effectLst/>
                <a:highlight>
                  <a:srgbClr val="000000">
                    <a:alpha val="0"/>
                  </a:srgbClr>
                </a:highlight>
                <a:latin typeface="Calibri"/>
              </a:rPr>
              <a:t>Apa nu a putut fi oprită odată ce a început să curgă. </a:t>
            </a:r>
          </a:p>
          <a:p>
            <a:pPr marL="285750" indent="-285750">
              <a:buFont typeface="Arial" panose="020B0604020202020204" pitchFamily="34" charset="0"/>
              <a:buChar char="•"/>
            </a:pPr>
            <a:endParaRPr lang="en-GB">
              <a:effectLst/>
            </a:endParaRPr>
          </a:p>
          <a:p>
            <a:pPr algn="ctr" rtl="0"/>
            <a:r>
              <a:rPr lang="ro-RO" sz="1800" b="0" i="0" u="none" strike="noStrike" smtId="4294967295">
                <a:solidFill>
                  <a:srgbClr val="FF0000"/>
                </a:solidFill>
                <a:effectLst/>
                <a:highlight>
                  <a:srgbClr val="000000">
                    <a:alpha val="0"/>
                  </a:srgbClr>
                </a:highlight>
                <a:latin typeface="Calibri"/>
              </a:rPr>
              <a:t>În acest scop se folosesc supape. </a:t>
            </a:r>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58102" y="955964"/>
            <a:ext cx="1181100" cy="1247775"/>
          </a:xfrm>
          <a:prstGeom prst="rect">
            <a:avLst/>
          </a:prstGeom>
          <a:effectLst/>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20347" y="3354878"/>
            <a:ext cx="1181100" cy="1047750"/>
          </a:xfrm>
          <a:prstGeom prst="rect">
            <a:avLst/>
          </a:prstGeom>
          <a:effectLst/>
        </p:spPr>
      </p:pic>
    </p:spTree>
    <p:extLst>
      <p:ext uri="{BB962C8B-B14F-4D97-AF65-F5344CB8AC3E}">
        <p14:creationId xmlns:p14="http://schemas.microsoft.com/office/powerpoint/2010/main" val="369325558"/>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14"/>
          <p:cNvSpPr txBox="1"/>
          <p:nvPr/>
        </p:nvSpPr>
        <p:spPr>
          <a:xfrm>
            <a:off x="5162203" y="1280160"/>
            <a:ext cx="3270169" cy="4210446"/>
          </a:xfrm>
          <a:prstGeom prst="rect">
            <a:avLst/>
          </a:prstGeom>
          <a:noFill/>
          <a:ln w="28575">
            <a:solidFill>
              <a:srgbClr val="00B0F0"/>
            </a:solidFill>
          </a:ln>
          <a:effectLst/>
        </p:spPr>
        <p:txBody>
          <a:bodyPr wrap="square" rtlCol="0">
            <a:spAutoFit/>
          </a:bodyPr>
          <a:lstStyle/>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endParaRPr lang="en-GB">
              <a:effectLst/>
            </a:endParaRPr>
          </a:p>
          <a:p>
            <a:endParaRPr lang="en-GB" smtClean="0">
              <a:effectLst/>
            </a:endParaRPr>
          </a:p>
          <a:p>
            <a:pPr rtl="0"/>
            <a:r>
              <a:rPr lang="ro-RO" sz="1800" b="0" i="0" u="none" strike="noStrike" smtId="4294967295">
                <a:effectLst/>
                <a:highlight>
                  <a:srgbClr val="000000">
                    <a:alpha val="0"/>
                  </a:srgbClr>
                </a:highlight>
                <a:latin typeface="Calibri"/>
              </a:rPr>
              <a:t>Detectorul electronic ne va da în mod direct concentrația de hidrogen în apropiere de potențiala sursă de scurgeri.</a:t>
            </a:r>
          </a:p>
        </p:txBody>
      </p:sp>
      <p:sp>
        <p:nvSpPr>
          <p:cNvPr id="16" name="ZoneTexte 2"/>
          <p:cNvSpPr txBox="1"/>
          <p:nvPr/>
        </p:nvSpPr>
        <p:spPr>
          <a:xfrm>
            <a:off x="253460" y="224269"/>
            <a:ext cx="9285876" cy="945825"/>
          </a:xfrm>
          <a:prstGeom prst="rect">
            <a:avLst/>
          </a:prstGeom>
          <a:noFill/>
          <a:effectLst/>
        </p:spPr>
        <p:txBody>
          <a:bodyPr wrap="square" rtlCol="0">
            <a:spAutoFit/>
          </a:bodyPr>
          <a:lstStyle/>
          <a:p>
            <a:pPr algn="ctr" rtl="0"/>
            <a:r>
              <a:rPr lang="ro-RO" sz="2800" b="1" i="0" u="none" strike="noStrike" smtId="4294967295">
                <a:effectLst/>
                <a:highlight>
                  <a:srgbClr val="000000">
                    <a:alpha val="0"/>
                  </a:srgbClr>
                </a:highlight>
                <a:latin typeface="Calibri"/>
              </a:rPr>
              <a:t>Exemple despre cum să se caute scurgerile cu un spray special și cu un detector. </a:t>
            </a:r>
          </a:p>
        </p:txBody>
      </p:sp>
      <p:pic>
        <p:nvPicPr>
          <p:cNvPr id="17" name="Picture 16" descr="Image associé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719993" y="1546166"/>
            <a:ext cx="2857500" cy="214312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718565" y="3981487"/>
            <a:ext cx="2860357" cy="1739098"/>
          </a:xfrm>
          <a:prstGeom prst="rect">
            <a:avLst/>
          </a:prstGeom>
          <a:effectLst/>
        </p:spPr>
        <p:txBody>
          <a:bodyPr wrap="square">
            <a:spAutoFit/>
          </a:bodyPr>
          <a:lstStyle/>
          <a:p>
            <a:pPr algn="just" rtl="0"/>
            <a:r>
              <a:rPr lang="ro-RO" sz="1800" b="0" i="0" u="none" strike="noStrike" smtId="4294967295">
                <a:effectLst/>
                <a:highlight>
                  <a:srgbClr val="000000">
                    <a:alpha val="0"/>
                  </a:srgbClr>
                </a:highlight>
                <a:latin typeface="Calibri"/>
              </a:rPr>
              <a:t>Dacă se dă cu un spray, asemănător cu un săpun, pe o sursă de scurgeri se vor genera imediat bule.  Acesta este un mod simplu de a vizualiza scurgerea. </a:t>
            </a:r>
          </a:p>
        </p:txBody>
      </p:sp>
      <p:pic>
        <p:nvPicPr>
          <p:cNvPr id="19" name="Picture 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5411584" y="1546166"/>
            <a:ext cx="2793078" cy="257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32015" y="1280160"/>
            <a:ext cx="3266901" cy="4530436"/>
          </a:xfrm>
          <a:prstGeom prst="rect">
            <a:avLst/>
          </a:prstGeom>
          <a:noFill/>
          <a:ln w="28575">
            <a:solidFill>
              <a:srgbClr val="00B0F0"/>
            </a:solidFill>
          </a:ln>
          <a:effectLst/>
        </p:spPr>
        <p:txBody>
          <a:bodyPr wrap="square" rtlCol="0">
            <a:spAutoFit/>
          </a:bodyPr>
          <a:lstStyle/>
          <a:p>
            <a:endParaRPr lang="en-GB">
              <a:effectLst/>
            </a:endParaRPr>
          </a:p>
        </p:txBody>
      </p:sp>
    </p:spTree>
    <p:extLst>
      <p:ext uri="{BB962C8B-B14F-4D97-AF65-F5344CB8AC3E}">
        <p14:creationId xmlns:p14="http://schemas.microsoft.com/office/powerpoint/2010/main" val="803332216"/>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6443" y="1739625"/>
            <a:ext cx="3440435" cy="3267348"/>
          </a:xfrm>
          <a:prstGeom prst="rect">
            <a:avLst/>
          </a:prstGeom>
          <a:effectLst/>
        </p:spPr>
      </p:pic>
      <p:sp>
        <p:nvSpPr>
          <p:cNvPr id="16" name="ZoneTexte 1"/>
          <p:cNvSpPr txBox="1"/>
          <p:nvPr/>
        </p:nvSpPr>
        <p:spPr>
          <a:xfrm>
            <a:off x="3604602" y="101938"/>
            <a:ext cx="3685751" cy="1159398"/>
          </a:xfrm>
          <a:prstGeom prst="rect">
            <a:avLst/>
          </a:prstGeom>
          <a:noFill/>
          <a:ln w="38100">
            <a:solidFill>
              <a:srgbClr val="00B0F0"/>
            </a:solidFill>
          </a:ln>
          <a:effectLst/>
        </p:spPr>
        <p:txBody>
          <a:bodyPr wrap="square" rtlCol="0">
            <a:spAutoFit/>
          </a:bodyPr>
          <a:lstStyle/>
          <a:p>
            <a:pPr algn="just" rtl="0"/>
            <a:r>
              <a:rPr lang="ro-RO" sz="1400" b="0" i="0" u="none" strike="noStrike" smtId="4294967295">
                <a:effectLst/>
                <a:highlight>
                  <a:srgbClr val="000000">
                    <a:alpha val="0"/>
                  </a:srgbClr>
                </a:highlight>
                <a:latin typeface="Calibri"/>
              </a:rPr>
              <a:t>Unele echipamente de sine-stătătoare vor avea încorporate dispozitive de siguranță.  Spre exemplu, mașinile sunt prevăzute cu detectoare care închid supapele solenoid ale rezervorului în caz de scurgeri de gaz. </a:t>
            </a:r>
          </a:p>
        </p:txBody>
      </p:sp>
      <p:sp>
        <p:nvSpPr>
          <p:cNvPr id="17" name="ZoneTexte 21"/>
          <p:cNvSpPr txBox="1"/>
          <p:nvPr/>
        </p:nvSpPr>
        <p:spPr>
          <a:xfrm>
            <a:off x="3808069" y="5100193"/>
            <a:ext cx="3037180" cy="976335"/>
          </a:xfrm>
          <a:prstGeom prst="rect">
            <a:avLst/>
          </a:prstGeom>
          <a:noFill/>
          <a:ln w="38100">
            <a:solidFill>
              <a:srgbClr val="00B0F0"/>
            </a:solidFill>
          </a:ln>
          <a:effectLst/>
        </p:spPr>
        <p:txBody>
          <a:bodyPr wrap="square" rtlCol="0">
            <a:spAutoFit/>
          </a:bodyPr>
          <a:lstStyle/>
          <a:p>
            <a:pPr algn="just" rtl="0"/>
            <a:r>
              <a:rPr lang="ro-RO" sz="1400" b="0" i="0" u="none" strike="noStrike" smtId="4294967295">
                <a:effectLst/>
                <a:highlight>
                  <a:srgbClr val="000000">
                    <a:alpha val="0"/>
                  </a:srgbClr>
                </a:highlight>
                <a:latin typeface="Calibri"/>
              </a:rPr>
              <a:t>Se utilizează o supapă manuală pentru a închide rezervorul înainte de a demara lucrările de întreținere. </a:t>
            </a:r>
          </a:p>
          <a:p>
            <a:pPr marL="285750" indent="-285750" algn="just">
              <a:buFont typeface="Arial" panose="020B0604020202020204" pitchFamily="34" charset="0"/>
              <a:buChar char="•"/>
            </a:pPr>
            <a:endParaRPr lang="en-GB" sz="1600">
              <a:effectLst/>
            </a:endParaRPr>
          </a:p>
        </p:txBody>
      </p:sp>
      <p:sp>
        <p:nvSpPr>
          <p:cNvPr id="19" name="Rectangle 18"/>
          <p:cNvSpPr/>
          <p:nvPr/>
        </p:nvSpPr>
        <p:spPr>
          <a:xfrm>
            <a:off x="7918929" y="1739625"/>
            <a:ext cx="2609312" cy="3081559"/>
          </a:xfrm>
          <a:prstGeom prst="rect">
            <a:avLst/>
          </a:prstGeom>
          <a:ln w="38100">
            <a:solidFill>
              <a:srgbClr val="00B0F0"/>
            </a:solidFill>
          </a:ln>
          <a:effectLst/>
        </p:spPr>
        <p:txBody>
          <a:bodyPr wrap="square">
            <a:spAutoFit/>
          </a:bodyPr>
          <a:lstStyle/>
          <a:p>
            <a:pPr algn="just" rtl="0"/>
            <a:r>
              <a:rPr lang="ro-RO" sz="1400" b="0" i="0" u="none" strike="noStrike" smtId="4294967295">
                <a:effectLst/>
                <a:highlight>
                  <a:srgbClr val="000000">
                    <a:alpha val="0"/>
                  </a:srgbClr>
                </a:highlight>
                <a:latin typeface="Calibri"/>
              </a:rPr>
              <a:t>În plus față de detectoarele de hidrogen care închid supapa rezervorului în caz de scurgeri, există și un alt dispozitiv de siguranță important, o siguranță termică.  Această supapă specială se va deschide automat și va elibera conținutul rezervorului sub presiune atunci când ajunge la temperaturi de peste 110°C, în caz de incendiu.  Conținutul de gaz este astfel eliberat sub forma unei flăcări mari, evitând riscul de explozie. </a:t>
            </a:r>
          </a:p>
        </p:txBody>
      </p:sp>
      <p:sp>
        <p:nvSpPr>
          <p:cNvPr id="20" name="Rectangle 19"/>
          <p:cNvSpPr/>
          <p:nvPr/>
        </p:nvSpPr>
        <p:spPr>
          <a:xfrm>
            <a:off x="884879" y="3100580"/>
            <a:ext cx="1849132" cy="945825"/>
          </a:xfrm>
          <a:prstGeom prst="rect">
            <a:avLst/>
          </a:prstGeom>
          <a:ln w="38100">
            <a:solidFill>
              <a:srgbClr val="00B0F0"/>
            </a:solidFill>
          </a:ln>
          <a:effectLst/>
        </p:spPr>
        <p:txBody>
          <a:bodyPr wrap="square">
            <a:spAutoFit/>
          </a:bodyPr>
          <a:lstStyle/>
          <a:p>
            <a:pPr algn="just" rtl="0"/>
            <a:r>
              <a:rPr lang="ro-RO" sz="1400" b="0" i="0" u="none" strike="noStrike" smtId="4294967295">
                <a:effectLst/>
                <a:highlight>
                  <a:srgbClr val="000000">
                    <a:alpha val="0"/>
                  </a:srgbClr>
                </a:highlight>
                <a:latin typeface="Calibri"/>
              </a:rPr>
              <a:t>Un limitator limitează debitul scurgerii în cazul unei pierderi din conductă. </a:t>
            </a:r>
          </a:p>
        </p:txBody>
      </p:sp>
      <p:cxnSp>
        <p:nvCxnSpPr>
          <p:cNvPr id="21" name="Straight Arrow Connector 20"/>
          <p:cNvCxnSpPr>
            <a:stCxn id="16" idx="2"/>
          </p:cNvCxnSpPr>
          <p:nvPr/>
        </p:nvCxnSpPr>
        <p:spPr>
          <a:xfrm>
            <a:off x="5447477" y="1261336"/>
            <a:ext cx="195069" cy="468136"/>
          </a:xfrm>
          <a:prstGeom prst="straightConnector1">
            <a:avLst/>
          </a:prstGeom>
          <a:ln>
            <a:tailEnd type="triangle"/>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p:cNvCxnSpPr>
          <p:nvPr/>
        </p:nvCxnSpPr>
        <p:spPr>
          <a:xfrm flipH="1">
            <a:off x="6547331" y="3280406"/>
            <a:ext cx="1371599" cy="1000806"/>
          </a:xfrm>
          <a:prstGeom prst="straightConnector1">
            <a:avLst/>
          </a:prstGeom>
          <a:ln>
            <a:tailEnd type="triangle"/>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447477" y="4677089"/>
            <a:ext cx="0" cy="423105"/>
          </a:xfrm>
          <a:prstGeom prst="straightConnector1">
            <a:avLst/>
          </a:prstGeom>
          <a:ln>
            <a:tailEnd type="triangle"/>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6219" y="3469911"/>
            <a:ext cx="1238596" cy="0"/>
          </a:xfrm>
          <a:prstGeom prst="straightConnector1">
            <a:avLst/>
          </a:prstGeom>
          <a:ln>
            <a:tailEnd type="triangle"/>
          </a:ln>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2641" y="101938"/>
            <a:ext cx="2404781" cy="2654412"/>
          </a:xfrm>
          <a:prstGeom prst="rect">
            <a:avLst/>
          </a:prstGeom>
          <a:noFill/>
          <a:effectLst/>
        </p:spPr>
        <p:txBody>
          <a:bodyPr wrap="square" rtlCol="0">
            <a:spAutoFit/>
          </a:bodyPr>
          <a:lstStyle/>
          <a:p>
            <a:pPr algn="ctr" rtl="0"/>
            <a:r>
              <a:rPr lang="ro-RO" sz="2800" b="1" i="0" u="none" strike="noStrike" smtId="4294967295">
                <a:effectLst/>
                <a:highlight>
                  <a:srgbClr val="000000">
                    <a:alpha val="0"/>
                  </a:srgbClr>
                </a:highlight>
                <a:latin typeface="Calibri"/>
              </a:rPr>
              <a:t>Supapele sunt folosite și în cazul unui vehicul cu pilă de combustie (VPC).</a:t>
            </a:r>
          </a:p>
        </p:txBody>
      </p:sp>
    </p:spTree>
    <p:extLst>
      <p:ext uri="{BB962C8B-B14F-4D97-AF65-F5344CB8AC3E}">
        <p14:creationId xmlns:p14="http://schemas.microsoft.com/office/powerpoint/2010/main" val="2758033279"/>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6" name="Content Placeholder 4"/>
          <p:cNvSpPr txBox="1"/>
          <p:nvPr/>
        </p:nvSpPr>
        <p:spPr>
          <a:xfrm>
            <a:off x="223057" y="413789"/>
            <a:ext cx="10788383" cy="5079995"/>
          </a:xfrm>
          <a:prstGeom prst="rect">
            <a:avLst/>
          </a:prstGeom>
          <a:effectLst/>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algn="just" rtl="0"/>
            <a:r>
              <a:rPr lang="ro-RO" sz="1800" b="0" i="0" u="none" strike="noStrike" smtId="4294967295">
                <a:effectLst/>
                <a:highlight>
                  <a:srgbClr val="000000">
                    <a:alpha val="0"/>
                  </a:srgbClr>
                </a:highlight>
                <a:latin typeface="Calibri"/>
              </a:rPr>
              <a:t>Sistemele de conducte de hidrogen trebuie proiectate și instalate cu grijă pentru a reduce riscul de scurgeri și a permite detectarea ușoară a acestora.  Prin urmare, sistemele de conducte trebuie proiectate în conformitate cu normele și standardele în vigoare pentru a:</a:t>
            </a:r>
          </a:p>
          <a:p>
            <a:endParaRPr lang="fr-BE" sz="1800" smtClean="0">
              <a:effectLst/>
            </a:endParaRPr>
          </a:p>
          <a:p>
            <a:pPr marL="285750" indent="-285750" rtl="0">
              <a:lnSpc>
                <a:spcPct val="130000"/>
              </a:lnSpc>
            </a:pPr>
            <a:r>
              <a:rPr lang="ro-RO" sz="1800" b="0" i="0" u="none" strike="noStrike" smtId="4294967295">
                <a:effectLst/>
                <a:highlight>
                  <a:srgbClr val="000000">
                    <a:alpha val="0"/>
                  </a:srgbClr>
                </a:highlight>
                <a:latin typeface="Calibri"/>
              </a:rPr>
              <a:t>Reduce scurgerile prin utilizarea de îmbinări sudate, unde este posibil. </a:t>
            </a:r>
          </a:p>
          <a:p>
            <a:pPr marL="285750" indent="-285750" rtl="0">
              <a:lnSpc>
                <a:spcPct val="130000"/>
              </a:lnSpc>
            </a:pPr>
            <a:r>
              <a:rPr lang="ro-RO" sz="1800" b="0" i="0" u="none" strike="noStrike" smtId="4294967295">
                <a:effectLst/>
                <a:highlight>
                  <a:srgbClr val="000000">
                    <a:alpha val="0"/>
                  </a:srgbClr>
                </a:highlight>
                <a:latin typeface="Calibri"/>
              </a:rPr>
              <a:t>Avea acces facil la îmbinări și fitinguri pentru verificarea scurgerilor. </a:t>
            </a:r>
          </a:p>
          <a:p>
            <a:pPr marL="285750" indent="-285750" rtl="0">
              <a:lnSpc>
                <a:spcPct val="130000"/>
              </a:lnSpc>
            </a:pPr>
            <a:r>
              <a:rPr lang="ro-RO" sz="1800" b="0" i="0" u="none" strike="noStrike" smtId="4294967295">
                <a:effectLst/>
                <a:highlight>
                  <a:srgbClr val="000000">
                    <a:alpha val="0"/>
                  </a:srgbClr>
                </a:highlight>
                <a:latin typeface="Calibri"/>
              </a:rPr>
              <a:t>Preveni sau reduce la minim riscul de accidentare. </a:t>
            </a:r>
          </a:p>
          <a:p>
            <a:pPr marL="285750" indent="-285750" rtl="0">
              <a:lnSpc>
                <a:spcPct val="130000"/>
              </a:lnSpc>
            </a:pPr>
            <a:r>
              <a:rPr lang="ro-RO" sz="1800" b="0" i="0" u="none" strike="noStrike" smtId="4294967295">
                <a:effectLst/>
                <a:highlight>
                  <a:srgbClr val="000000">
                    <a:alpha val="0"/>
                  </a:srgbClr>
                </a:highlight>
                <a:latin typeface="Calibri"/>
              </a:rPr>
              <a:t>Reduce tensiunile structurale și termice în componentele țevilor și echipamentelor conexe. </a:t>
            </a:r>
          </a:p>
          <a:p>
            <a:pPr marL="285750" indent="-285750" rtl="0">
              <a:lnSpc>
                <a:spcPct val="130000"/>
              </a:lnSpc>
            </a:pPr>
            <a:r>
              <a:rPr lang="ro-RO" sz="1800" b="0" i="0" u="none" strike="noStrike" smtId="4294967295">
                <a:effectLst/>
                <a:highlight>
                  <a:srgbClr val="000000">
                    <a:alpha val="0"/>
                  </a:srgbClr>
                </a:highlight>
                <a:latin typeface="Calibri"/>
              </a:rPr>
              <a:t>Asigura îmbinări etanșe la gaz.</a:t>
            </a:r>
          </a:p>
          <a:p>
            <a:pPr marL="285750" indent="-285750" rtl="0">
              <a:lnSpc>
                <a:spcPct val="130000"/>
              </a:lnSpc>
            </a:pPr>
            <a:r>
              <a:rPr lang="ro-RO" sz="1800" b="0" i="0" u="none" strike="noStrike" smtId="4294967295">
                <a:effectLst/>
                <a:highlight>
                  <a:srgbClr val="000000">
                    <a:alpha val="0"/>
                  </a:srgbClr>
                </a:highlight>
                <a:latin typeface="Calibri"/>
              </a:rPr>
              <a:t>Determina dimensiuni și reglări corecte ale dispozitivelor de suprapresiune.. </a:t>
            </a:r>
          </a:p>
          <a:p>
            <a:pPr marL="285750" indent="-285750" rtl="0">
              <a:lnSpc>
                <a:spcPct val="130000"/>
              </a:lnSpc>
            </a:pPr>
            <a:r>
              <a:rPr lang="ro-RO" sz="1800" b="0" i="0" u="none" strike="noStrike" smtId="4294967295">
                <a:effectLst/>
                <a:highlight>
                  <a:srgbClr val="000000">
                    <a:alpha val="0"/>
                  </a:srgbClr>
                </a:highlight>
                <a:latin typeface="Calibri"/>
              </a:rPr>
              <a:t>Supape de închidere marcate corespunzător, în locuri sigure. </a:t>
            </a:r>
          </a:p>
          <a:p>
            <a:pPr marL="285750" indent="-285750" rtl="0">
              <a:lnSpc>
                <a:spcPct val="130000"/>
              </a:lnSpc>
            </a:pPr>
            <a:r>
              <a:rPr lang="ro-RO" sz="1800" b="0" i="0" u="none" strike="noStrike" smtId="4294967295">
                <a:effectLst/>
                <a:highlight>
                  <a:srgbClr val="000000">
                    <a:alpha val="0"/>
                  </a:srgbClr>
                </a:highlight>
                <a:latin typeface="Calibri"/>
              </a:rPr>
              <a:t>Asigura faptul că țevile sunt marcate cu menționarea conținutului, directiei de curgere și presiunii de testare. </a:t>
            </a:r>
          </a:p>
        </p:txBody>
      </p:sp>
    </p:spTree>
    <p:extLst>
      <p:ext uri="{BB962C8B-B14F-4D97-AF65-F5344CB8AC3E}">
        <p14:creationId xmlns:p14="http://schemas.microsoft.com/office/powerpoint/2010/main" val="2640683828"/>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TotalTime>
  <Words>1093</Words>
  <Application>Microsoft Macintosh PowerPoint</Application>
  <PresentationFormat>Custom</PresentationFormat>
  <Paragraphs>99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10</cp:revision>
  <dcterms:created xsi:type="dcterms:W3CDTF">2019-06-26T09:21:34Z</dcterms:created>
  <dcterms:modified xsi:type="dcterms:W3CDTF">2019-12-05T15:03:15Z</dcterms:modified>
</cp:coreProperties>
</file>