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87" r:id="rId4"/>
    <p:sldId id="285" r:id="rId5"/>
    <p:sldId id="284" r:id="rId6"/>
    <p:sldId id="283" r:id="rId7"/>
    <p:sldId id="282" r:id="rId8"/>
    <p:sldId id="281" r:id="rId9"/>
    <p:sldId id="280" r:id="rId10"/>
    <p:sldId id="279" r:id="rId11"/>
    <p:sldId id="276" r:id="rId12"/>
    <p:sldId id="275" r:id="rId13"/>
    <p:sldId id="274" r:id="rId14"/>
    <p:sldId id="272" r:id="rId15"/>
    <p:sldId id="271" r:id="rId16"/>
    <p:sldId id="270" r:id="rId17"/>
    <p:sldId id="269" r:id="rId18"/>
    <p:sldId id="268" r:id="rId19"/>
    <p:sldId id="267" r:id="rId20"/>
    <p:sldId id="266" r:id="rId21"/>
    <p:sldId id="265" r:id="rId22"/>
    <p:sldId id="264" r:id="rId23"/>
    <p:sldId id="263" r:id="rId24"/>
    <p:sldId id="262" r:id="rId25"/>
    <p:sldId id="259" r:id="rId26"/>
    <p:sldId id="258" r:id="rId27"/>
  </p:sldIdLst>
  <p:sldSz cx="12192000" cy="6858000"/>
  <p:notesSz cx="6858000" cy="9144000"/>
  <p:custDataLst>
    <p:tags r:id="rId29"/>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94646"/>
  </p:normalViewPr>
  <p:slideViewPr>
    <p:cSldViewPr snapToGrid="0" snapToObjects="1">
      <p:cViewPr varScale="1">
        <p:scale>
          <a:sx n="79" d="100"/>
          <a:sy n="7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1605102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20355552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pic>
        <p:nvPicPr>
          <p:cNvPr id="9" name="Picture 8">
            <a:extLst>
              <a:ext uri="{FF2B5EF4-FFF2-40B4-BE49-F238E27FC236}">
                <a16:creationId xmlns="" xmlns:a16="http://schemas.microsoft.com/office/drawing/2014/main" xmlns:p15="http://schemas.microsoft.com/office/powerpoint/2012/main" xmlns:p14="http://schemas.microsoft.com/office/powerpoint/2010/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a:effectLst/>
        </p:spPr>
      </p:pic>
      <p:sp>
        <p:nvSpPr>
          <p:cNvPr id="10" name="TextBox 9">
            <a:extLst>
              <a:ext uri="{FF2B5EF4-FFF2-40B4-BE49-F238E27FC236}">
                <a16:creationId xmlns="" xmlns:a16="http://schemas.microsoft.com/office/drawing/2014/main" xmlns:p15="http://schemas.microsoft.com/office/powerpoint/2012/main" xmlns:p14="http://schemas.microsoft.com/office/powerpoint/2010/main" id="{BF826369-A491-FF49-B2BE-064E0024F40D}"/>
              </a:ext>
            </a:extLst>
          </p:cNvPr>
          <p:cNvSpPr txBox="1"/>
          <p:nvPr userDrawn="1"/>
        </p:nvSpPr>
        <p:spPr>
          <a:xfrm>
            <a:off x="743706" y="6250219"/>
            <a:ext cx="1960165" cy="338554"/>
          </a:xfrm>
          <a:prstGeom prst="rect">
            <a:avLst/>
          </a:prstGeom>
          <a:noFill/>
          <a:effectLst/>
        </p:spPr>
        <p:txBody>
          <a:bodyPr wrap="square" rtlCol="0">
            <a:spAutoFit/>
          </a:bodyPr>
          <a:lstStyle/>
          <a:p>
            <a:r>
              <a:rPr lang="en-US" sz="1600">
                <a:solidFill>
                  <a:srgbClr val="00ACAF"/>
                </a:solidFill>
                <a:effectLst/>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image" Target="../media/image27.emf"/><Relationship Id="rId12" Type="http://schemas.openxmlformats.org/officeDocument/2006/relationships/image" Target="../media/image28.emf"/><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9.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jpeg"/><Relationship Id="rId14" Type="http://schemas.openxmlformats.org/officeDocument/2006/relationships/image" Target="../media/image34.png"/><Relationship Id="rId15" Type="http://schemas.openxmlformats.org/officeDocument/2006/relationships/image" Target="../media/image35.jpeg"/><Relationship Id="rId16" Type="http://schemas.openxmlformats.org/officeDocument/2006/relationships/hyperlink" Target="https://www.google.be/url?sa=i&amp;rct=j&amp;q=&amp;esrc=s&amp;source=images&amp;cd=&amp;cad=rja&amp;uact=8&amp;ved=0ahUKEwilu-TotOHYAhUHElAKHVqHALUQjRwIBw&amp;url=http://www.fuelcellstore.com/nafion-117&amp;psig=AOvVaw2p-gAC7rCEd6YfYaLXqhFW&amp;ust=1516361445676347" TargetMode="External"/><Relationship Id="rId17"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1" Type="http://schemas.openxmlformats.org/officeDocument/2006/relationships/hyperlink" Target="mesure%20fuite%20H2.mp4" TargetMode="External"/><Relationship Id="rId12" Type="http://schemas.openxmlformats.org/officeDocument/2006/relationships/image" Target="../media/image39.jpeg"/><Relationship Id="rId13" Type="http://schemas.openxmlformats.org/officeDocument/2006/relationships/image" Target="../media/image40.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1" Type="http://schemas.openxmlformats.org/officeDocument/2006/relationships/image" Target="../media/image42.jpeg"/><Relationship Id="rId12" Type="http://schemas.openxmlformats.org/officeDocument/2006/relationships/hyperlink" Target="https://www.google.be/url?sa=i&amp;rct=j&amp;q=&amp;esrc=s&amp;source=images&amp;cd=&amp;ved=2ahUKEwilv6_QiZnkAhWFK1AKHQQNBP0QjRx6BAgBEAQ&amp;url=https://stfc.ukri.org/stfc/cache/file/F45B669C-73BF-495B-B843DCDF50E8B5A5.pdf&amp;psig=AOvVaw1hygc7tXeQdwXTk_Ac93b1&amp;ust=1566652533294444" TargetMode="External"/><Relationship Id="rId13" Type="http://schemas.openxmlformats.org/officeDocument/2006/relationships/image" Target="../media/image43.png"/><Relationship Id="rId1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41.jpeg"/></Relationships>
</file>

<file path=ppt/slides/_rels/slide18.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48.jpeg"/><Relationship Id="rId11"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1" Type="http://schemas.openxmlformats.org/officeDocument/2006/relationships/image" Target="../media/image51.jpeg"/><Relationship Id="rId12" Type="http://schemas.openxmlformats.org/officeDocument/2006/relationships/image" Target="../media/image52.jpeg"/><Relationship Id="rId13"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54.jpeg"/><Relationship Id="rId11" Type="http://schemas.openxmlformats.org/officeDocument/2006/relationships/image" Target="../media/image55.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56.png"/><Relationship Id="rId11" Type="http://schemas.openxmlformats.org/officeDocument/2006/relationships/image" Target="../media/image57.gi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58.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hyperlink" Target="https://www.google.be/url?sa=i&amp;rct=j&amp;q=&amp;esrc=s&amp;source=images&amp;cd=&amp;cad=rja&amp;uact=8&amp;ved=0ahUKEwiSv_u1xobTAhUlDMAKHf_jDogQjRwIBw&amp;url=http://nanocat-project.eu/&amp;bvm=bv.151325232,d.dGo&amp;psig=AFQjCNGXakv_zWR3bFO2j9U3lBA2dLHMZg&amp;ust=1491248716463745" TargetMode="External"/><Relationship Id="rId13" Type="http://schemas.openxmlformats.org/officeDocument/2006/relationships/image" Target="../media/image16.jpeg"/><Relationship Id="rId14" Type="http://schemas.openxmlformats.org/officeDocument/2006/relationships/hyperlink" Target="https://www.google.be/url?sa=i&amp;rct=j&amp;q=&amp;esrc=s&amp;source=images&amp;cd=&amp;cad=rja&amp;uact=8&amp;ved=0ahUKEwjerOLvxobTAhUnC8AKHZcLAvcQjRwIBw&amp;url=http://www.homepages.ucl.ac.uk/~ucecoya/pemfc.html&amp;bvm=bv.151325232,d.dGo&amp;psig=AFQjCNGXakv_zWR3bFO2j9U3lBA2dLHMZg&amp;ust=1491248716463745" TargetMode="External"/><Relationship Id="rId15"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8.emf"/><Relationship Id="rId11"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0.png"/><Relationship Id="rId11"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 name="Footer Placeholder 4">
            <a:extLst>
              <a:ext uri="{FF2B5EF4-FFF2-40B4-BE49-F238E27FC236}">
                <a16:creationId xmlns="" xmlns:a16="http://schemas.microsoft.com/office/drawing/2014/main" xmlns:p15="http://schemas.microsoft.com/office/powerpoint/2012/main" xmlns:p14="http://schemas.microsoft.com/office/powerpoint/2010/main" id="{71BAC356-1C44-F44B-B830-43C409DA0D87}"/>
              </a:ext>
            </a:extLst>
          </p:cNvPr>
          <p:cNvSpPr txBox="1"/>
          <p:nvPr/>
        </p:nvSpPr>
        <p:spPr>
          <a:xfrm>
            <a:off x="2600634" y="6260486"/>
            <a:ext cx="4114800" cy="365125"/>
          </a:xfrm>
          <a:prstGeom prst="rect">
            <a:avLst/>
          </a:prstGeom>
          <a:effectLst/>
        </p:spPr>
        <p:txBody>
          <a:bodyPr/>
          <a:lstStyle>
            <a:defPPr>
              <a:defRPr lang="en-US">
                <a:effectLst/>
              </a:defRPr>
            </a:defPPr>
            <a:lvl1pPr marL="0" algn="l" defTabSz="914400" rtl="0" eaLnBrk="1" latinLnBrk="0" hangingPunct="1">
              <a:defRPr sz="1600" kern="1200">
                <a:solidFill>
                  <a:srgbClr val="00ACAF"/>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a:pPr rtl="0"/>
            <a:r>
              <a:rPr lang="ro-RO" sz="1600" b="0" i="0" u="none" strike="noStrike" smtId="4294967295">
                <a:effectLst/>
                <a:highlight>
                  <a:srgbClr val="000000">
                    <a:alpha val="0"/>
                  </a:srgbClr>
                </a:highlight>
                <a:latin typeface="Arial"/>
              </a:rPr>
              <a:t>&lt;Logo partener&gt;</a:t>
            </a:r>
          </a:p>
        </p:txBody>
      </p:sp>
      <p:pic>
        <p:nvPicPr>
          <p:cNvPr id="6" name="Picture 5">
            <a:extLst>
              <a:ext uri="{FF2B5EF4-FFF2-40B4-BE49-F238E27FC236}">
                <a16:creationId xmlns="" xmlns:a16="http://schemas.microsoft.com/office/drawing/2014/main" xmlns:p15="http://schemas.microsoft.com/office/powerpoint/2012/main" xmlns:p14="http://schemas.microsoft.com/office/powerpoint/2010/main" id="{154EB3AC-D2CD-9040-93EF-FB25EB2C1CBE}"/>
              </a:ext>
            </a:extLst>
          </p:cNvPr>
          <p:cNvPicPr>
            <a:picLocks noChangeAspect="1"/>
          </p:cNvPicPr>
          <p:nvPr/>
        </p:nvPicPr>
        <p:blipFill>
          <a:blip r:embed="rId2"/>
          <a:stretch>
            <a:fillRect/>
          </a:stretch>
        </p:blipFill>
        <p:spPr>
          <a:xfrm>
            <a:off x="0" y="0"/>
            <a:ext cx="12192000" cy="6858000"/>
          </a:xfrm>
          <a:prstGeom prst="rect">
            <a:avLst/>
          </a:prstGeom>
          <a:effectLst/>
        </p:spPr>
      </p:pic>
      <p:sp>
        <p:nvSpPr>
          <p:cNvPr id="7" name="Title 1">
            <a:extLst>
              <a:ext uri="{FF2B5EF4-FFF2-40B4-BE49-F238E27FC236}">
                <a16:creationId xmlns="" xmlns:a16="http://schemas.microsoft.com/office/drawing/2014/main" xmlns:p15="http://schemas.microsoft.com/office/powerpoint/2012/main" xmlns:p14="http://schemas.microsoft.com/office/powerpoint/2010/main" id="{B74E6FDB-7A33-184B-BFA9-D72881DB13F0}"/>
              </a:ext>
            </a:extLst>
          </p:cNvPr>
          <p:cNvSpPr txBox="1"/>
          <p:nvPr/>
        </p:nvSpPr>
        <p:spPr>
          <a:xfrm>
            <a:off x="779208" y="1980148"/>
            <a:ext cx="6064044" cy="755752"/>
          </a:xfrm>
          <a:prstGeom prst="rect">
            <a:avLst/>
          </a:prstGeom>
          <a:effectLst/>
        </p:spPr>
        <p:txBody>
          <a:bodyPr/>
          <a:lstStyle>
            <a:lvl1pPr algn="l" defTabSz="914400" rtl="0" eaLnBrk="1" latinLnBrk="0" hangingPunct="1">
              <a:lnSpc>
                <a:spcPct val="90000"/>
              </a:lnSpc>
              <a:spcBef>
                <a:spcPct val="0"/>
              </a:spcBef>
              <a:buNone/>
              <a:defRPr sz="3600" kern="1200">
                <a:solidFill>
                  <a:srgbClr val="00ACAF"/>
                </a:solidFill>
                <a:effectLst/>
                <a:latin typeface="Arial" panose="020B0604020202020204" pitchFamily="34" charset="0"/>
                <a:ea typeface="+mj-ea"/>
                <a:cs typeface="Arial" panose="020B0604020202020204" pitchFamily="34" charset="0"/>
              </a:defRPr>
            </a:lvl1pPr>
          </a:lstStyle>
          <a:p>
            <a:pPr rtl="0"/>
            <a:r>
              <a:rPr lang="ro-RO" sz="3600" b="1" i="0" u="none" strike="noStrike" smtId="4294967295">
                <a:effectLst/>
                <a:highlight>
                  <a:srgbClr val="000000">
                    <a:alpha val="0"/>
                  </a:srgbClr>
                </a:highlight>
                <a:latin typeface="Arial"/>
              </a:rPr>
              <a:t>Tehnologii</a:t>
            </a:r>
          </a:p>
        </p:txBody>
      </p:sp>
      <p:sp>
        <p:nvSpPr>
          <p:cNvPr id="8" name="Content Placeholder 2">
            <a:extLst>
              <a:ext uri="{FF2B5EF4-FFF2-40B4-BE49-F238E27FC236}">
                <a16:creationId xmlns="" xmlns:a16="http://schemas.microsoft.com/office/drawing/2014/main" xmlns:p15="http://schemas.microsoft.com/office/powerpoint/2012/main" xmlns:p14="http://schemas.microsoft.com/office/powerpoint/2010/main" id="{B553EABC-DF2E-8044-9EB9-8629F76FF197}"/>
              </a:ext>
            </a:extLst>
          </p:cNvPr>
          <p:cNvSpPr txBox="1"/>
          <p:nvPr/>
        </p:nvSpPr>
        <p:spPr>
          <a:xfrm>
            <a:off x="838199" y="2879027"/>
            <a:ext cx="4516315" cy="1828775"/>
          </a:xfrm>
          <a:prstGeom prst="rect">
            <a:avLst/>
          </a:prstGeom>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9pPr>
          </a:lstStyle>
          <a:p>
            <a:pPr marL="0" indent="0">
              <a:buNone/>
            </a:pPr>
            <a:endParaRPr lang="en-US" sz="2400">
              <a:effectLst/>
            </a:endParaRPr>
          </a:p>
          <a:p>
            <a:pPr marL="0" indent="0">
              <a:buNone/>
            </a:pPr>
            <a:endParaRPr lang="en-US" sz="2400">
              <a:effectLst/>
            </a:endParaRPr>
          </a:p>
          <a:p>
            <a:pPr marL="0" indent="0" rtl="0">
              <a:buNone/>
            </a:pPr>
            <a:r>
              <a:rPr lang="ro-RO" sz="2400" b="0" i="0" u="none" strike="noStrike" smtId="4294967295">
                <a:effectLst/>
                <a:highlight>
                  <a:srgbClr val="000000">
                    <a:alpha val="0"/>
                  </a:srgbClr>
                </a:highlight>
                <a:latin typeface="Arial"/>
              </a:rPr>
              <a:t>Powerpoint pentru elevi</a:t>
            </a:r>
          </a:p>
        </p:txBody>
      </p:sp>
      <p:sp>
        <p:nvSpPr>
          <p:cNvPr id="9" name="TextBox 8">
            <a:extLst>
              <a:ext uri="{FF2B5EF4-FFF2-40B4-BE49-F238E27FC236}">
                <a16:creationId xmlns="" xmlns:a16="http://schemas.microsoft.com/office/drawing/2014/main" xmlns:p15="http://schemas.microsoft.com/office/powerpoint/2012/main" xmlns:p14="http://schemas.microsoft.com/office/powerpoint/2010/main" id="{5C85300E-B0BF-4E44-9488-125A96BBBF49}"/>
              </a:ext>
            </a:extLst>
          </p:cNvPr>
          <p:cNvSpPr txBox="1"/>
          <p:nvPr/>
        </p:nvSpPr>
        <p:spPr>
          <a:xfrm>
            <a:off x="743706" y="6250219"/>
            <a:ext cx="1962125" cy="335615"/>
          </a:xfrm>
          <a:prstGeom prst="rect">
            <a:avLst/>
          </a:prstGeom>
          <a:noFill/>
          <a:effectLst/>
        </p:spPr>
        <p:txBody>
          <a:bodyPr wrap="square" rtlCol="0">
            <a:spAutoFit/>
          </a:bodyPr>
          <a:lstStyle/>
          <a:p>
            <a:pPr rtl="0"/>
            <a:r>
              <a:rPr lang="ro-RO" sz="1600" b="0" i="0" u="none" strike="noStrike" smtId="4294967295">
                <a:solidFill>
                  <a:srgbClr val="00ACAF"/>
                </a:solidFill>
                <a:effectLst/>
                <a:highlight>
                  <a:srgbClr val="000000">
                    <a:alpha val="0"/>
                  </a:srgbClr>
                </a:highlight>
                <a:latin typeface="Arial"/>
                <a:cs typeface="Arial"/>
              </a:rPr>
              <a:t>Conținut creat de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Tree>
    <p:extLst>
      <p:ext uri="{BB962C8B-B14F-4D97-AF65-F5344CB8AC3E}">
        <p14:creationId xmlns:p14="http://schemas.microsoft.com/office/powerpoint/2010/main" val="191565404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2529144" y="445335"/>
            <a:ext cx="3699040" cy="399637"/>
          </a:xfrm>
          <a:prstGeom prst="rect">
            <a:avLst/>
          </a:prstGeom>
          <a:effectLst/>
        </p:spPr>
        <p:txBody>
          <a:bodyPr>
            <a:normAutofit fontScale="92500" lnSpcReduction="10000"/>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rtl="0"/>
            <a:r>
              <a:rPr lang="ro-RO" sz="2300" b="0" i="0" u="none" strike="noStrike" smtId="4294967295">
                <a:solidFill>
                  <a:srgbClr val="00ACAF"/>
                </a:solidFill>
                <a:effectLst/>
                <a:highlight>
                  <a:srgbClr val="000000">
                    <a:alpha val="0"/>
                  </a:srgbClr>
                </a:highlight>
                <a:latin typeface="Calibri"/>
                <a:ea typeface="+mn-ea"/>
                <a:cs typeface="+mn-cs"/>
              </a:rPr>
              <a:t>Alte tipuri de pile de combustie</a:t>
            </a:r>
          </a:p>
        </p:txBody>
      </p:sp>
      <p:sp>
        <p:nvSpPr>
          <p:cNvPr id="16" name="Rectangle 15"/>
          <p:cNvSpPr/>
          <p:nvPr/>
        </p:nvSpPr>
        <p:spPr>
          <a:xfrm>
            <a:off x="7430551" y="3299692"/>
            <a:ext cx="3850677" cy="366126"/>
          </a:xfrm>
          <a:prstGeom prst="rect">
            <a:avLst/>
          </a:prstGeom>
          <a:effectLst/>
        </p:spPr>
        <p:txBody>
          <a:bodyPr wrap="none">
            <a:spAutoFit/>
          </a:bodyPr>
          <a:lstStyle/>
          <a:p>
            <a:pPr rtl="0"/>
            <a:r>
              <a:rPr lang="ro-RO" sz="1800" b="0" i="0" u="none" strike="noStrike" smtId="4294967295">
                <a:effectLst/>
                <a:highlight>
                  <a:srgbClr val="000000">
                    <a:alpha val="0"/>
                  </a:srgbClr>
                </a:highlight>
                <a:latin typeface="Calibri"/>
              </a:rPr>
              <a:t> Pilele de combustie cu metanol direct  </a:t>
            </a:r>
          </a:p>
        </p:txBody>
      </p:sp>
      <p:pic>
        <p:nvPicPr>
          <p:cNvPr id="17" name="Picture 2"/>
          <p:cNvPicPr/>
          <p:nvPr/>
        </p:nvPicPr>
        <p:blipFill>
          <a:blip r:embed="rId10"/>
          <a:stretch>
            <a:fillRect/>
          </a:stretch>
        </p:blipFill>
        <p:spPr>
          <a:xfrm>
            <a:off x="6526287" y="1147050"/>
            <a:ext cx="4197088" cy="2001754"/>
          </a:xfrm>
          <a:prstGeom prst="rect">
            <a:avLst/>
          </a:prstGeom>
          <a:noFill/>
          <a:ln w="9525">
            <a:noFill/>
            <a:miter lim="800000"/>
          </a:ln>
          <a:effectLst/>
        </p:spPr>
      </p:pic>
      <p:sp>
        <p:nvSpPr>
          <p:cNvPr id="18" name="Rectangle 17"/>
          <p:cNvSpPr/>
          <p:nvPr/>
        </p:nvSpPr>
        <p:spPr>
          <a:xfrm>
            <a:off x="1702298" y="3257404"/>
            <a:ext cx="2595298" cy="366126"/>
          </a:xfrm>
          <a:prstGeom prst="rect">
            <a:avLst/>
          </a:prstGeom>
          <a:effectLst/>
        </p:spPr>
        <p:txBody>
          <a:bodyPr wrap="none">
            <a:spAutoFit/>
          </a:bodyPr>
          <a:lstStyle/>
          <a:p>
            <a:pPr rtl="0"/>
            <a:r>
              <a:rPr lang="ro-RO" sz="1800" b="0" i="0" u="none" strike="noStrike" smtId="4294967295">
                <a:effectLst/>
                <a:highlight>
                  <a:srgbClr val="000000">
                    <a:alpha val="0"/>
                  </a:srgbClr>
                </a:highlight>
                <a:latin typeface="Calibri"/>
              </a:rPr>
              <a:t>Pile de combustie alcaline</a:t>
            </a:r>
          </a:p>
        </p:txBody>
      </p:sp>
      <p:pic>
        <p:nvPicPr>
          <p:cNvPr id="19" name="Picture 4"/>
          <p:cNvPicPr/>
          <p:nvPr/>
        </p:nvPicPr>
        <p:blipFill>
          <a:blip r:embed="rId11"/>
          <a:stretch>
            <a:fillRect/>
          </a:stretch>
        </p:blipFill>
        <p:spPr>
          <a:xfrm>
            <a:off x="355020" y="1147050"/>
            <a:ext cx="3719224" cy="1907046"/>
          </a:xfrm>
          <a:prstGeom prst="rect">
            <a:avLst/>
          </a:prstGeom>
          <a:noFill/>
          <a:ln w="9525">
            <a:noFill/>
            <a:miter lim="800000"/>
          </a:ln>
          <a:effectLst/>
        </p:spPr>
      </p:pic>
      <p:sp>
        <p:nvSpPr>
          <p:cNvPr id="20" name="Rectangle 19"/>
          <p:cNvSpPr/>
          <p:nvPr/>
        </p:nvSpPr>
        <p:spPr>
          <a:xfrm>
            <a:off x="4406355" y="5205076"/>
            <a:ext cx="3089504" cy="366126"/>
          </a:xfrm>
          <a:prstGeom prst="rect">
            <a:avLst/>
          </a:prstGeom>
          <a:effectLst/>
        </p:spPr>
        <p:txBody>
          <a:bodyPr wrap="none">
            <a:spAutoFit/>
          </a:bodyPr>
          <a:lstStyle/>
          <a:p>
            <a:pPr rtl="0"/>
            <a:r>
              <a:rPr lang="ro-RO" sz="1800" b="0" i="0" u="none" strike="noStrike" smtId="4294967295">
                <a:effectLst/>
                <a:highlight>
                  <a:srgbClr val="000000">
                    <a:alpha val="0"/>
                  </a:srgbClr>
                </a:highlight>
                <a:latin typeface="Calibri"/>
              </a:rPr>
              <a:t>Pile de combustie cu oxid solid </a:t>
            </a:r>
          </a:p>
        </p:txBody>
      </p:sp>
      <p:pic>
        <p:nvPicPr>
          <p:cNvPr id="21" name="Picture 8"/>
          <p:cNvPicPr/>
          <p:nvPr/>
        </p:nvPicPr>
        <p:blipFill>
          <a:blip r:embed="rId12"/>
          <a:stretch>
            <a:fillRect/>
          </a:stretch>
        </p:blipFill>
        <p:spPr>
          <a:xfrm>
            <a:off x="3140001" y="2953512"/>
            <a:ext cx="4080856" cy="2006515"/>
          </a:xfrm>
          <a:prstGeom prst="rect">
            <a:avLst/>
          </a:prstGeom>
          <a:noFill/>
          <a:ln w="9525">
            <a:noFill/>
            <a:miter lim="800000"/>
          </a:ln>
          <a:effectLst/>
        </p:spPr>
      </p:pic>
    </p:spTree>
    <p:extLst>
      <p:ext uri="{BB962C8B-B14F-4D97-AF65-F5344CB8AC3E}">
        <p14:creationId xmlns:p14="http://schemas.microsoft.com/office/powerpoint/2010/main" val="1437517003"/>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683568" y="692696"/>
            <a:ext cx="8154712" cy="5903777"/>
          </a:xfrm>
          <a:prstGeom prst="rect">
            <a:avLst/>
          </a:prstGeom>
          <a:noFill/>
          <a:ln w="28575">
            <a:solidFill>
              <a:srgbClr val="00ACAF"/>
            </a:solidFill>
          </a:ln>
          <a:effectLst/>
        </p:spPr>
        <p:txBody>
          <a:bodyPr wrap="square" rtlCol="0">
            <a:spAutoFit/>
          </a:bodyPr>
          <a:lstStyle/>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O pilă de combustie, la fel ca orice alt echipament, nu este perfectă.  Deși nu există piese în mișcare, materialele sunt reale și determină pierderi.  În prezent măsoară o eficiență globală de 60%.</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În consecință, se observă o scădere a tensiunii atunci când se produce curent. Acest lucru este reprezentat de așa zisa curbă de polarizare.</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Pentru a funcționa corect, pila de combustie are nevoie de dispozitive auxiliare. Acestea sunt:</a:t>
            </a:r>
          </a:p>
          <a:p>
            <a:pPr marL="742950" lvl="1" indent="-285750" rtl="0">
              <a:lnSpc>
                <a:spcPct val="150000"/>
              </a:lnSpc>
              <a:buFont typeface="Arial" panose="020B0604020202020204" pitchFamily="34" charset="0"/>
              <a:buChar char="•"/>
            </a:pPr>
            <a:r>
              <a:rPr lang="ro-RO" sz="1600" b="0" i="0" u="none" strike="noStrike" smtId="4294967295">
                <a:effectLst/>
                <a:highlight>
                  <a:srgbClr val="000000">
                    <a:alpha val="0"/>
                  </a:srgbClr>
                </a:highlight>
                <a:latin typeface="Calibri"/>
              </a:rPr>
              <a:t>Managementul aerului de admisie: filtru, compresor, sistem de răcire a aerului, umidificator, presiune și supape pentru managementul debitului.  Este completat de sistemul de eșapament a pilei de combustie unde se produce doar apă.</a:t>
            </a:r>
          </a:p>
          <a:p>
            <a:pPr marL="742950" lvl="1" indent="-285750" rtl="0">
              <a:lnSpc>
                <a:spcPct val="150000"/>
              </a:lnSpc>
              <a:buFont typeface="Arial" panose="020B0604020202020204" pitchFamily="34" charset="0"/>
              <a:buChar char="•"/>
            </a:pPr>
            <a:r>
              <a:rPr lang="ro-RO" sz="1600" b="0" i="0" u="none" strike="noStrike" smtId="4294967295">
                <a:effectLst/>
                <a:highlight>
                  <a:srgbClr val="000000">
                    <a:alpha val="0"/>
                  </a:srgbClr>
                </a:highlight>
                <a:latin typeface="Calibri"/>
              </a:rPr>
              <a:t>Managementul hidrogenului: supape rezervor, regulator de presiune, injector (injectoare), pompă de hidrogen și o supapă de purjare.</a:t>
            </a:r>
          </a:p>
          <a:p>
            <a:pPr marL="742950" lvl="1" indent="-285750" rtl="0">
              <a:lnSpc>
                <a:spcPct val="150000"/>
              </a:lnSpc>
              <a:buFont typeface="Arial" panose="020B0604020202020204" pitchFamily="34" charset="0"/>
              <a:buChar char="•"/>
            </a:pPr>
            <a:r>
              <a:rPr lang="ro-RO" sz="1600" b="0" i="0" u="none" strike="noStrike" smtId="4294967295">
                <a:effectLst/>
                <a:highlight>
                  <a:srgbClr val="000000">
                    <a:alpha val="0"/>
                  </a:srgbClr>
                </a:highlight>
                <a:latin typeface="Calibri"/>
              </a:rPr>
              <a:t>Pentru a disipa căldura produsă de pila de combustie este obligatoriu un circuit de răcire. În general, sunt necesare radiatoare mari, deoarece 40% din energia totală o reprezintă căldura. </a:t>
            </a:r>
          </a:p>
        </p:txBody>
      </p:sp>
    </p:spTree>
    <p:extLst>
      <p:ext uri="{BB962C8B-B14F-4D97-AF65-F5344CB8AC3E}">
        <p14:creationId xmlns:p14="http://schemas.microsoft.com/office/powerpoint/2010/main" val="1363419138"/>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2843808" y="475387"/>
            <a:ext cx="3610744" cy="505341"/>
          </a:xfrm>
          <a:prstGeom prst="rect">
            <a:avLst/>
          </a:prstGeom>
          <a:effectLst/>
        </p:spPr>
        <p:txBody>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rtl="0"/>
            <a:r>
              <a:rPr lang="ro-RO" sz="2300" b="0" i="0" u="none" strike="noStrike" smtId="4294967295">
                <a:solidFill>
                  <a:srgbClr val="00ACAF"/>
                </a:solidFill>
                <a:effectLst/>
                <a:highlight>
                  <a:srgbClr val="000000">
                    <a:alpha val="0"/>
                  </a:srgbClr>
                </a:highlight>
                <a:latin typeface="Calibri"/>
                <a:ea typeface="+mn-ea"/>
                <a:cs typeface="+mn-cs"/>
              </a:rPr>
              <a:t>Curba de polarizare</a:t>
            </a:r>
          </a:p>
        </p:txBody>
      </p:sp>
      <p:pic>
        <p:nvPicPr>
          <p:cNvPr id="16" name="Picture"/>
          <p:cNvPicPr/>
          <p:nvPr/>
        </p:nvPicPr>
        <p:blipFill>
          <a:blip r:embed="rId10">
            <a:extLst>
              <a:ext uri="{28A0092B-C50C-407E-A947-70E740481C1C}">
                <a14:useLocalDpi xmlns:a14="http://schemas.microsoft.com/office/drawing/2010/main"/>
              </a:ext>
            </a:extLst>
          </a:blip>
          <a:stretch>
            <a:fillRect/>
          </a:stretch>
        </p:blipFill>
        <p:spPr>
          <a:xfrm>
            <a:off x="1706245" y="1275933"/>
            <a:ext cx="5731510" cy="4745355"/>
          </a:xfrm>
          <a:prstGeom prst="rect">
            <a:avLst/>
          </a:prstGeom>
          <a:noFill/>
          <a:ln w="9525">
            <a:noFill/>
            <a:miter lim="800000"/>
          </a:ln>
          <a:effectLst/>
        </p:spPr>
      </p:pic>
      <p:sp>
        <p:nvSpPr>
          <p:cNvPr id="2" name="ZoneTexte 1"/>
          <p:cNvSpPr txBox="1"/>
          <p:nvPr/>
        </p:nvSpPr>
        <p:spPr>
          <a:xfrm>
            <a:off x="8089671" y="2448281"/>
            <a:ext cx="2959236" cy="1189909"/>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Reducerea tensiunii ca o funcție a curentului constituie o imagine a eficienței tehnologiei. </a:t>
            </a:r>
          </a:p>
        </p:txBody>
      </p:sp>
    </p:spTree>
    <p:extLst>
      <p:ext uri="{BB962C8B-B14F-4D97-AF65-F5344CB8AC3E}">
        <p14:creationId xmlns:p14="http://schemas.microsoft.com/office/powerpoint/2010/main" val="2525733661"/>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7493" y="796315"/>
            <a:ext cx="2724150"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8593306" y="2949114"/>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ffectLst/>
            </a:endParaRPr>
          </a:p>
        </p:txBody>
      </p:sp>
      <p:pic>
        <p:nvPicPr>
          <p:cNvPr id="17" name="Image 32" descr="sigle_campus_alpha_pp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7493" y="1196268"/>
            <a:ext cx="2724150" cy="4105275"/>
          </a:xfrm>
          <a:prstGeom prst="rect">
            <a:avLst/>
          </a:prstGeom>
          <a:noFill/>
          <a:ln w="9525">
            <a:noFill/>
            <a:miter lim="800000"/>
          </a:ln>
          <a:effectLst/>
        </p:spPr>
      </p:pic>
      <p:pic>
        <p:nvPicPr>
          <p:cNvPr id="18"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1021080" y="2807896"/>
            <a:ext cx="3133926" cy="2523351"/>
          </a:xfrm>
          <a:prstGeom prst="rect">
            <a:avLst/>
          </a:prstGeom>
          <a:noFill/>
          <a:ln w="9525">
            <a:noFill/>
            <a:miter lim="800000"/>
          </a:ln>
          <a:effec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1587818" y="1128260"/>
            <a:ext cx="1492360" cy="1414498"/>
          </a:xfrm>
          <a:prstGeom prst="rect">
            <a:avLst/>
          </a:prstGeom>
          <a:effectLst>
            <a:outerShdw blurRad="63500" dist="35921" dir="2700000" algn="ctr" rotWithShape="0">
              <a:schemeClr val="bg2"/>
            </a:outerShdw>
            <a:softEdge rad="12700"/>
          </a:effectLst>
          <a:extLst/>
        </p:spPr>
      </p:pic>
      <p:pic>
        <p:nvPicPr>
          <p:cNvPr id="20" name="Picture 3"/>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a:xfrm>
            <a:off x="4264343" y="1128260"/>
            <a:ext cx="2330450" cy="1714500"/>
          </a:xfrm>
          <a:prstGeom prst="rect">
            <a:avLst/>
          </a:prstGeom>
          <a:noFill/>
          <a:ln w="9525">
            <a:noFill/>
            <a:miter lim="800000"/>
          </a:ln>
          <a:effectLst/>
        </p:spPr>
      </p:pic>
      <p:pic>
        <p:nvPicPr>
          <p:cNvPr id="21"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a:xfrm>
            <a:off x="7541624" y="1128260"/>
            <a:ext cx="1721248" cy="1245640"/>
          </a:xfrm>
          <a:prstGeom prst="rect">
            <a:avLst/>
          </a:prstGeom>
          <a:effectLst>
            <a:outerShdw blurRad="63500" dist="35921" dir="2700000" algn="ctr" rotWithShape="0">
              <a:schemeClr val="bg2"/>
            </a:outerShdw>
            <a:softEdge rad="12700"/>
          </a:effectLst>
          <a:extLst/>
        </p:spPr>
      </p:pic>
      <p:pic>
        <p:nvPicPr>
          <p:cNvPr id="22" name="Picture 4"/>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a:xfrm>
            <a:off x="4209648" y="3025414"/>
            <a:ext cx="2743200" cy="2571750"/>
          </a:xfrm>
          <a:prstGeom prst="rect">
            <a:avLst/>
          </a:prstGeom>
          <a:noFill/>
          <a:ln w="9525">
            <a:noFill/>
            <a:miter lim="800000"/>
          </a:ln>
          <a:effectLst/>
        </p:spPr>
      </p:pic>
      <p:pic>
        <p:nvPicPr>
          <p:cNvPr id="23" name="Picture 6" descr="Résultat de recherche d'images pour &quot;Nafion&quot;">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a:xfrm>
            <a:off x="7262705" y="2807896"/>
            <a:ext cx="2585874" cy="25858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1203643" y="937182"/>
            <a:ext cx="384559"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a:t>
            </a:r>
          </a:p>
        </p:txBody>
      </p:sp>
      <p:sp>
        <p:nvSpPr>
          <p:cNvPr id="25" name="ZoneTexte 24"/>
          <p:cNvSpPr txBox="1"/>
          <p:nvPr/>
        </p:nvSpPr>
        <p:spPr>
          <a:xfrm>
            <a:off x="1456105" y="4681598"/>
            <a:ext cx="384559"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a:t>
            </a:r>
          </a:p>
        </p:txBody>
      </p:sp>
      <p:sp>
        <p:nvSpPr>
          <p:cNvPr id="26" name="ZoneTexte 25"/>
          <p:cNvSpPr txBox="1"/>
          <p:nvPr/>
        </p:nvSpPr>
        <p:spPr>
          <a:xfrm>
            <a:off x="8318437" y="832891"/>
            <a:ext cx="34465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a:t>
            </a:r>
          </a:p>
        </p:txBody>
      </p:sp>
      <p:sp>
        <p:nvSpPr>
          <p:cNvPr id="27" name="ZoneTexte 26"/>
          <p:cNvSpPr txBox="1"/>
          <p:nvPr/>
        </p:nvSpPr>
        <p:spPr>
          <a:xfrm>
            <a:off x="4360560" y="4240258"/>
            <a:ext cx="34465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2</a:t>
            </a:r>
          </a:p>
        </p:txBody>
      </p:sp>
      <p:sp>
        <p:nvSpPr>
          <p:cNvPr id="28" name="ZoneTexte 27"/>
          <p:cNvSpPr txBox="1"/>
          <p:nvPr/>
        </p:nvSpPr>
        <p:spPr>
          <a:xfrm>
            <a:off x="8903896" y="1054910"/>
            <a:ext cx="53318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a:t>
            </a:r>
          </a:p>
        </p:txBody>
      </p:sp>
      <p:sp>
        <p:nvSpPr>
          <p:cNvPr id="29" name="ZoneTexte 29"/>
          <p:cNvSpPr txBox="1"/>
          <p:nvPr/>
        </p:nvSpPr>
        <p:spPr>
          <a:xfrm>
            <a:off x="7240881" y="4753606"/>
            <a:ext cx="53318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3</a:t>
            </a:r>
          </a:p>
        </p:txBody>
      </p:sp>
      <p:sp>
        <p:nvSpPr>
          <p:cNvPr id="30" name="ZoneTexte 30"/>
          <p:cNvSpPr txBox="1"/>
          <p:nvPr/>
        </p:nvSpPr>
        <p:spPr>
          <a:xfrm>
            <a:off x="965519" y="5689710"/>
            <a:ext cx="109187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CEA</a:t>
            </a:r>
          </a:p>
        </p:txBody>
      </p:sp>
      <p:sp>
        <p:nvSpPr>
          <p:cNvPr id="31" name="TextBox 1"/>
          <p:cNvSpPr txBox="1">
            <a:spLocks noChangeArrowheads="1"/>
          </p:cNvSpPr>
          <p:nvPr/>
        </p:nvSpPr>
        <p:spPr>
          <a:xfrm>
            <a:off x="775160" y="206267"/>
            <a:ext cx="7689113" cy="701741"/>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Materiale utilizate la pilele de combustie cu electrolit din polimer: plăci bipolare, straturi de difuzie și electrolit</a:t>
            </a:r>
          </a:p>
        </p:txBody>
      </p:sp>
      <p:sp>
        <p:nvSpPr>
          <p:cNvPr id="32" name="ZoneTexte 1"/>
          <p:cNvSpPr txBox="1"/>
          <p:nvPr/>
        </p:nvSpPr>
        <p:spPr>
          <a:xfrm>
            <a:off x="1696264" y="5185654"/>
            <a:ext cx="1360090"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Plăcă bipolară</a:t>
            </a:r>
          </a:p>
        </p:txBody>
      </p:sp>
      <p:sp>
        <p:nvSpPr>
          <p:cNvPr id="33" name="ZoneTexte 33"/>
          <p:cNvSpPr txBox="1"/>
          <p:nvPr/>
        </p:nvSpPr>
        <p:spPr>
          <a:xfrm>
            <a:off x="4648592" y="5567180"/>
            <a:ext cx="2080890" cy="579699"/>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Strat de difuzie a gazului</a:t>
            </a:r>
          </a:p>
        </p:txBody>
      </p:sp>
      <p:sp>
        <p:nvSpPr>
          <p:cNvPr id="34" name="ZoneTexte 34"/>
          <p:cNvSpPr txBox="1"/>
          <p:nvPr/>
        </p:nvSpPr>
        <p:spPr>
          <a:xfrm>
            <a:off x="7528913" y="5113646"/>
            <a:ext cx="2080890" cy="335615"/>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Membrană electrolit</a:t>
            </a:r>
          </a:p>
        </p:txBody>
      </p:sp>
    </p:spTree>
    <p:extLst>
      <p:ext uri="{BB962C8B-B14F-4D97-AF65-F5344CB8AC3E}">
        <p14:creationId xmlns:p14="http://schemas.microsoft.com/office/powerpoint/2010/main" val="3499993232"/>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2"/>
          <p:cNvSpPr txBox="1"/>
          <p:nvPr/>
        </p:nvSpPr>
        <p:spPr>
          <a:xfrm>
            <a:off x="360608" y="5675855"/>
            <a:ext cx="109187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CEA</a:t>
            </a:r>
          </a:p>
        </p:txBody>
      </p:sp>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639254" y="799887"/>
            <a:ext cx="6703661" cy="4680520"/>
          </a:xfrm>
          <a:prstGeom prst="rect">
            <a:avLst/>
          </a:prstGeom>
          <a:effectLst>
            <a:outerShdw blurRad="63500" dist="35921" dir="2700000" algn="ctr" rotWithShape="0">
              <a:schemeClr val="bg2"/>
            </a:outerShdw>
            <a:softEdge rad="12700"/>
          </a:effectLst>
          <a:extLst/>
        </p:spPr>
      </p:pic>
      <p:sp>
        <p:nvSpPr>
          <p:cNvPr id="17" name="ZoneTexte 1"/>
          <p:cNvSpPr txBox="1"/>
          <p:nvPr/>
        </p:nvSpPr>
        <p:spPr>
          <a:xfrm>
            <a:off x="7728717" y="2170651"/>
            <a:ext cx="3970425" cy="2288286"/>
          </a:xfrm>
          <a:prstGeom prst="rect">
            <a:avLst/>
          </a:prstGeom>
          <a:noFill/>
          <a:effectLst/>
        </p:spPr>
        <p:txBody>
          <a:bodyPr wrap="square" rtlCol="0">
            <a:spAutoFit/>
          </a:bodyPr>
          <a:lstStyle/>
          <a:p>
            <a:pPr rtl="0"/>
            <a:r>
              <a:rPr lang="ro-RO" sz="2400" b="0" i="0" u="none" strike="noStrike" smtId="4294967295">
                <a:effectLst/>
                <a:highlight>
                  <a:srgbClr val="000000">
                    <a:alpha val="0"/>
                  </a:srgbClr>
                </a:highlight>
                <a:latin typeface="Calibri"/>
              </a:rPr>
              <a:t>Ansamblul de pile de combustie înconjurate de circuitul de hidrogen, circuitul de aer, umidificatorul de aer, circuitul de răcire, țeava de eșapament și sarcina electrică</a:t>
            </a:r>
          </a:p>
        </p:txBody>
      </p:sp>
      <p:sp>
        <p:nvSpPr>
          <p:cNvPr id="18" name="TextBox 1"/>
          <p:cNvSpPr txBox="1">
            <a:spLocks noChangeArrowheads="1"/>
          </p:cNvSpPr>
          <p:nvPr/>
        </p:nvSpPr>
        <p:spPr>
          <a:xfrm>
            <a:off x="2430056" y="112075"/>
            <a:ext cx="5231552"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Tree>
    <p:extLst>
      <p:ext uri="{BB962C8B-B14F-4D97-AF65-F5344CB8AC3E}">
        <p14:creationId xmlns:p14="http://schemas.microsoft.com/office/powerpoint/2010/main" val="93060984"/>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2"/>
          <p:cNvSpPr txBox="1"/>
          <p:nvPr/>
        </p:nvSpPr>
        <p:spPr>
          <a:xfrm>
            <a:off x="447183" y="5749225"/>
            <a:ext cx="109187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CEA</a:t>
            </a:r>
          </a:p>
        </p:txBody>
      </p:sp>
      <p:pic>
        <p:nvPicPr>
          <p:cNvPr id="16" name="Image 1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22344" y="1227575"/>
            <a:ext cx="4427984" cy="3320988"/>
          </a:xfrm>
          <a:prstGeom prst="rect">
            <a:avLst/>
          </a:prstGeom>
          <a:effectLst/>
        </p:spPr>
      </p:pic>
      <p:sp>
        <p:nvSpPr>
          <p:cNvPr id="17" name="ZoneTexte 17"/>
          <p:cNvSpPr txBox="1"/>
          <p:nvPr/>
        </p:nvSpPr>
        <p:spPr>
          <a:xfrm>
            <a:off x="1177928" y="4525089"/>
            <a:ext cx="3243601"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Testarea pilei de combustie alimentată de un rezervor sub presiune B10-200 bar</a:t>
            </a:r>
          </a:p>
        </p:txBody>
      </p:sp>
      <p:sp>
        <p:nvSpPr>
          <p:cNvPr id="18" name="ZoneTexte 18"/>
          <p:cNvSpPr txBox="1"/>
          <p:nvPr/>
        </p:nvSpPr>
        <p:spPr>
          <a:xfrm>
            <a:off x="5912200" y="4525089"/>
            <a:ext cx="2541075"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Testarea pilei de combustie, detalii</a:t>
            </a:r>
          </a:p>
        </p:txBody>
      </p:sp>
      <p:sp>
        <p:nvSpPr>
          <p:cNvPr id="19" name="ZoneTexte 19"/>
          <p:cNvSpPr txBox="1"/>
          <p:nvPr/>
        </p:nvSpPr>
        <p:spPr>
          <a:xfrm>
            <a:off x="4922344" y="3995486"/>
            <a:ext cx="7928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IN</a:t>
            </a:r>
          </a:p>
        </p:txBody>
      </p:sp>
      <p:sp>
        <p:nvSpPr>
          <p:cNvPr id="20" name="ZoneTexte 20"/>
          <p:cNvSpPr txBox="1"/>
          <p:nvPr/>
        </p:nvSpPr>
        <p:spPr>
          <a:xfrm>
            <a:off x="7010977" y="1105874"/>
            <a:ext cx="936638"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OUT</a:t>
            </a:r>
          </a:p>
        </p:txBody>
      </p:sp>
      <p:sp>
        <p:nvSpPr>
          <p:cNvPr id="21" name="ZoneTexte 21"/>
          <p:cNvSpPr txBox="1"/>
          <p:nvPr/>
        </p:nvSpPr>
        <p:spPr>
          <a:xfrm>
            <a:off x="4994352" y="899142"/>
            <a:ext cx="11532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ELEC OUT</a:t>
            </a:r>
          </a:p>
        </p:txBody>
      </p:sp>
      <p:sp>
        <p:nvSpPr>
          <p:cNvPr id="22" name="ZoneTexte 22"/>
          <p:cNvSpPr txBox="1"/>
          <p:nvPr/>
        </p:nvSpPr>
        <p:spPr>
          <a:xfrm>
            <a:off x="5653276" y="3203398"/>
            <a:ext cx="108120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POMPĂ</a:t>
            </a:r>
          </a:p>
        </p:txBody>
      </p:sp>
      <p:sp>
        <p:nvSpPr>
          <p:cNvPr id="23" name="ZoneTexte 23"/>
          <p:cNvSpPr txBox="1"/>
          <p:nvPr/>
        </p:nvSpPr>
        <p:spPr>
          <a:xfrm>
            <a:off x="7226601" y="2339302"/>
            <a:ext cx="720800"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VENTILATOR</a:t>
            </a:r>
          </a:p>
        </p:txBody>
      </p:sp>
      <p:pic>
        <p:nvPicPr>
          <p:cNvPr id="24" name="Picture 2" descr="https://www.sewerin.com/cms/uploads/tx_sewerinproducts/1_abb_snooper4_pumpe_diffusion.jpg">
            <a:hlinkClick r:id="rId11" action="ppaction://hlinkfile"/>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a:xfrm>
            <a:off x="4216241" y="4647078"/>
            <a:ext cx="1102147" cy="110214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TextBox 1"/>
          <p:cNvSpPr txBox="1">
            <a:spLocks noChangeArrowheads="1"/>
          </p:cNvSpPr>
          <p:nvPr/>
        </p:nvSpPr>
        <p:spPr>
          <a:xfrm>
            <a:off x="2327443" y="190381"/>
            <a:ext cx="5231552"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
        <p:nvSpPr>
          <p:cNvPr id="26" name="ZoneTexte 2"/>
          <p:cNvSpPr txBox="1"/>
          <p:nvPr/>
        </p:nvSpPr>
        <p:spPr>
          <a:xfrm>
            <a:off x="5066360" y="5605209"/>
            <a:ext cx="158576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Detectoare de H2</a:t>
            </a:r>
          </a:p>
        </p:txBody>
      </p:sp>
      <p:sp>
        <p:nvSpPr>
          <p:cNvPr id="27" name="ZoneTexte 27"/>
          <p:cNvSpPr txBox="1"/>
          <p:nvPr/>
        </p:nvSpPr>
        <p:spPr>
          <a:xfrm>
            <a:off x="7802665" y="2715597"/>
            <a:ext cx="792880" cy="366126"/>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H2 IN</a:t>
            </a:r>
          </a:p>
        </p:txBody>
      </p:sp>
      <p:pic>
        <p:nvPicPr>
          <p:cNvPr id="28" name="Imag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421" y="1227575"/>
            <a:ext cx="4395915" cy="3296937"/>
          </a:xfrm>
          <a:prstGeom prst="rect">
            <a:avLst/>
          </a:prstGeom>
          <a:effectLst/>
        </p:spPr>
      </p:pic>
    </p:spTree>
    <p:extLst>
      <p:ext uri="{BB962C8B-B14F-4D97-AF65-F5344CB8AC3E}">
        <p14:creationId xmlns:p14="http://schemas.microsoft.com/office/powerpoint/2010/main" val="2617326053"/>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539552" y="908720"/>
            <a:ext cx="8154712" cy="5446123"/>
          </a:xfrm>
          <a:prstGeom prst="rect">
            <a:avLst/>
          </a:prstGeom>
          <a:noFill/>
          <a:ln w="28575">
            <a:solidFill>
              <a:srgbClr val="00ACAF"/>
            </a:solidFill>
          </a:ln>
          <a:effectLst/>
        </p:spPr>
        <p:txBody>
          <a:bodyPr wrap="square" rtlCol="0">
            <a:spAutoFit/>
          </a:bodyPr>
          <a:lstStyle/>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Dispozitivele auxiliare sunt foarte importante din punct de vedere al tehnologiei și siguranței</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Rezervoarele de hidrogen sunt în general umplute cu hidrogen gazos la presiune sub 350 sau 700 bar</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Rezervoarele de hidrogen sunt proiectate să fie umplute până la 700 bar.  Sunt confecționate din materiale compozite, cum ar fi fibre de carbon sau Kevlar.</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Rezervoarele de hidrogen sunt dotate cu o multi-supapă de siguranță specifică compusă din siguranță termică, supapă manuală, supapă solenoid, restrictor de rupere a țevii, senzori de temperatură ș presiune și un disc de suprapresiune.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Anumite rezervoare de hidrogen sunt proiectate să fie umplute cu hidrogen lichid la 253°C sau cu gaz răcit presurizat la temperatură foarte mică.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Țevile sunt proiectate să reziste la presiune înaltă. Sunt conectate la alte componente prin conectori cu șurub.  </a:t>
            </a:r>
          </a:p>
        </p:txBody>
      </p:sp>
    </p:spTree>
    <p:extLst>
      <p:ext uri="{BB962C8B-B14F-4D97-AF65-F5344CB8AC3E}">
        <p14:creationId xmlns:p14="http://schemas.microsoft.com/office/powerpoint/2010/main" val="1047816526"/>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2" descr="Figure_4_U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011" y="1644203"/>
            <a:ext cx="3086491" cy="2624994"/>
          </a:xfrm>
          <a:prstGeom prst="rect">
            <a:avLst/>
          </a:prstGeom>
          <a:effectLst/>
        </p:spPr>
      </p:pic>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419904" y="3673333"/>
            <a:ext cx="1832634" cy="1348073"/>
          </a:xfrm>
          <a:prstGeom prst="rect">
            <a:avLst/>
          </a:prstGeom>
          <a:noFill/>
          <a:ln w="9525">
            <a:noFill/>
            <a:miter lim="800000"/>
          </a:ln>
          <a:effectLst/>
        </p:spPr>
      </p:pic>
      <p:sp>
        <p:nvSpPr>
          <p:cNvPr id="23" name="ZoneTexte 1"/>
          <p:cNvSpPr txBox="1"/>
          <p:nvPr/>
        </p:nvSpPr>
        <p:spPr>
          <a:xfrm>
            <a:off x="8778874" y="5533930"/>
            <a:ext cx="1610318"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BMW, Toyota</a:t>
            </a:r>
          </a:p>
        </p:txBody>
      </p:sp>
      <p:sp>
        <p:nvSpPr>
          <p:cNvPr id="24" name="TextBox 1"/>
          <p:cNvSpPr txBox="1">
            <a:spLocks noChangeArrowheads="1"/>
          </p:cNvSpPr>
          <p:nvPr/>
        </p:nvSpPr>
        <p:spPr>
          <a:xfrm>
            <a:off x="1162011" y="394927"/>
            <a:ext cx="8145042" cy="366126"/>
          </a:xfrm>
          <a:prstGeom prst="rect">
            <a:avLst/>
          </a:prstGeom>
          <a:solidFill>
            <a:schemeClr val="bg1"/>
          </a:solidFill>
          <a:ln w="9525">
            <a:noFill/>
            <a:miter lim="800000"/>
          </a:ln>
          <a:effectLst/>
        </p:spPr>
        <p:txBody>
          <a:bodyPr wrap="square">
            <a:spAutoFit/>
          </a:bodyPr>
          <a:lstStyle/>
          <a:p>
            <a:pPr rtl="0">
              <a:spcBef>
                <a:spcPct val="0"/>
              </a:spcBef>
            </a:pPr>
            <a:r>
              <a:rPr lang="ro-RO" sz="1800" b="0" i="0" u="none" strike="noStrike" smtId="4294967295">
                <a:effectLst/>
                <a:highlight>
                  <a:srgbClr val="000000">
                    <a:alpha val="0"/>
                  </a:srgbClr>
                </a:highlight>
                <a:latin typeface="Calibri"/>
              </a:rPr>
              <a:t>1. Stocarea hidrogenului: luăm în considerare trei tipuri de stocare pentru vehicule</a:t>
            </a:r>
          </a:p>
        </p:txBody>
      </p:sp>
      <p:sp>
        <p:nvSpPr>
          <p:cNvPr id="26" name="TextBox 1"/>
          <p:cNvSpPr txBox="1">
            <a:spLocks noChangeArrowheads="1"/>
          </p:cNvSpPr>
          <p:nvPr/>
        </p:nvSpPr>
        <p:spPr>
          <a:xfrm>
            <a:off x="2599558" y="29951"/>
            <a:ext cx="5231553"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
        <p:nvSpPr>
          <p:cNvPr id="2" name="ZoneTexte 1"/>
          <p:cNvSpPr txBox="1"/>
          <p:nvPr/>
        </p:nvSpPr>
        <p:spPr>
          <a:xfrm>
            <a:off x="2386584" y="4453128"/>
            <a:ext cx="1830194" cy="1189909"/>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Stocare hidrogenului gazos sub presiune</a:t>
            </a:r>
          </a:p>
        </p:txBody>
      </p:sp>
      <p:sp>
        <p:nvSpPr>
          <p:cNvPr id="29" name="ZoneTexte 28"/>
          <p:cNvSpPr txBox="1"/>
          <p:nvPr/>
        </p:nvSpPr>
        <p:spPr>
          <a:xfrm>
            <a:off x="5096305" y="4450012"/>
            <a:ext cx="1830194" cy="1464503"/>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Stocarea hidrogenului lichid la temperatură foarte mică</a:t>
            </a:r>
          </a:p>
        </p:txBody>
      </p:sp>
      <p:sp>
        <p:nvSpPr>
          <p:cNvPr id="30" name="ZoneTexte 29"/>
          <p:cNvSpPr txBox="1"/>
          <p:nvPr/>
        </p:nvSpPr>
        <p:spPr>
          <a:xfrm>
            <a:off x="8675905" y="4386926"/>
            <a:ext cx="2304551" cy="1189909"/>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Stocarea hidrogenului gazos rece la temperatură foarte mică</a:t>
            </a:r>
          </a:p>
        </p:txBody>
      </p:sp>
      <p:sp>
        <p:nvSpPr>
          <p:cNvPr id="4" name="AutoShape 2" descr="Résultat de recherche d'images pour &quot;BMW cryo compressed tank&quot;">
            <a:hlinkClick r:id="rId12"/>
          </p:cNvPr>
          <p:cNvSpPr>
            <a:spLocks noChangeAspect="1" noChangeArrowheads="1"/>
          </p:cNvSpPr>
          <p:nvPr/>
        </p:nvSpPr>
        <p:spPr>
          <a:xfrm>
            <a:off x="4506913" y="-754063"/>
            <a:ext cx="2886075" cy="1581151"/>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fr-BE">
              <a:effectLst/>
            </a:endParaRPr>
          </a:p>
        </p:txBody>
      </p:sp>
      <p:pic>
        <p:nvPicPr>
          <p:cNvPr id="5" name="Imag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34869" y="2233270"/>
            <a:ext cx="3400018" cy="1862716"/>
          </a:xfrm>
          <a:prstGeom prst="rect">
            <a:avLst/>
          </a:prstGeom>
          <a:effectLst/>
        </p:spPr>
      </p:pic>
      <p:pic>
        <p:nvPicPr>
          <p:cNvPr id="7" name="Imag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37085" y="2026700"/>
            <a:ext cx="2815356" cy="2069286"/>
          </a:xfrm>
          <a:prstGeom prst="rect">
            <a:avLst/>
          </a:prstGeom>
          <a:effectLst/>
        </p:spPr>
      </p:pic>
    </p:spTree>
    <p:extLst>
      <p:ext uri="{BB962C8B-B14F-4D97-AF65-F5344CB8AC3E}">
        <p14:creationId xmlns:p14="http://schemas.microsoft.com/office/powerpoint/2010/main" val="2792755250"/>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2"/>
          <p:cNvSpPr txBox="1"/>
          <p:nvPr/>
        </p:nvSpPr>
        <p:spPr>
          <a:xfrm>
            <a:off x="1461689" y="1084441"/>
            <a:ext cx="4729125" cy="1067867"/>
          </a:xfrm>
          <a:prstGeom prst="rect">
            <a:avLst/>
          </a:prstGeom>
          <a:noFill/>
          <a:effectLst/>
        </p:spPr>
        <p:txBody>
          <a:bodyPr wrap="square" rtlCol="0">
            <a:spAutoFit/>
          </a:bodyPr>
          <a:lstStyle/>
          <a:p>
            <a:pPr algn="just" rtl="0"/>
            <a:r>
              <a:rPr lang="ro-RO" sz="1600" b="0" i="0" u="none" strike="noStrike" smtId="4294967295">
                <a:effectLst/>
                <a:highlight>
                  <a:srgbClr val="000000">
                    <a:alpha val="0"/>
                  </a:srgbClr>
                </a:highlight>
                <a:latin typeface="Calibri"/>
              </a:rPr>
              <a:t>Sistemul de hidrogen, rezervoarele și țevile sunt situate în afara volumului mașinii din motive de siguranță. Hidrogenul nu poate să intre în compartimentul pasagerilor. </a:t>
            </a:r>
          </a:p>
        </p:txBody>
      </p:sp>
      <p:sp>
        <p:nvSpPr>
          <p:cNvPr id="19" name="TextBox 1"/>
          <p:cNvSpPr txBox="1">
            <a:spLocks noChangeArrowheads="1"/>
          </p:cNvSpPr>
          <p:nvPr/>
        </p:nvSpPr>
        <p:spPr>
          <a:xfrm>
            <a:off x="1471355" y="636657"/>
            <a:ext cx="4468961" cy="640720"/>
          </a:xfrm>
          <a:prstGeom prst="rect">
            <a:avLst/>
          </a:prstGeom>
          <a:solidFill>
            <a:schemeClr val="bg1"/>
          </a:solidFill>
          <a:ln w="9525">
            <a:noFill/>
            <a:miter lim="800000"/>
          </a:ln>
          <a:effectLst/>
        </p:spPr>
        <p:txBody>
          <a:bodyPr wrap="square">
            <a:spAutoFit/>
          </a:bodyPr>
          <a:lstStyle/>
          <a:p>
            <a:pPr rtl="0">
              <a:spcBef>
                <a:spcPct val="0"/>
              </a:spcBef>
            </a:pPr>
            <a:r>
              <a:rPr lang="ro-RO" sz="1800" b="0" i="0" u="none" strike="noStrike" smtId="4294967295">
                <a:effectLst/>
                <a:highlight>
                  <a:srgbClr val="000000">
                    <a:alpha val="0"/>
                  </a:srgbClr>
                </a:highlight>
                <a:latin typeface="Calibri"/>
              </a:rPr>
              <a:t>2. Țevi de hidrogen: siguranța este pe primul loc</a:t>
            </a:r>
          </a:p>
        </p:txBody>
      </p:sp>
      <p:pic>
        <p:nvPicPr>
          <p:cNvPr id="20" name="Picture 4" descr="Résultat d’images pour attention"/>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821329" y="1105281"/>
            <a:ext cx="531992" cy="49383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TextBox 1"/>
          <p:cNvSpPr txBox="1">
            <a:spLocks noChangeArrowheads="1"/>
          </p:cNvSpPr>
          <p:nvPr/>
        </p:nvSpPr>
        <p:spPr>
          <a:xfrm>
            <a:off x="2513430" y="190381"/>
            <a:ext cx="5231553"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pic>
        <p:nvPicPr>
          <p:cNvPr id="23" name="Imag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1355" y="3571256"/>
            <a:ext cx="8196556" cy="2024871"/>
          </a:xfrm>
          <a:prstGeom prst="rect">
            <a:avLst/>
          </a:prstGeom>
          <a:effectLst/>
        </p:spPr>
      </p:pic>
      <p:pic>
        <p:nvPicPr>
          <p:cNvPr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1950" y="907197"/>
            <a:ext cx="4540821" cy="2418818"/>
          </a:xfrm>
          <a:prstGeom prst="rect">
            <a:avLst/>
          </a:prstGeom>
          <a:effectLst/>
        </p:spPr>
      </p:pic>
    </p:spTree>
    <p:extLst>
      <p:ext uri="{BB962C8B-B14F-4D97-AF65-F5344CB8AC3E}">
        <p14:creationId xmlns:p14="http://schemas.microsoft.com/office/powerpoint/2010/main" val="3782569753"/>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808875" y="504844"/>
            <a:ext cx="8145041" cy="6709256"/>
          </a:xfrm>
          <a:prstGeom prst="rect">
            <a:avLst/>
          </a:prstGeom>
          <a:noFill/>
          <a:ln w="28575">
            <a:solidFill>
              <a:srgbClr val="00ACAF"/>
            </a:solidFill>
          </a:ln>
          <a:effectLst/>
        </p:spPr>
        <p:txBody>
          <a:bodyPr wrap="square" rtlCol="0">
            <a:spAutoFit/>
          </a:bodyPr>
          <a:lstStyle/>
          <a:p>
            <a:pPr marL="285750" indent="-285750" rtl="0">
              <a:lnSpc>
                <a:spcPct val="130000"/>
              </a:lnSpc>
              <a:buFont typeface="Arial" panose="020B0604020202020204" pitchFamily="34" charset="0"/>
              <a:buChar char="•"/>
            </a:pPr>
            <a:r>
              <a:rPr lang="ro-RO" sz="1800" b="0" i="0" u="none" strike="noStrike" smtId="4294967295">
                <a:effectLst/>
                <a:highlight>
                  <a:srgbClr val="000000">
                    <a:alpha val="0"/>
                  </a:srgbClr>
                </a:highlight>
                <a:latin typeface="Calibri"/>
              </a:rPr>
              <a:t>Regulatorul de presiune reduce presiunea hidrogenului gazos de la 700 bar la aproximativ 1 bar.  Orice valoare a presiunii mai mare de 1 bar de hidrogen poate distruge membrana pilei de combustie, </a:t>
            </a:r>
          </a:p>
          <a:p>
            <a:pPr marL="285750" indent="-285750" rtl="0">
              <a:lnSpc>
                <a:spcPct val="130000"/>
              </a:lnSpc>
              <a:buFont typeface="Arial" panose="020B0604020202020204" pitchFamily="34" charset="0"/>
              <a:buChar char="•"/>
            </a:pPr>
            <a:r>
              <a:rPr lang="ro-RO" sz="1800" b="0" i="0" u="none" strike="noStrike" smtId="4294967295">
                <a:effectLst/>
                <a:highlight>
                  <a:srgbClr val="000000">
                    <a:alpha val="0"/>
                  </a:srgbClr>
                </a:highlight>
                <a:latin typeface="Calibri"/>
              </a:rPr>
              <a:t>Admisia de aer este, de asemenea, gestionată. Presiunea aerului este gestionată cu ajutorul unei supape de contra-presiune, deoarece trebuie să fie egală cu presiunea hidrogenului.  Debitul de aer este gestionat cu ajutorul unei supape de bypass.</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Debitul de aer trebuie să conțină umiditate pentru a evita uscarea membranei electrolitului și a permite transportul protonic.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Pentru a menține umiditatea aerului de admisie la aproximativ 50%, se poate utiliza un umidificator.</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Un aer uscat va usca membrana pile de combustie și va opri producția de electricitate.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Pentru a menține temperatura pilei de combustie sub 80°C este esențial să existe un circuit de răcire.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Agentul de răcire este special și nu conduce curentul electric.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Pentru a elimina ionii din agentul de răcire se utilizează un filtru cu rășină. </a:t>
            </a:r>
          </a:p>
        </p:txBody>
      </p:sp>
    </p:spTree>
    <p:extLst>
      <p:ext uri="{BB962C8B-B14F-4D97-AF65-F5344CB8AC3E}">
        <p14:creationId xmlns:p14="http://schemas.microsoft.com/office/powerpoint/2010/main" val="2085710551"/>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
          <p:cNvSpPr txBox="1"/>
          <p:nvPr/>
        </p:nvSpPr>
        <p:spPr>
          <a:xfrm>
            <a:off x="895811" y="910456"/>
            <a:ext cx="7568401" cy="2776454"/>
          </a:xfrm>
          <a:prstGeom prst="rect">
            <a:avLst/>
          </a:prstGeom>
          <a:noFill/>
          <a:effectLst/>
        </p:spPr>
        <p:txBody>
          <a:bodyPr wrap="square" rtlCol="0">
            <a:spAutoFit/>
          </a:bodyPr>
          <a:lstStyle/>
          <a:p>
            <a:pPr algn="ctr" rtl="0"/>
            <a:r>
              <a:rPr lang="ro-RO" sz="1800" b="0" i="0" u="none" strike="noStrike" smtId="4294967295">
                <a:effectLst/>
                <a:highlight>
                  <a:srgbClr val="000000">
                    <a:alpha val="0"/>
                  </a:srgbClr>
                </a:highlight>
                <a:latin typeface="Calibri"/>
              </a:rPr>
              <a:t>Tehnologia pilelor de combustie cu hidrogen</a:t>
            </a:r>
          </a:p>
          <a:p>
            <a:endParaRPr lang="fr-BE" sz="1400">
              <a:effectLst/>
            </a:endParaRPr>
          </a:p>
          <a:p>
            <a:pPr marL="342900" lvl="0" indent="-342900" rtl="0">
              <a:buFont typeface="+mj-lt"/>
              <a:buAutoNum type="arabicPeriod"/>
            </a:pPr>
            <a:r>
              <a:rPr lang="ro-RO" sz="1800" b="0" i="0" u="none" strike="noStrike" smtId="4294967295">
                <a:effectLst/>
                <a:highlight>
                  <a:srgbClr val="000000">
                    <a:alpha val="0"/>
                  </a:srgbClr>
                </a:highlight>
                <a:latin typeface="Calibri"/>
              </a:rPr>
              <a:t>Diferite tipuri de pile de combustie</a:t>
            </a:r>
          </a:p>
          <a:p>
            <a:pPr marL="342900" lvl="0" indent="-342900" rtl="0">
              <a:buFont typeface="+mj-lt"/>
              <a:buAutoNum type="arabicPeriod"/>
            </a:pPr>
            <a:r>
              <a:rPr lang="ro-RO" sz="1800" b="0" i="0" u="none" strike="noStrike" smtId="4294967295">
                <a:effectLst/>
                <a:highlight>
                  <a:srgbClr val="000000">
                    <a:alpha val="0"/>
                  </a:srgbClr>
                </a:highlight>
                <a:latin typeface="Calibri"/>
              </a:rPr>
              <a:t>Arhitectura pilelor de combustie: bipolară - planară - tubulară</a:t>
            </a:r>
          </a:p>
          <a:p>
            <a:pPr marL="342900" lvl="0" indent="-342900" rtl="0">
              <a:buFont typeface="+mj-lt"/>
              <a:buAutoNum type="arabicPeriod"/>
            </a:pPr>
            <a:r>
              <a:rPr lang="ro-RO" sz="1800" b="0" i="0" u="none" strike="noStrike" smtId="4294967295">
                <a:effectLst/>
                <a:highlight>
                  <a:srgbClr val="000000">
                    <a:alpha val="0"/>
                  </a:srgbClr>
                </a:highlight>
                <a:latin typeface="Calibri"/>
              </a:rPr>
              <a:t>Principiul de funcționare a pilelor de combustie</a:t>
            </a:r>
          </a:p>
          <a:p>
            <a:pPr marL="342900" lvl="0" indent="-342900" rtl="0">
              <a:buFont typeface="+mj-lt"/>
              <a:buAutoNum type="arabicPeriod"/>
            </a:pPr>
            <a:r>
              <a:rPr lang="ro-RO" sz="1800" b="0" i="0" u="none" strike="noStrike" smtId="4294967295">
                <a:effectLst/>
                <a:highlight>
                  <a:srgbClr val="000000">
                    <a:alpha val="0"/>
                  </a:srgbClr>
                </a:highlight>
                <a:latin typeface="Calibri"/>
              </a:rPr>
              <a:t>Materiale utilizate în pilele de combustie cu electrolit din polimer: Plăci bipolare - Straturi de difuzie - Electrolit</a:t>
            </a:r>
          </a:p>
          <a:p>
            <a:pPr marL="342900" lvl="0" indent="-342900" rtl="0">
              <a:buFont typeface="+mj-lt"/>
              <a:buAutoNum type="arabicPeriod"/>
            </a:pPr>
            <a:r>
              <a:rPr lang="ro-RO" sz="1800" b="0" i="0" u="none" strike="noStrike" smtId="4294967295">
                <a:effectLst/>
                <a:highlight>
                  <a:srgbClr val="000000">
                    <a:alpha val="0"/>
                  </a:srgbClr>
                </a:highlight>
                <a:latin typeface="Calibri"/>
              </a:rPr>
              <a:t>Dispozitive auxiliare aferente pilei de combustie</a:t>
            </a:r>
          </a:p>
          <a:p>
            <a:pPr marL="342900" lvl="0" indent="-342900" rtl="0">
              <a:buFont typeface="+mj-lt"/>
              <a:buAutoNum type="arabicPeriod"/>
            </a:pPr>
            <a:r>
              <a:rPr lang="ro-RO" sz="1800" b="0" i="0" u="none" strike="noStrike" smtId="4294967295">
                <a:effectLst/>
                <a:highlight>
                  <a:srgbClr val="000000">
                    <a:alpha val="0"/>
                  </a:srgbClr>
                </a:highlight>
                <a:latin typeface="Calibri"/>
              </a:rPr>
              <a:t>Integrarea unei pile de combustie într-un sistem</a:t>
            </a:r>
          </a:p>
          <a:p>
            <a:pPr marL="342900" indent="-342900" rtl="0">
              <a:buFont typeface="+mj-lt"/>
              <a:buAutoNum type="arabicPeriod"/>
            </a:pPr>
            <a:r>
              <a:rPr lang="ro-RO" sz="1800" b="0" i="0" u="none" strike="noStrike" smtId="4294967295">
                <a:effectLst/>
                <a:highlight>
                  <a:srgbClr val="000000">
                    <a:alpha val="0"/>
                  </a:srgbClr>
                </a:highlight>
                <a:latin typeface="Calibri"/>
              </a:rPr>
              <a:t>Management energetic</a:t>
            </a:r>
          </a:p>
        </p:txBody>
      </p:sp>
    </p:spTree>
    <p:extLst>
      <p:ext uri="{BB962C8B-B14F-4D97-AF65-F5344CB8AC3E}">
        <p14:creationId xmlns:p14="http://schemas.microsoft.com/office/powerpoint/2010/main" val="2906593766"/>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4" descr="Figure_11_U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6373" y="2049385"/>
            <a:ext cx="2365269" cy="2187672"/>
          </a:xfrm>
          <a:prstGeom prst="rect">
            <a:avLst/>
          </a:prstGeom>
          <a:effectLst/>
        </p:spPr>
      </p:pic>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r="36110"/>
          <a:stretch>
            <a:fillRect/>
          </a:stretch>
        </p:blipFill>
        <p:spPr>
          <a:xfrm>
            <a:off x="1707780" y="1948480"/>
            <a:ext cx="2529547" cy="256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lèche droite 16"/>
          <p:cNvSpPr/>
          <p:nvPr/>
        </p:nvSpPr>
        <p:spPr>
          <a:xfrm rot="10800000">
            <a:off x="4700746" y="3072352"/>
            <a:ext cx="914400" cy="228600"/>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effectLst/>
            </a:endParaRPr>
          </a:p>
        </p:txBody>
      </p:sp>
      <p:sp>
        <p:nvSpPr>
          <p:cNvPr id="18" name="ZoneTexte 21"/>
          <p:cNvSpPr txBox="1"/>
          <p:nvPr/>
        </p:nvSpPr>
        <p:spPr>
          <a:xfrm>
            <a:off x="8589177" y="2724889"/>
            <a:ext cx="673644"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70 MPa</a:t>
            </a:r>
          </a:p>
        </p:txBody>
      </p:sp>
      <p:sp>
        <p:nvSpPr>
          <p:cNvPr id="19" name="ZoneTexte 22"/>
          <p:cNvSpPr txBox="1"/>
          <p:nvPr/>
        </p:nvSpPr>
        <p:spPr>
          <a:xfrm>
            <a:off x="4772754" y="2292841"/>
            <a:ext cx="902473"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1 până la 1,5 MPa</a:t>
            </a:r>
          </a:p>
        </p:txBody>
      </p:sp>
      <p:sp>
        <p:nvSpPr>
          <p:cNvPr id="20" name="ZoneTexte 24"/>
          <p:cNvSpPr txBox="1"/>
          <p:nvPr/>
        </p:nvSpPr>
        <p:spPr>
          <a:xfrm>
            <a:off x="2252474" y="4669105"/>
            <a:ext cx="136013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40 până la 200 kPa</a:t>
            </a:r>
          </a:p>
        </p:txBody>
      </p:sp>
      <p:sp>
        <p:nvSpPr>
          <p:cNvPr id="21" name="ZoneTexte 29"/>
          <p:cNvSpPr txBox="1"/>
          <p:nvPr/>
        </p:nvSpPr>
        <p:spPr>
          <a:xfrm>
            <a:off x="668298" y="5732180"/>
            <a:ext cx="158083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Toyota TME</a:t>
            </a:r>
          </a:p>
        </p:txBody>
      </p:sp>
      <p:sp>
        <p:nvSpPr>
          <p:cNvPr id="22" name="TextBox 1"/>
          <p:cNvSpPr txBox="1">
            <a:spLocks noChangeArrowheads="1"/>
          </p:cNvSpPr>
          <p:nvPr/>
        </p:nvSpPr>
        <p:spPr>
          <a:xfrm>
            <a:off x="2609901" y="190381"/>
            <a:ext cx="5231552"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
        <p:nvSpPr>
          <p:cNvPr id="23" name="TextBox 1"/>
          <p:cNvSpPr txBox="1">
            <a:spLocks noChangeArrowheads="1"/>
          </p:cNvSpPr>
          <p:nvPr/>
        </p:nvSpPr>
        <p:spPr>
          <a:xfrm>
            <a:off x="1009607" y="710406"/>
            <a:ext cx="8163792" cy="1067867"/>
          </a:xfrm>
          <a:prstGeom prst="rect">
            <a:avLst/>
          </a:prstGeom>
          <a:solidFill>
            <a:schemeClr val="bg1"/>
          </a:solidFill>
          <a:ln w="9525">
            <a:noFill/>
            <a:miter lim="800000"/>
          </a:ln>
          <a:effectLst/>
        </p:spPr>
        <p:txBody>
          <a:bodyPr wrap="square">
            <a:spAutoFit/>
          </a:bodyPr>
          <a:lstStyle/>
          <a:p>
            <a:pPr rtl="0">
              <a:spcBef>
                <a:spcPct val="0"/>
              </a:spcBef>
            </a:pPr>
            <a:r>
              <a:rPr lang="ro-RO" sz="1600" b="0" i="0" u="none" strike="noStrike" smtId="4294967295">
                <a:effectLst/>
                <a:highlight>
                  <a:srgbClr val="000000">
                    <a:alpha val="0"/>
                  </a:srgbClr>
                </a:highlight>
                <a:latin typeface="Calibri"/>
              </a:rPr>
              <a:t>3. Regulatorul de presiune este necesar pentru a reduce presiune de la rezervor (până la 700 bar) la pila de combustie (aproximativ 1 bar).  Operațiunea este în general realizată în două etape, un reductor mecanic de presiune urmat de un injector sau o supapă controlată electronic.</a:t>
            </a:r>
          </a:p>
        </p:txBody>
      </p:sp>
    </p:spTree>
    <p:extLst>
      <p:ext uri="{BB962C8B-B14F-4D97-AF65-F5344CB8AC3E}">
        <p14:creationId xmlns:p14="http://schemas.microsoft.com/office/powerpoint/2010/main" val="2120327945"/>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1899" y="1256904"/>
            <a:ext cx="4180686" cy="2217274"/>
          </a:xfrm>
          <a:prstGeom prst="rect">
            <a:avLst/>
          </a:prstGeom>
          <a:effectLst/>
        </p:spPr>
      </p:pic>
      <p:pic>
        <p:nvPicPr>
          <p:cNvPr id="16"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7407" y="3610374"/>
            <a:ext cx="2091637" cy="2008843"/>
          </a:xfrm>
          <a:prstGeom prst="rect">
            <a:avLst/>
          </a:prstGeom>
          <a:effectLst/>
        </p:spPr>
      </p:pic>
      <p:pic>
        <p:nvPicPr>
          <p:cNvPr id="17"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09011" y="3890493"/>
            <a:ext cx="1719301" cy="1880099"/>
          </a:xfrm>
          <a:prstGeom prst="rect">
            <a:avLst/>
          </a:prstGeom>
          <a:effectLst/>
        </p:spPr>
      </p:pic>
      <p:pic>
        <p:nvPicPr>
          <p:cNvPr id="18"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a:xfrm>
            <a:off x="6251907" y="1420375"/>
            <a:ext cx="2535164" cy="1908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5"/>
          <p:cNvSpPr txBox="1"/>
          <p:nvPr/>
        </p:nvSpPr>
        <p:spPr>
          <a:xfrm>
            <a:off x="1084675" y="626077"/>
            <a:ext cx="7926339" cy="854293"/>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Circuitul de admisie a aerului se compune din: filtru, compresor, intercooler, umidificator, pilă de combustie și sistem de eșapament</a:t>
            </a:r>
          </a:p>
          <a:p>
            <a:endParaRPr lang="en-GB">
              <a:effectLst/>
            </a:endParaRPr>
          </a:p>
        </p:txBody>
      </p:sp>
      <p:sp>
        <p:nvSpPr>
          <p:cNvPr id="20" name="ZoneTexte 19"/>
          <p:cNvSpPr txBox="1"/>
          <p:nvPr/>
        </p:nvSpPr>
        <p:spPr>
          <a:xfrm>
            <a:off x="7997444" y="3344815"/>
            <a:ext cx="1580836"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Toyota TME</a:t>
            </a:r>
          </a:p>
        </p:txBody>
      </p:sp>
      <p:sp>
        <p:nvSpPr>
          <p:cNvPr id="21" name="ZoneTexte 20"/>
          <p:cNvSpPr txBox="1"/>
          <p:nvPr/>
        </p:nvSpPr>
        <p:spPr>
          <a:xfrm>
            <a:off x="641961" y="5642405"/>
            <a:ext cx="2325781"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Umidificatoare Perma Pure</a:t>
            </a:r>
          </a:p>
        </p:txBody>
      </p:sp>
      <p:sp>
        <p:nvSpPr>
          <p:cNvPr id="22" name="TextBox 1"/>
          <p:cNvSpPr txBox="1">
            <a:spLocks noChangeArrowheads="1"/>
          </p:cNvSpPr>
          <p:nvPr/>
        </p:nvSpPr>
        <p:spPr>
          <a:xfrm>
            <a:off x="2522222" y="143388"/>
            <a:ext cx="5231552"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
        <p:nvSpPr>
          <p:cNvPr id="23" name="ZoneTexte 1"/>
          <p:cNvSpPr txBox="1"/>
          <p:nvPr/>
        </p:nvSpPr>
        <p:spPr>
          <a:xfrm>
            <a:off x="1757447" y="3037936"/>
            <a:ext cx="1705196" cy="579699"/>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4. Compresor de aer</a:t>
            </a:r>
          </a:p>
        </p:txBody>
      </p:sp>
      <p:sp>
        <p:nvSpPr>
          <p:cNvPr id="24" name="ZoneTexte 22"/>
          <p:cNvSpPr txBox="1"/>
          <p:nvPr/>
        </p:nvSpPr>
        <p:spPr>
          <a:xfrm>
            <a:off x="5861903" y="1309744"/>
            <a:ext cx="1416875" cy="579699"/>
          </a:xfrm>
          <a:prstGeom prst="rect">
            <a:avLst/>
          </a:prstGeom>
          <a:solidFill>
            <a:schemeClr val="bg1"/>
          </a:solidFill>
          <a:effectLst/>
        </p:spPr>
        <p:txBody>
          <a:bodyPr wrap="square" rtlCol="0">
            <a:spAutoFit/>
          </a:bodyPr>
          <a:lstStyle/>
          <a:p>
            <a:pPr rtl="0"/>
            <a:r>
              <a:rPr lang="ro-RO" sz="1600" b="0" i="0" u="none" strike="noStrike" smtId="4294967295">
                <a:effectLst/>
                <a:highlight>
                  <a:srgbClr val="000000">
                    <a:alpha val="0"/>
                  </a:srgbClr>
                </a:highlight>
                <a:latin typeface="Calibri"/>
              </a:rPr>
              <a:t>5. Intercooler de aer</a:t>
            </a:r>
          </a:p>
        </p:txBody>
      </p:sp>
      <p:sp>
        <p:nvSpPr>
          <p:cNvPr id="25" name="ZoneTexte 2"/>
          <p:cNvSpPr txBox="1"/>
          <p:nvPr/>
        </p:nvSpPr>
        <p:spPr>
          <a:xfrm>
            <a:off x="6267738" y="4118056"/>
            <a:ext cx="3027360" cy="1311951"/>
          </a:xfrm>
          <a:prstGeom prst="rect">
            <a:avLst/>
          </a:prstGeom>
          <a:noFill/>
          <a:effectLst/>
        </p:spPr>
        <p:txBody>
          <a:bodyPr wrap="square" rtlCol="0">
            <a:spAutoFit/>
          </a:bodyPr>
          <a:lstStyle/>
          <a:p>
            <a:pPr algn="just" rtl="0"/>
            <a:r>
              <a:rPr lang="ro-RO" sz="1600" b="0" i="0" u="none" strike="noStrike" smtId="4294967295">
                <a:effectLst/>
                <a:highlight>
                  <a:srgbClr val="000000">
                    <a:alpha val="0"/>
                  </a:srgbClr>
                </a:highlight>
                <a:latin typeface="Calibri"/>
              </a:rPr>
              <a:t>6. Umidificatorul este situat înainte de pila de combustie și mărește procentul de umiditate al aerului.  Apa este extrasă din aerul umed în exhaustor</a:t>
            </a:r>
          </a:p>
        </p:txBody>
      </p:sp>
    </p:spTree>
    <p:extLst>
      <p:ext uri="{BB962C8B-B14F-4D97-AF65-F5344CB8AC3E}">
        <p14:creationId xmlns:p14="http://schemas.microsoft.com/office/powerpoint/2010/main" val="3469170234"/>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6"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1677" y="1665104"/>
            <a:ext cx="3752228" cy="2531991"/>
          </a:xfrm>
          <a:prstGeom prst="rect">
            <a:avLst/>
          </a:prstGeom>
          <a:effectLst/>
        </p:spPr>
      </p:pic>
      <p:pic>
        <p:nvPicPr>
          <p:cNvPr id="17"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8272" y="2257628"/>
            <a:ext cx="2576390" cy="2259783"/>
          </a:xfrm>
          <a:prstGeom prst="rect">
            <a:avLst/>
          </a:prstGeom>
          <a:effectLst/>
        </p:spPr>
      </p:pic>
      <p:sp>
        <p:nvSpPr>
          <p:cNvPr id="19" name="ZoneTexte 1"/>
          <p:cNvSpPr txBox="1"/>
          <p:nvPr/>
        </p:nvSpPr>
        <p:spPr>
          <a:xfrm>
            <a:off x="699015" y="5678096"/>
            <a:ext cx="1812677"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Toyota TME</a:t>
            </a:r>
          </a:p>
        </p:txBody>
      </p:sp>
      <p:sp>
        <p:nvSpPr>
          <p:cNvPr id="20" name="TextBox 1"/>
          <p:cNvSpPr txBox="1">
            <a:spLocks noChangeArrowheads="1"/>
          </p:cNvSpPr>
          <p:nvPr/>
        </p:nvSpPr>
        <p:spPr>
          <a:xfrm>
            <a:off x="2604296" y="108219"/>
            <a:ext cx="5231552" cy="39663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Dispozitive auxiliare aferente pilei de combustie</a:t>
            </a:r>
          </a:p>
        </p:txBody>
      </p:sp>
      <p:sp>
        <p:nvSpPr>
          <p:cNvPr id="21" name="ZoneTexte 2"/>
          <p:cNvSpPr txBox="1"/>
          <p:nvPr/>
        </p:nvSpPr>
        <p:spPr>
          <a:xfrm>
            <a:off x="7298898" y="4631879"/>
            <a:ext cx="2739040" cy="518678"/>
          </a:xfrm>
          <a:prstGeom prst="rect">
            <a:avLst/>
          </a:prstGeom>
          <a:noFill/>
          <a:effectLst/>
        </p:spPr>
        <p:txBody>
          <a:bodyPr wrap="square" rtlCol="0">
            <a:spAutoFit/>
          </a:bodyPr>
          <a:lstStyle/>
          <a:p>
            <a:pPr rtl="0"/>
            <a:r>
              <a:rPr lang="ro-RO" sz="1400" b="0" i="0" u="none" strike="noStrike" smtId="4294967295">
                <a:effectLst/>
                <a:highlight>
                  <a:srgbClr val="000000">
                    <a:alpha val="0"/>
                  </a:srgbClr>
                </a:highlight>
                <a:latin typeface="Calibri"/>
              </a:rPr>
              <a:t>Câteodată, răcirea aerului nu este suficientă. </a:t>
            </a:r>
          </a:p>
        </p:txBody>
      </p:sp>
      <p:sp>
        <p:nvSpPr>
          <p:cNvPr id="22" name="ZoneTexte 19"/>
          <p:cNvSpPr txBox="1"/>
          <p:nvPr/>
        </p:nvSpPr>
        <p:spPr>
          <a:xfrm>
            <a:off x="1531677" y="4317357"/>
            <a:ext cx="3755981" cy="1006846"/>
          </a:xfrm>
          <a:prstGeom prst="rect">
            <a:avLst/>
          </a:prstGeom>
          <a:noFill/>
          <a:effectLst/>
        </p:spPr>
        <p:txBody>
          <a:bodyPr wrap="square" rtlCol="0">
            <a:spAutoFit/>
          </a:bodyPr>
          <a:lstStyle/>
          <a:p>
            <a:pPr rtl="0"/>
            <a:r>
              <a:rPr lang="ro-RO" sz="2000" b="0" i="0" u="none" strike="noStrike" smtId="4294967295">
                <a:effectLst/>
                <a:highlight>
                  <a:srgbClr val="000000">
                    <a:alpha val="0"/>
                  </a:srgbClr>
                </a:highlight>
                <a:latin typeface="Calibri"/>
              </a:rPr>
              <a:t>7. Componentele tipice ale unui circuit de răcire al unui vehicul cu pilă de combustie </a:t>
            </a:r>
          </a:p>
        </p:txBody>
      </p:sp>
      <p:sp>
        <p:nvSpPr>
          <p:cNvPr id="23" name="ZoneTexte 3"/>
          <p:cNvSpPr txBox="1"/>
          <p:nvPr/>
        </p:nvSpPr>
        <p:spPr>
          <a:xfrm>
            <a:off x="1450112" y="610847"/>
            <a:ext cx="9344476" cy="1006846"/>
          </a:xfrm>
          <a:prstGeom prst="rect">
            <a:avLst/>
          </a:prstGeom>
          <a:noFill/>
          <a:effectLst/>
        </p:spPr>
        <p:txBody>
          <a:bodyPr wrap="square" rtlCol="0">
            <a:spAutoFit/>
          </a:bodyPr>
          <a:lstStyle/>
          <a:p>
            <a:pPr algn="just" rtl="0"/>
            <a:r>
              <a:rPr lang="ro-RO" sz="2000" b="0" i="0" u="none" strike="noStrike" smtId="4294967295">
                <a:effectLst/>
                <a:highlight>
                  <a:srgbClr val="000000">
                    <a:alpha val="0"/>
                  </a:srgbClr>
                </a:highlight>
                <a:latin typeface="Calibri"/>
              </a:rPr>
              <a:t>Eficiența pilei de combustie este de aproximativ 50% până la 60%.  Aceasta înseamnă că o mare parte din energia produsă este energie termică, care trebuie valorificară sau evacuată prin radiator.</a:t>
            </a:r>
          </a:p>
        </p:txBody>
      </p:sp>
    </p:spTree>
    <p:extLst>
      <p:ext uri="{BB962C8B-B14F-4D97-AF65-F5344CB8AC3E}">
        <p14:creationId xmlns:p14="http://schemas.microsoft.com/office/powerpoint/2010/main" val="791314366"/>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539552" y="726951"/>
            <a:ext cx="8154712" cy="4457582"/>
          </a:xfrm>
          <a:prstGeom prst="rect">
            <a:avLst/>
          </a:prstGeom>
          <a:noFill/>
          <a:ln w="28575">
            <a:solidFill>
              <a:srgbClr val="00ACAF"/>
            </a:solidFill>
          </a:ln>
          <a:effectLst/>
        </p:spPr>
        <p:txBody>
          <a:bodyPr wrap="square" rtlCol="0">
            <a:spAutoFit/>
          </a:bodyPr>
          <a:lstStyle/>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Pila de combustie este ca o baterie, produce curent continuu.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Curentul continuu trebuie transformat în curent alternativ.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Curentul continuu este transformat în curent alternativ cu ajutorul unui invertor în punte. </a:t>
            </a:r>
          </a:p>
          <a:p>
            <a:pPr marL="285750" indent="-285750" rtl="0">
              <a:lnSpc>
                <a:spcPct val="130000"/>
              </a:lnSpc>
              <a:buFont typeface="Arial" panose="020B0604020202020204" pitchFamily="34" charset="0"/>
              <a:buChar char="•"/>
            </a:pPr>
            <a:r>
              <a:rPr lang="ro-RO" sz="1800" b="0" i="0" u="none" strike="noStrike" smtId="4294967295">
                <a:effectLst/>
                <a:highlight>
                  <a:srgbClr val="000000">
                    <a:alpha val="0"/>
                  </a:srgbClr>
                </a:highlight>
                <a:latin typeface="Calibri"/>
              </a:rPr>
              <a:t>Un invertor în punte este relativ simplu.  Utilizează 6 tranzistor în modul saturat, deschis și închis. Invertorul este reversibil și funcționează ca o diodă punte pentru a transforma curentul alternativ în curent continuu.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Curentul alternativ este utilizat pentru a alimenta statorul trifazic al unui motor electric.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Înfășurările statorului trifazic generează un câmp magnetic rotativ.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Câmpul magnetic rotativ este urmat de un rotor conectat la o transmisie. </a:t>
            </a:r>
          </a:p>
        </p:txBody>
      </p:sp>
    </p:spTree>
    <p:extLst>
      <p:ext uri="{BB962C8B-B14F-4D97-AF65-F5344CB8AC3E}">
        <p14:creationId xmlns:p14="http://schemas.microsoft.com/office/powerpoint/2010/main" val="174623400"/>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extBox 51"/>
          <p:cNvSpPr txBox="1">
            <a:spLocks noChangeArrowheads="1"/>
          </p:cNvSpPr>
          <p:nvPr/>
        </p:nvSpPr>
        <p:spPr>
          <a:xfrm>
            <a:off x="567405" y="760925"/>
            <a:ext cx="10904618" cy="1311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9pPr>
          </a:lstStyle>
          <a:p>
            <a:pPr algn="just" rtl="0" eaLnBrk="1" hangingPunct="1">
              <a:spcBef>
                <a:spcPct val="0"/>
              </a:spcBef>
              <a:buNone/>
            </a:pPr>
            <a:r>
              <a:rPr lang="ro-RO" sz="1600" b="0" i="0" u="none" strike="noStrike" smtId="4294967295">
                <a:effectLst/>
                <a:highlight>
                  <a:srgbClr val="000000">
                    <a:alpha val="0"/>
                  </a:srgbClr>
                </a:highlight>
                <a:latin typeface="Calibri"/>
                <a:sym typeface="Wingdings"/>
              </a:rPr>
              <a:t>Pentru a putea fi utlizat, curentul continuu produs de pila de combustie trebuie transformat de sistemul electronic de energie electrică Cel mai adesea se utilizează un invertor pentru a transforma curentul continuu în curent alternativ trifazic.  În cazul vehiculelor, sarcina va fi un motor electric.  În acest echipament, rotorul se mișcă datorită unei forțe induse de câmpul magnetic rotativ generat de înfășurările statorului.  </a:t>
            </a:r>
          </a:p>
          <a:p>
            <a:pPr algn="just" eaLnBrk="1" hangingPunct="1">
              <a:spcBef>
                <a:spcPct val="0"/>
              </a:spcBef>
              <a:buFont typeface="Arial" charset="0"/>
              <a:buNone/>
            </a:pPr>
            <a:endParaRPr lang="en-GB" altLang="fr-FR" sz="1600" b="0">
              <a:effectLst/>
              <a:sym typeface="Wingdings" pitchFamily="2" charset="2"/>
            </a:endParaRPr>
          </a:p>
        </p:txBody>
      </p:sp>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1303580" y="2514599"/>
            <a:ext cx="3367088" cy="175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845271" y="2318600"/>
            <a:ext cx="436562" cy="2120900"/>
          </a:xfrm>
          <a:prstGeom prst="rect">
            <a:avLst/>
          </a:prstGeom>
          <a:solidFill>
            <a:srgbClr val="FFC0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effectLst/>
              </a:defRPr>
            </a:pPr>
            <a:endParaRPr lang="en-GB">
              <a:effectLst/>
            </a:endParaRPr>
          </a:p>
        </p:txBody>
      </p:sp>
      <p:cxnSp>
        <p:nvCxnSpPr>
          <p:cNvPr id="20" name="Connecteur droit 17"/>
          <p:cNvCxnSpPr/>
          <p:nvPr/>
        </p:nvCxnSpPr>
        <p:spPr>
          <a:xfrm flipH="1">
            <a:off x="1284166" y="2545613"/>
            <a:ext cx="34290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1" name="Connecteur droit 18"/>
          <p:cNvCxnSpPr/>
          <p:nvPr/>
        </p:nvCxnSpPr>
        <p:spPr>
          <a:xfrm flipH="1">
            <a:off x="1295279" y="4244238"/>
            <a:ext cx="34290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2" name="ZoneTexte 4"/>
          <p:cNvSpPr txBox="1">
            <a:spLocks noChangeArrowheads="1"/>
          </p:cNvSpPr>
          <p:nvPr/>
        </p:nvSpPr>
        <p:spPr>
          <a:xfrm rot="16200000">
            <a:off x="111532" y="3108426"/>
            <a:ext cx="2130967" cy="549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9pPr>
          </a:lstStyle>
          <a:p>
            <a:pPr algn="ctr" rtl="0" eaLnBrk="1" hangingPunct="1">
              <a:spcBef>
                <a:spcPct val="0"/>
              </a:spcBef>
              <a:buFontTx/>
              <a:buNone/>
            </a:pPr>
            <a:r>
              <a:rPr lang="ro-RO" sz="1500" b="0" i="0" u="none" strike="noStrike" smtId="4294967295">
                <a:effectLst/>
                <a:highlight>
                  <a:srgbClr val="000000">
                    <a:alpha val="0"/>
                  </a:srgbClr>
                </a:highlight>
                <a:latin typeface="Calibri"/>
              </a:rPr>
              <a:t>Baterie de tensiune înaltă</a:t>
            </a:r>
          </a:p>
        </p:txBody>
      </p:sp>
      <p:sp>
        <p:nvSpPr>
          <p:cNvPr id="23" name="ZoneTexte 22"/>
          <p:cNvSpPr txBox="1">
            <a:spLocks noChangeArrowheads="1"/>
          </p:cNvSpPr>
          <p:nvPr/>
        </p:nvSpPr>
        <p:spPr>
          <a:xfrm>
            <a:off x="622033" y="4677121"/>
            <a:ext cx="4255577" cy="640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effectLst/>
                <a:latin typeface="Calibri" panose="020F0502020204030204" pitchFamily="34" charset="0"/>
              </a:defRPr>
            </a:lvl1pPr>
            <a:lvl2pPr marL="742950" indent="-285750" eaLnBrk="0" hangingPunct="0">
              <a:spcBef>
                <a:spcPct val="20000"/>
              </a:spcBef>
              <a:buFont typeface="Arial" charset="0"/>
              <a:buChar char="–"/>
              <a:defRPr sz="2800">
                <a:solidFill>
                  <a:schemeClr val="tx1"/>
                </a:solidFill>
                <a:effectLst/>
                <a:latin typeface="Calibri" panose="020F0502020204030204" pitchFamily="34" charset="0"/>
              </a:defRPr>
            </a:lvl2pPr>
            <a:lvl3pPr marL="1143000" indent="-228600" eaLnBrk="0" hangingPunct="0">
              <a:spcBef>
                <a:spcPct val="20000"/>
              </a:spcBef>
              <a:buFont typeface="Arial" charset="0"/>
              <a:buChar char="•"/>
              <a:defRPr sz="2400">
                <a:solidFill>
                  <a:schemeClr val="tx1"/>
                </a:solidFill>
                <a:effectLst/>
                <a:latin typeface="Calibri" panose="020F0502020204030204" pitchFamily="34" charset="0"/>
              </a:defRPr>
            </a:lvl3pPr>
            <a:lvl4pPr marL="1600200" indent="-228600" eaLnBrk="0" hangingPunct="0">
              <a:spcBef>
                <a:spcPct val="20000"/>
              </a:spcBef>
              <a:buFont typeface="Arial" charset="0"/>
              <a:buChar char="–"/>
              <a:defRPr sz="2000">
                <a:solidFill>
                  <a:schemeClr val="tx1"/>
                </a:solidFill>
                <a:effectLst/>
                <a:latin typeface="Calibri" panose="020F0502020204030204" pitchFamily="34" charset="0"/>
              </a:defRPr>
            </a:lvl4pPr>
            <a:lvl5pPr marL="2057400" indent="-228600" eaLnBrk="0" hangingPunct="0">
              <a:spcBef>
                <a:spcPct val="20000"/>
              </a:spcBef>
              <a:buFont typeface="Arial" charset="0"/>
              <a:buChar char="»"/>
              <a:defRPr sz="2000">
                <a:solidFill>
                  <a:schemeClr val="tx1"/>
                </a:solidFill>
                <a:effectLst/>
                <a:latin typeface="Calibri" panose="020F0502020204030204" pitchFamily="34" charset="0"/>
              </a:defRPr>
            </a:lvl5pPr>
            <a:lvl6pPr marL="25146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6pPr>
            <a:lvl7pPr marL="29718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7pPr>
            <a:lvl8pPr marL="34290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8pPr>
            <a:lvl9pPr marL="3886200" indent="-228600" eaLnBrk="0" fontAlgn="base" hangingPunct="0">
              <a:spcBef>
                <a:spcPct val="20000"/>
              </a:spcBef>
              <a:spcAft>
                <a:spcPct val="0"/>
              </a:spcAft>
              <a:buFont typeface="Arial" charset="0"/>
              <a:buChar char="»"/>
              <a:defRPr sz="2000">
                <a:solidFill>
                  <a:schemeClr val="tx1"/>
                </a:solidFill>
                <a:effectLst/>
                <a:latin typeface="Calibri" panose="020F0502020204030204" pitchFamily="34" charset="0"/>
              </a:defRPr>
            </a:lvl9pPr>
          </a:lstStyle>
          <a:p>
            <a:pPr algn="ctr" rtl="0" eaLnBrk="1" hangingPunct="1">
              <a:spcBef>
                <a:spcPct val="0"/>
              </a:spcBef>
              <a:buFontTx/>
              <a:buNone/>
            </a:pPr>
            <a:r>
              <a:rPr lang="ro-RO" sz="1800" b="0" i="1" u="none" strike="noStrike" smtId="4294967295">
                <a:effectLst/>
                <a:highlight>
                  <a:srgbClr val="000000">
                    <a:alpha val="0"/>
                  </a:srgbClr>
                </a:highlight>
                <a:latin typeface="Calibri"/>
              </a:rPr>
              <a:t>Diagrama unui convertor reversibil curent continuu / curent alternativ</a:t>
            </a:r>
          </a:p>
        </p:txBody>
      </p:sp>
      <p:sp>
        <p:nvSpPr>
          <p:cNvPr id="29" name="TextBox 1"/>
          <p:cNvSpPr txBox="1">
            <a:spLocks noChangeArrowheads="1"/>
          </p:cNvSpPr>
          <p:nvPr/>
        </p:nvSpPr>
        <p:spPr>
          <a:xfrm>
            <a:off x="4108087" y="136180"/>
            <a:ext cx="2913880" cy="707886"/>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dirty="0" smtId="4294967295">
                <a:solidFill>
                  <a:srgbClr val="00ACAF"/>
                </a:solidFill>
                <a:effectLst/>
                <a:highlight>
                  <a:srgbClr val="000000">
                    <a:alpha val="0"/>
                  </a:srgbClr>
                </a:highlight>
                <a:latin typeface="Calibri"/>
              </a:rPr>
              <a:t>Pila de combustie într-un sistem</a:t>
            </a:r>
          </a:p>
        </p:txBody>
      </p:sp>
      <p:pic>
        <p:nvPicPr>
          <p:cNvPr id="30" name="Picture 11" descr="image007[1]"/>
          <p:cNvPicPr>
            <a:picLocks noChangeAspect="1" noChangeArrowheads="1" noCrop="1"/>
          </p:cNvPicPr>
          <p:nvPr/>
        </p:nvPicPr>
        <p:blipFill>
          <a:blip r:embed="rId11"/>
          <a:stretch>
            <a:fillRect/>
          </a:stretch>
        </p:blipFill>
        <p:spPr>
          <a:xfrm>
            <a:off x="5915461" y="2072876"/>
            <a:ext cx="3685205" cy="2284731"/>
          </a:xfrm>
          <a:prstGeom prst="rect">
            <a:avLst/>
          </a:prstGeom>
          <a:noFill/>
          <a:ln w="9525">
            <a:noFill/>
            <a:miter lim="800000"/>
          </a:ln>
          <a:effectLst/>
        </p:spPr>
      </p:pic>
      <p:sp>
        <p:nvSpPr>
          <p:cNvPr id="31" name="TextBox 9"/>
          <p:cNvSpPr txBox="1">
            <a:spLocks noChangeArrowheads="1"/>
          </p:cNvSpPr>
          <p:nvPr/>
        </p:nvSpPr>
        <p:spPr>
          <a:xfrm>
            <a:off x="6046986" y="4723287"/>
            <a:ext cx="3555457" cy="915314"/>
          </a:xfrm>
          <a:prstGeom prst="rect">
            <a:avLst/>
          </a:prstGeom>
          <a:noFill/>
          <a:ln w="9525">
            <a:noFill/>
            <a:miter lim="800000"/>
          </a:ln>
          <a:effectLst/>
        </p:spPr>
        <p:txBody>
          <a:bodyPr wrap="square">
            <a:spAutoFit/>
          </a:bodyPr>
          <a:lstStyle/>
          <a:p>
            <a:pPr algn="ctr" rtl="0"/>
            <a:r>
              <a:rPr lang="ro-RO" sz="1800" b="0" i="0" u="none" strike="noStrike" smtId="4294967295">
                <a:effectLst/>
                <a:highlight>
                  <a:srgbClr val="000000">
                    <a:alpha val="0"/>
                  </a:srgbClr>
                </a:highlight>
                <a:latin typeface="Calibri"/>
              </a:rPr>
              <a:t>3 înfășurări alimentate cu curent alternativ generează un câmp magnetic rotativ</a:t>
            </a:r>
          </a:p>
        </p:txBody>
      </p:sp>
    </p:spTree>
    <p:extLst>
      <p:ext uri="{BB962C8B-B14F-4D97-AF65-F5344CB8AC3E}">
        <p14:creationId xmlns:p14="http://schemas.microsoft.com/office/powerpoint/2010/main" val="3585371423"/>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539552" y="804534"/>
            <a:ext cx="8154712" cy="5226445"/>
          </a:xfrm>
          <a:prstGeom prst="rect">
            <a:avLst/>
          </a:prstGeom>
          <a:noFill/>
          <a:ln w="28575">
            <a:solidFill>
              <a:srgbClr val="00ACAF"/>
            </a:solidFill>
          </a:ln>
          <a:effectLst/>
        </p:spPr>
        <p:txBody>
          <a:bodyPr wrap="square" rtlCol="0">
            <a:spAutoFit/>
          </a:bodyPr>
          <a:lstStyle/>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Pila de combustie este asociară la dispozitivele auxiliare pentru a funcționa ca o baterie. Este asfel considerat un sistem de pilă de combustie.</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În aplicații mobile, pila de combustie nu este reversibilă.  Nu este posibil să se transmită electricitate și să se producă hidrogen la 700 bar pentru a umple rezervorul.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Sistemul pilei de combustie este în sfârșit inclus într-un sistem de propulsie.</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Un sistem de propulsie al pilei de combustie este similar unui sistem de propulsie hibrid, incluzând o baterie mică în paralel. </a:t>
            </a:r>
          </a:p>
          <a:p>
            <a:pPr marL="285750" indent="-285750" rtl="0">
              <a:lnSpc>
                <a:spcPct val="130000"/>
              </a:lnSpc>
              <a:buFont typeface="Arial" panose="020B0604020202020204" pitchFamily="34" charset="0"/>
              <a:buChar char="•"/>
            </a:pPr>
            <a:r>
              <a:rPr lang="ro-RO" sz="1800" b="0" i="0" u="none" strike="noStrike" smtId="4294967295">
                <a:effectLst/>
                <a:highlight>
                  <a:srgbClr val="000000">
                    <a:alpha val="0"/>
                  </a:srgbClr>
                </a:highlight>
                <a:latin typeface="Calibri"/>
              </a:rPr>
              <a:t>Pila de combustie are nevoie de aer și hidrogen pentru a produce electricitate.   Acesta sunt furnizate de un compresor și de o pompă. Există o întârziere de 1 - 2 secunde atunci când este necesar un curent mai mare.  Întârzierea nu este vizibilă pentru utilizator deoarece bateria compensează imediat.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Bateria este utilizată și pentru a recupera energia în timpul frânării. </a:t>
            </a:r>
          </a:p>
        </p:txBody>
      </p:sp>
    </p:spTree>
    <p:extLst>
      <p:ext uri="{BB962C8B-B14F-4D97-AF65-F5344CB8AC3E}">
        <p14:creationId xmlns:p14="http://schemas.microsoft.com/office/powerpoint/2010/main" val="2736156765"/>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10"/>
          <p:cNvSpPr txBox="1"/>
          <p:nvPr/>
        </p:nvSpPr>
        <p:spPr>
          <a:xfrm>
            <a:off x="2869729" y="5307885"/>
            <a:ext cx="4108561" cy="579699"/>
          </a:xfrm>
          <a:prstGeom prst="rect">
            <a:avLst/>
          </a:prstGeom>
          <a:noFill/>
          <a:effectLst/>
        </p:spPr>
        <p:txBody>
          <a:bodyPr wrap="square" rtlCol="0">
            <a:spAutoFit/>
          </a:bodyPr>
          <a:lstStyle/>
          <a:p>
            <a:pPr rtl="0"/>
            <a:r>
              <a:rPr lang="ro-RO" sz="1600" b="0" i="0" u="none" strike="noStrike" smtId="4294967295">
                <a:effectLst/>
                <a:highlight>
                  <a:srgbClr val="000000">
                    <a:alpha val="0"/>
                  </a:srgbClr>
                </a:highlight>
                <a:latin typeface="Calibri"/>
              </a:rPr>
              <a:t>Un sistem complet de propulsie al pilei de combustie al unui vehicul</a:t>
            </a:r>
          </a:p>
        </p:txBody>
      </p:sp>
      <p:pic>
        <p:nvPicPr>
          <p:cNvPr id="16" name="Image 12" descr="Figure_5_U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2705" y="780673"/>
            <a:ext cx="7492812" cy="4432223"/>
          </a:xfrm>
          <a:prstGeom prst="rect">
            <a:avLst/>
          </a:prstGeom>
          <a:effectLst/>
        </p:spPr>
      </p:pic>
      <p:sp>
        <p:nvSpPr>
          <p:cNvPr id="17" name="ZoneTexte 1"/>
          <p:cNvSpPr txBox="1"/>
          <p:nvPr/>
        </p:nvSpPr>
        <p:spPr>
          <a:xfrm>
            <a:off x="482799" y="5688250"/>
            <a:ext cx="2383979" cy="274594"/>
          </a:xfrm>
          <a:prstGeom prst="rect">
            <a:avLst/>
          </a:prstGeom>
          <a:noFill/>
          <a:effectLst/>
        </p:spPr>
        <p:txBody>
          <a:bodyPr wrap="square" rtlCol="0">
            <a:spAutoFit/>
          </a:bodyPr>
          <a:lstStyle/>
          <a:p>
            <a:pPr rtl="0"/>
            <a:r>
              <a:rPr lang="ro-RO" sz="1200" b="0" i="0" u="none" strike="noStrike" smtId="4294967295">
                <a:effectLst/>
                <a:highlight>
                  <a:srgbClr val="000000">
                    <a:alpha val="0"/>
                  </a:srgbClr>
                </a:highlight>
                <a:latin typeface="Calibri"/>
              </a:rPr>
              <a:t>Sursă: greencarcongress.com</a:t>
            </a:r>
          </a:p>
        </p:txBody>
      </p:sp>
      <p:sp>
        <p:nvSpPr>
          <p:cNvPr id="18" name="TextBox 1"/>
          <p:cNvSpPr txBox="1">
            <a:spLocks noChangeArrowheads="1"/>
          </p:cNvSpPr>
          <p:nvPr/>
        </p:nvSpPr>
        <p:spPr>
          <a:xfrm>
            <a:off x="3119489" y="164539"/>
            <a:ext cx="3470468" cy="701741"/>
          </a:xfrm>
          <a:prstGeom prst="rect">
            <a:avLst/>
          </a:prstGeom>
          <a:solidFill>
            <a:schemeClr val="bg1"/>
          </a:solidFill>
          <a:ln w="9525">
            <a:noFill/>
            <a:miter lim="800000"/>
          </a:ln>
          <a:effectLst/>
        </p:spPr>
        <p:txBody>
          <a:bodyPr wrap="square">
            <a:spAutoFit/>
          </a:bodyPr>
          <a:lstStyle/>
          <a:p>
            <a:pPr algn="ctr" rtl="0">
              <a:spcBef>
                <a:spcPct val="0"/>
              </a:spcBef>
            </a:pPr>
            <a:r>
              <a:rPr lang="ro-RO" sz="2000" b="0" i="0" u="none" strike="noStrike" smtId="4294967295">
                <a:solidFill>
                  <a:srgbClr val="00ACAF"/>
                </a:solidFill>
                <a:effectLst/>
                <a:highlight>
                  <a:srgbClr val="000000">
                    <a:alpha val="0"/>
                  </a:srgbClr>
                </a:highlight>
                <a:latin typeface="Calibri"/>
              </a:rPr>
              <a:t>Pila de combustie într-un sistem</a:t>
            </a:r>
          </a:p>
        </p:txBody>
      </p:sp>
      <p:sp>
        <p:nvSpPr>
          <p:cNvPr id="2" name="ZoneTexte 1"/>
          <p:cNvSpPr txBox="1"/>
          <p:nvPr/>
        </p:nvSpPr>
        <p:spPr>
          <a:xfrm>
            <a:off x="8945780" y="2020824"/>
            <a:ext cx="2752147" cy="2562881"/>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Pila de combustie și dispozitivele auxiliare transmit electricitate la invertor, care acționează un motor electric.  O baterie de tensiune înaltă conectată în paralel are rolul de tampon de energie.</a:t>
            </a:r>
          </a:p>
        </p:txBody>
      </p:sp>
    </p:spTree>
    <p:extLst>
      <p:ext uri="{BB962C8B-B14F-4D97-AF65-F5344CB8AC3E}">
        <p14:creationId xmlns:p14="http://schemas.microsoft.com/office/powerpoint/2010/main" val="670594600"/>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ZoneTexte 2"/>
          <p:cNvSpPr txBox="1"/>
          <p:nvPr/>
        </p:nvSpPr>
        <p:spPr>
          <a:xfrm>
            <a:off x="539552" y="980728"/>
            <a:ext cx="8154712" cy="5034231"/>
          </a:xfrm>
          <a:prstGeom prst="rect">
            <a:avLst/>
          </a:prstGeom>
          <a:noFill/>
          <a:ln w="28575">
            <a:solidFill>
              <a:srgbClr val="00ACAF"/>
            </a:solidFill>
          </a:ln>
          <a:effectLst/>
        </p:spPr>
        <p:txBody>
          <a:bodyPr wrap="square" rtlCol="0">
            <a:spAutoFit/>
          </a:bodyPr>
          <a:lstStyle/>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Există diferite tipuri de pile de combustie care utilizează același principiu de funcționare</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Acestea diferă prin electrolit, catalizator, reactanți gazoși și temperatură</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Reacția chimică are loc într-o singură pilă</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O pilă este în general compusă din 5 elemente: 2 plăci bipolare, 2 straturi de difuzie și o membrană electrolit într-o poziție centrală</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Există o depunere fină de catalizator pe suprafețele active ale straturilor de difuzie, ale suprafețelor în contact cu membrana electrolitului</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Când este alimentată cu hidrogen și oxigen pur, o pilă generează 1,18 Volt și doar 0,8 Volt când oxigenul este înlocuit cu aer. </a:t>
            </a:r>
          </a:p>
          <a:p>
            <a:pPr marL="285750" indent="-285750" rtl="0">
              <a:lnSpc>
                <a:spcPct val="150000"/>
              </a:lnSpc>
              <a:buFont typeface="Arial" panose="020B0604020202020204" pitchFamily="34" charset="0"/>
              <a:buChar char="•"/>
            </a:pPr>
            <a:r>
              <a:rPr lang="ro-RO" sz="1800" b="0" i="0" u="none" strike="noStrike" smtId="4294967295">
                <a:effectLst/>
                <a:highlight>
                  <a:srgbClr val="000000">
                    <a:alpha val="0"/>
                  </a:srgbClr>
                </a:highlight>
                <a:latin typeface="Calibri"/>
              </a:rPr>
              <a:t>Ieșirile electrice ale pilelor sunt conectate în serie pentru a mări tensiunea de lucru. </a:t>
            </a:r>
          </a:p>
        </p:txBody>
      </p:sp>
    </p:spTree>
    <p:extLst>
      <p:ext uri="{BB962C8B-B14F-4D97-AF65-F5344CB8AC3E}">
        <p14:creationId xmlns:p14="http://schemas.microsoft.com/office/powerpoint/2010/main" val="4044906276"/>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2866946" y="395173"/>
            <a:ext cx="4108891" cy="519227"/>
          </a:xfrm>
          <a:prstGeom prst="rect">
            <a:avLst/>
          </a:prstGeom>
          <a:effectLst/>
        </p:spPr>
        <p:txBody>
          <a:bodyPr>
            <a:normAutofit/>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rtl="0"/>
            <a:r>
              <a:rPr lang="ro-RO" sz="2400" b="0" i="0" u="none" strike="noStrike" smtId="4294967295">
                <a:solidFill>
                  <a:srgbClr val="00ACAF"/>
                </a:solidFill>
                <a:effectLst/>
                <a:highlight>
                  <a:srgbClr val="000000">
                    <a:alpha val="0"/>
                  </a:srgbClr>
                </a:highlight>
                <a:latin typeface="Calibri"/>
                <a:ea typeface="+mn-ea"/>
                <a:cs typeface="+mn-cs"/>
              </a:rPr>
              <a:t>Componentele pilei </a:t>
            </a:r>
          </a:p>
        </p:txBody>
      </p:sp>
      <p:sp>
        <p:nvSpPr>
          <p:cNvPr id="16" name="Rectangle 15"/>
          <p:cNvSpPr/>
          <p:nvPr/>
        </p:nvSpPr>
        <p:spPr>
          <a:xfrm>
            <a:off x="7724626" y="3496201"/>
            <a:ext cx="1065309" cy="1903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ffectLst/>
            </a:endParaRPr>
          </a:p>
        </p:txBody>
      </p:sp>
      <p:pic>
        <p:nvPicPr>
          <p:cNvPr id="17" name="Picture 3"/>
          <p:cNvPicPr>
            <a:picLocks noChangeAspect="1" noChangeArrowheads="1"/>
          </p:cNvPicPr>
          <p:nvPr/>
        </p:nvPicPr>
        <p:blipFill>
          <a:blip r:embed="rId10"/>
          <a:stretch>
            <a:fillRect/>
          </a:stretch>
        </p:blipFill>
        <p:spPr>
          <a:xfrm>
            <a:off x="423784" y="1165695"/>
            <a:ext cx="4886325" cy="3019425"/>
          </a:xfrm>
          <a:prstGeom prst="rect">
            <a:avLst/>
          </a:prstGeom>
          <a:noFill/>
          <a:ln w="9525">
            <a:noFill/>
            <a:miter lim="800000"/>
          </a:ln>
          <a:effectLst/>
        </p:spPr>
      </p:pic>
      <p:pic>
        <p:nvPicPr>
          <p:cNvPr id="18" name="Picture 2"/>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a:xfrm>
            <a:off x="5342394" y="3236456"/>
            <a:ext cx="3487738" cy="2449513"/>
          </a:xfrm>
          <a:prstGeom prst="rect">
            <a:avLst/>
          </a:prstGeom>
          <a:noFill/>
          <a:ln w="9525">
            <a:noFill/>
            <a:miter lim="800000"/>
          </a:ln>
          <a:effectLst/>
        </p:spPr>
      </p:pic>
      <p:sp>
        <p:nvSpPr>
          <p:cNvPr id="19" name="TextBox 2"/>
          <p:cNvSpPr txBox="1">
            <a:spLocks noChangeArrowheads="1"/>
          </p:cNvSpPr>
          <p:nvPr/>
        </p:nvSpPr>
        <p:spPr>
          <a:xfrm>
            <a:off x="925513" y="4613746"/>
            <a:ext cx="1487733" cy="366126"/>
          </a:xfrm>
          <a:prstGeom prst="rect">
            <a:avLst/>
          </a:prstGeom>
          <a:noFill/>
          <a:ln w="9525">
            <a:noFill/>
            <a:miter lim="800000"/>
          </a:ln>
          <a:effectLst/>
        </p:spPr>
        <p:txBody>
          <a:bodyPr wrap="square">
            <a:spAutoFit/>
          </a:bodyPr>
          <a:lstStyle/>
          <a:p>
            <a:pPr rtl="0"/>
            <a:r>
              <a:rPr lang="ro-RO" sz="1800" b="0" i="0" u="none" strike="noStrike" smtId="4294967295">
                <a:effectLst/>
                <a:highlight>
                  <a:srgbClr val="000000">
                    <a:alpha val="0"/>
                  </a:srgbClr>
                </a:highlight>
                <a:latin typeface="Calibri"/>
              </a:rPr>
              <a:t>Plăci bipolare</a:t>
            </a:r>
          </a:p>
        </p:txBody>
      </p:sp>
      <p:cxnSp>
        <p:nvCxnSpPr>
          <p:cNvPr id="20" name="Straight Arrow Connector 4"/>
          <p:cNvCxnSpPr>
            <a:stCxn id="19" idx="0"/>
          </p:cNvCxnSpPr>
          <p:nvPr/>
        </p:nvCxnSpPr>
        <p:spPr>
          <a:xfrm flipH="1" flipV="1">
            <a:off x="787519" y="3285008"/>
            <a:ext cx="881861" cy="1328738"/>
          </a:xfrm>
          <a:prstGeom prst="straightConnector1">
            <a:avLst/>
          </a:prstGeom>
          <a:ln w="2222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7"/>
          <p:cNvCxnSpPr>
            <a:stCxn id="19" idx="0"/>
          </p:cNvCxnSpPr>
          <p:nvPr/>
        </p:nvCxnSpPr>
        <p:spPr>
          <a:xfrm flipV="1">
            <a:off x="1669380" y="3993035"/>
            <a:ext cx="1825451" cy="620712"/>
          </a:xfrm>
          <a:prstGeom prst="straightConnector1">
            <a:avLst/>
          </a:prstGeom>
          <a:ln w="2222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2" name="TextBox 8"/>
          <p:cNvSpPr txBox="1">
            <a:spLocks noChangeArrowheads="1"/>
          </p:cNvSpPr>
          <p:nvPr/>
        </p:nvSpPr>
        <p:spPr>
          <a:xfrm>
            <a:off x="5630049" y="2564904"/>
            <a:ext cx="3459841" cy="366126"/>
          </a:xfrm>
          <a:prstGeom prst="rect">
            <a:avLst/>
          </a:prstGeom>
          <a:noFill/>
          <a:ln w="9525">
            <a:noFill/>
            <a:miter lim="800000"/>
          </a:ln>
          <a:effectLst/>
        </p:spPr>
        <p:txBody>
          <a:bodyPr wrap="square">
            <a:spAutoFit/>
          </a:bodyPr>
          <a:lstStyle/>
          <a:p>
            <a:pPr rtl="0"/>
            <a:r>
              <a:rPr lang="ro-RO" sz="1800" b="0" i="0" u="none" strike="noStrike" smtId="4294967295">
                <a:effectLst/>
                <a:highlight>
                  <a:srgbClr val="000000">
                    <a:alpha val="0"/>
                  </a:srgbClr>
                </a:highlight>
                <a:latin typeface="Calibri"/>
              </a:rPr>
              <a:t>Ansamblu electrod cu membrană</a:t>
            </a:r>
          </a:p>
        </p:txBody>
      </p:sp>
      <p:sp>
        <p:nvSpPr>
          <p:cNvPr id="23" name="Rectangle 22"/>
          <p:cNvSpPr/>
          <p:nvPr/>
        </p:nvSpPr>
        <p:spPr>
          <a:xfrm>
            <a:off x="4211960" y="1268760"/>
            <a:ext cx="864096" cy="79208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endParaRPr>
          </a:p>
        </p:txBody>
      </p:sp>
      <p:sp>
        <p:nvSpPr>
          <p:cNvPr id="24" name="ZoneTexte 5"/>
          <p:cNvSpPr txBox="1"/>
          <p:nvPr/>
        </p:nvSpPr>
        <p:spPr>
          <a:xfrm>
            <a:off x="5257324" y="3386856"/>
            <a:ext cx="937040" cy="396636"/>
          </a:xfrm>
          <a:prstGeom prst="rect">
            <a:avLst/>
          </a:prstGeom>
          <a:solidFill>
            <a:schemeClr val="bg1"/>
          </a:solidFill>
          <a:effectLst/>
        </p:spPr>
        <p:txBody>
          <a:bodyPr wrap="square" rtlCol="0">
            <a:spAutoFit/>
          </a:bodyPr>
          <a:lstStyle/>
          <a:p>
            <a:pPr algn="ctr" rtl="0">
              <a:lnSpc>
                <a:spcPts val="1200"/>
              </a:lnSpc>
            </a:pPr>
            <a:r>
              <a:rPr lang="ro-RO" sz="1400" b="0" i="0" u="none" strike="noStrike" smtId="4294967295">
                <a:effectLst/>
                <a:highlight>
                  <a:srgbClr val="000000">
                    <a:alpha val="0"/>
                  </a:srgbClr>
                </a:highlight>
                <a:latin typeface="Calibri"/>
              </a:rPr>
              <a:t>Strat de difuzie</a:t>
            </a:r>
          </a:p>
        </p:txBody>
      </p:sp>
      <p:sp>
        <p:nvSpPr>
          <p:cNvPr id="25" name="ZoneTexte 21"/>
          <p:cNvSpPr txBox="1"/>
          <p:nvPr/>
        </p:nvSpPr>
        <p:spPr>
          <a:xfrm>
            <a:off x="6515647" y="3145059"/>
            <a:ext cx="1137538" cy="244084"/>
          </a:xfrm>
          <a:prstGeom prst="rect">
            <a:avLst/>
          </a:prstGeom>
          <a:solidFill>
            <a:schemeClr val="bg1"/>
          </a:solidFill>
          <a:effectLst/>
        </p:spPr>
        <p:txBody>
          <a:bodyPr wrap="square" rtlCol="0">
            <a:spAutoFit/>
          </a:bodyPr>
          <a:lstStyle/>
          <a:p>
            <a:pPr algn="ctr" rtl="0">
              <a:lnSpc>
                <a:spcPts val="1200"/>
              </a:lnSpc>
            </a:pPr>
            <a:r>
              <a:rPr lang="ro-RO" sz="1400" b="0" i="0" u="none" strike="noStrike" smtId="4294967295">
                <a:effectLst/>
                <a:highlight>
                  <a:srgbClr val="000000">
                    <a:alpha val="0"/>
                  </a:srgbClr>
                </a:highlight>
                <a:latin typeface="Calibri"/>
              </a:rPr>
              <a:t>Zonă activă</a:t>
            </a:r>
          </a:p>
        </p:txBody>
      </p:sp>
      <p:sp>
        <p:nvSpPr>
          <p:cNvPr id="26" name="ZoneTexte 22"/>
          <p:cNvSpPr txBox="1"/>
          <p:nvPr/>
        </p:nvSpPr>
        <p:spPr>
          <a:xfrm>
            <a:off x="7683502" y="3470811"/>
            <a:ext cx="1137538" cy="244084"/>
          </a:xfrm>
          <a:prstGeom prst="rect">
            <a:avLst/>
          </a:prstGeom>
          <a:solidFill>
            <a:schemeClr val="bg1"/>
          </a:solidFill>
          <a:effectLst/>
        </p:spPr>
        <p:txBody>
          <a:bodyPr wrap="square" rtlCol="0">
            <a:spAutoFit/>
          </a:bodyPr>
          <a:lstStyle/>
          <a:p>
            <a:pPr algn="ctr" rtl="0">
              <a:lnSpc>
                <a:spcPts val="1200"/>
              </a:lnSpc>
            </a:pPr>
            <a:r>
              <a:rPr lang="ro-RO" sz="1400" b="0" i="0" u="none" strike="noStrike" smtId="4294967295">
                <a:effectLst/>
                <a:highlight>
                  <a:srgbClr val="000000">
                    <a:alpha val="0"/>
                  </a:srgbClr>
                </a:highlight>
                <a:latin typeface="Calibri"/>
              </a:rPr>
              <a:t>Membrană</a:t>
            </a:r>
          </a:p>
        </p:txBody>
      </p:sp>
      <p:sp>
        <p:nvSpPr>
          <p:cNvPr id="27" name="ZoneTexte 7"/>
          <p:cNvSpPr txBox="1"/>
          <p:nvPr/>
        </p:nvSpPr>
        <p:spPr>
          <a:xfrm>
            <a:off x="3491880" y="1196752"/>
            <a:ext cx="692631" cy="366126"/>
          </a:xfrm>
          <a:prstGeom prst="rect">
            <a:avLst/>
          </a:prstGeom>
          <a:solidFill>
            <a:schemeClr val="bg1"/>
          </a:solidFill>
          <a:effectLst/>
        </p:spPr>
        <p:txBody>
          <a:bodyPr wrap="square" rtlCol="0">
            <a:spAutoFit/>
          </a:bodyPr>
          <a:lstStyle/>
          <a:p>
            <a:pPr rtl="0"/>
            <a:r>
              <a:rPr lang="ro-RO" sz="1800" b="0" i="0" u="none" strike="noStrike" smtId="4294967295">
                <a:effectLst/>
                <a:highlight>
                  <a:srgbClr val="000000">
                    <a:alpha val="0"/>
                  </a:srgbClr>
                </a:highlight>
                <a:latin typeface="Calibri"/>
              </a:rPr>
              <a:t>MEA</a:t>
            </a:r>
          </a:p>
        </p:txBody>
      </p:sp>
      <p:sp>
        <p:nvSpPr>
          <p:cNvPr id="28" name="ZoneTexte 23"/>
          <p:cNvSpPr txBox="1"/>
          <p:nvPr/>
        </p:nvSpPr>
        <p:spPr>
          <a:xfrm>
            <a:off x="5364088" y="5147901"/>
            <a:ext cx="620551" cy="640720"/>
          </a:xfrm>
          <a:prstGeom prst="rect">
            <a:avLst/>
          </a:prstGeom>
          <a:solidFill>
            <a:schemeClr val="bg1"/>
          </a:solidFill>
          <a:effectLst/>
        </p:spPr>
        <p:txBody>
          <a:bodyPr wrap="square" rtlCol="0">
            <a:spAutoFit/>
          </a:bodyPr>
          <a:lstStyle/>
          <a:p>
            <a:pPr rtl="0"/>
            <a:r>
              <a:rPr lang="ro-RO" sz="1800" b="0" i="0" u="none" strike="noStrike" smtId="4294967295">
                <a:effectLst/>
                <a:highlight>
                  <a:srgbClr val="000000">
                    <a:alpha val="0"/>
                  </a:srgbClr>
                </a:highlight>
                <a:latin typeface="Calibri"/>
              </a:rPr>
              <a:t>MEA</a:t>
            </a:r>
          </a:p>
        </p:txBody>
      </p:sp>
      <p:sp>
        <p:nvSpPr>
          <p:cNvPr id="29" name="ZoneTexte 10"/>
          <p:cNvSpPr txBox="1"/>
          <p:nvPr/>
        </p:nvSpPr>
        <p:spPr>
          <a:xfrm>
            <a:off x="6802693" y="1480138"/>
            <a:ext cx="4375648" cy="1372972"/>
          </a:xfrm>
          <a:prstGeom prst="rect">
            <a:avLst/>
          </a:prstGeom>
          <a:noFill/>
          <a:effectLst/>
        </p:spPr>
        <p:txBody>
          <a:bodyPr wrap="square" rtlCol="0">
            <a:spAutoFit/>
          </a:bodyPr>
          <a:lstStyle/>
          <a:p>
            <a:pPr rtl="0"/>
            <a:r>
              <a:rPr lang="ro-RO" sz="2800" b="0" i="0" u="none" strike="noStrike" smtId="4294967295">
                <a:effectLst/>
                <a:highlight>
                  <a:srgbClr val="000000">
                    <a:alpha val="0"/>
                  </a:srgbClr>
                </a:highlight>
                <a:latin typeface="Calibri"/>
              </a:rPr>
              <a:t>Tensiune pilă cu membrană cu schimb de protoni 0,8 – 1 V</a:t>
            </a:r>
          </a:p>
        </p:txBody>
      </p:sp>
    </p:spTree>
    <p:extLst>
      <p:ext uri="{BB962C8B-B14F-4D97-AF65-F5344CB8AC3E}">
        <p14:creationId xmlns:p14="http://schemas.microsoft.com/office/powerpoint/2010/main" val="1856750350"/>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2195736" y="486321"/>
            <a:ext cx="4896544" cy="494407"/>
          </a:xfrm>
          <a:prstGeom prst="rect">
            <a:avLst/>
          </a:prstGeom>
          <a:effectLst/>
        </p:spPr>
        <p:txBody>
          <a:bodyPr>
            <a:normAutofit fontScale="82500" lnSpcReduction="10000"/>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algn="l" rtl="0"/>
            <a:r>
              <a:rPr lang="ro-RO" sz="2400" b="0" i="0" u="none" strike="noStrike" smtId="4294967295">
                <a:solidFill>
                  <a:srgbClr val="00ACAF"/>
                </a:solidFill>
                <a:effectLst/>
                <a:highlight>
                  <a:srgbClr val="000000">
                    <a:alpha val="0"/>
                  </a:srgbClr>
                </a:highlight>
                <a:latin typeface="Calibri"/>
                <a:ea typeface="+mn-ea"/>
                <a:cs typeface="+mn-cs"/>
              </a:rPr>
              <a:t>Pilele sunt conectate și formează un ansamblu</a:t>
            </a:r>
          </a:p>
        </p:txBody>
      </p:sp>
      <p:pic>
        <p:nvPicPr>
          <p:cNvPr id="16" name="Picture 2"/>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a:xfrm>
            <a:off x="2260787" y="1121073"/>
            <a:ext cx="4953000" cy="446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
          <p:cNvSpPr txBox="1"/>
          <p:nvPr/>
        </p:nvSpPr>
        <p:spPr>
          <a:xfrm>
            <a:off x="1568935" y="5589240"/>
            <a:ext cx="317152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Arhitectura bipolară a unui ansamblu</a:t>
            </a:r>
          </a:p>
        </p:txBody>
      </p:sp>
      <p:sp>
        <p:nvSpPr>
          <p:cNvPr id="2" name="ZoneTexte 1"/>
          <p:cNvSpPr txBox="1"/>
          <p:nvPr/>
        </p:nvSpPr>
        <p:spPr>
          <a:xfrm>
            <a:off x="7979944" y="1856232"/>
            <a:ext cx="3535884" cy="1464503"/>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Tensiunea globală rezultă din adăugarea de tensiuni ale pilei. Dacă construim un ansamblu de 20 pile, vom măsura o tensiune de lucru de aproximativ 20 Volt.</a:t>
            </a:r>
          </a:p>
        </p:txBody>
      </p:sp>
    </p:spTree>
    <p:extLst>
      <p:ext uri="{BB962C8B-B14F-4D97-AF65-F5344CB8AC3E}">
        <p14:creationId xmlns:p14="http://schemas.microsoft.com/office/powerpoint/2010/main" val="1431857885"/>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941195" y="476672"/>
            <a:ext cx="7591245" cy="432048"/>
          </a:xfrm>
          <a:prstGeom prst="rect">
            <a:avLst/>
          </a:prstGeom>
          <a:effectLst/>
        </p:spPr>
        <p:txBody>
          <a:bodyPr>
            <a:normAutofit fontScale="92500" lnSpcReduction="20000"/>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algn="l" rtl="0"/>
            <a:r>
              <a:rPr lang="ro-RO" sz="2400" b="0" i="0" u="none" strike="noStrike" smtId="4294967295">
                <a:solidFill>
                  <a:srgbClr val="00ACAF"/>
                </a:solidFill>
                <a:effectLst/>
                <a:highlight>
                  <a:srgbClr val="000000">
                    <a:alpha val="0"/>
                  </a:srgbClr>
                </a:highlight>
                <a:latin typeface="Calibri"/>
                <a:ea typeface="+mn-ea"/>
                <a:cs typeface="+mn-cs"/>
              </a:rPr>
              <a:t>Diferite tipuri de dispuneri geometrice: bipolare, planare sau tubulare</a:t>
            </a:r>
          </a:p>
        </p:txBody>
      </p:sp>
      <p:pic>
        <p:nvPicPr>
          <p:cNvPr id="16" name="Picture"/>
          <p:cNvPicPr/>
          <p:nvPr/>
        </p:nvPicPr>
        <p:blipFill>
          <a:blip r:embed="rId10">
            <a:extLst>
              <a:ext uri="{28A0092B-C50C-407E-A947-70E740481C1C}">
                <a14:useLocalDpi xmlns:a14="http://schemas.microsoft.com/office/drawing/2010/main"/>
              </a:ext>
            </a:extLst>
          </a:blip>
          <a:stretch>
            <a:fillRect/>
          </a:stretch>
        </p:blipFill>
        <p:spPr>
          <a:xfrm>
            <a:off x="4191000" y="1196752"/>
            <a:ext cx="3857445" cy="2057400"/>
          </a:xfrm>
          <a:prstGeom prst="rect">
            <a:avLst/>
          </a:prstGeom>
          <a:noFill/>
          <a:ln w="9525">
            <a:noFill/>
            <a:miter lim="800000"/>
          </a:ln>
          <a:effectLst/>
        </p:spPr>
      </p:pic>
      <p:pic>
        <p:nvPicPr>
          <p:cNvPr id="17" name="Picture"/>
          <p:cNvPicPr/>
          <p:nvPr/>
        </p:nvPicPr>
        <p:blipFill>
          <a:blip r:embed="rId11">
            <a:extLst>
              <a:ext uri="{28A0092B-C50C-407E-A947-70E740481C1C}">
                <a14:useLocalDpi xmlns:a14="http://schemas.microsoft.com/office/drawing/2010/main"/>
              </a:ext>
            </a:extLst>
          </a:blip>
          <a:srcRect r="58058"/>
          <a:stretch>
            <a:fillRect/>
          </a:stretch>
        </p:blipFill>
        <p:spPr>
          <a:xfrm>
            <a:off x="762000" y="1974655"/>
            <a:ext cx="2403894" cy="3919855"/>
          </a:xfrm>
          <a:prstGeom prst="rect">
            <a:avLst/>
          </a:prstGeom>
          <a:noFill/>
          <a:ln w="9525">
            <a:noFill/>
            <a:miter lim="800000"/>
          </a:ln>
          <a:effectLst/>
        </p:spPr>
      </p:pic>
      <p:pic>
        <p:nvPicPr>
          <p:cNvPr id="18" name="Picture"/>
          <p:cNvPicPr/>
          <p:nvPr/>
        </p:nvPicPr>
        <p:blipFill>
          <a:blip r:embed="rId11">
            <a:extLst>
              <a:ext uri="{28A0092B-C50C-407E-A947-70E740481C1C}">
                <a14:useLocalDpi xmlns:a14="http://schemas.microsoft.com/office/drawing/2010/main"/>
              </a:ext>
            </a:extLst>
          </a:blip>
          <a:srcRect l="43848" t="24611" b="37694"/>
          <a:stretch>
            <a:fillRect/>
          </a:stretch>
        </p:blipFill>
        <p:spPr>
          <a:xfrm>
            <a:off x="3086101" y="3439282"/>
            <a:ext cx="2514600" cy="990600"/>
          </a:xfrm>
          <a:prstGeom prst="rect">
            <a:avLst/>
          </a:prstGeom>
          <a:noFill/>
          <a:ln w="9525">
            <a:noFill/>
            <a:miter lim="800000"/>
          </a:ln>
          <a:effectLst/>
        </p:spPr>
      </p:pic>
      <p:pic>
        <p:nvPicPr>
          <p:cNvPr id="19" name="Picture 4" descr="Image associé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t="26321"/>
          <a:stretch>
            <a:fillRect/>
          </a:stretch>
        </p:blipFill>
        <p:spPr>
          <a:xfrm>
            <a:off x="3331464" y="4508045"/>
            <a:ext cx="2514600" cy="138646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6" descr="Résultat de recherche d'images pour &quot;sealing gasket fuel cell&quot;">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a:xfrm>
            <a:off x="6095999" y="3565094"/>
            <a:ext cx="2653553" cy="19909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ZoneTexte 18"/>
          <p:cNvSpPr txBox="1"/>
          <p:nvPr/>
        </p:nvSpPr>
        <p:spPr>
          <a:xfrm>
            <a:off x="683568" y="1268760"/>
            <a:ext cx="3171520"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Arhitectura bipolară a unui ansamblu</a:t>
            </a:r>
          </a:p>
        </p:txBody>
      </p:sp>
    </p:spTree>
    <p:extLst>
      <p:ext uri="{BB962C8B-B14F-4D97-AF65-F5344CB8AC3E}">
        <p14:creationId xmlns:p14="http://schemas.microsoft.com/office/powerpoint/2010/main" val="3860245244"/>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p:cNvPicPr/>
          <p:nvPr/>
        </p:nvPicPr>
        <p:blipFill>
          <a:blip r:embed="rId10">
            <a:extLst>
              <a:ext uri="{28A0092B-C50C-407E-A947-70E740481C1C}">
                <a14:useLocalDpi xmlns:a14="http://schemas.microsoft.com/office/drawing/2010/main"/>
              </a:ext>
            </a:extLst>
          </a:blip>
          <a:stretch>
            <a:fillRect/>
          </a:stretch>
        </p:blipFill>
        <p:spPr>
          <a:xfrm>
            <a:off x="2819400" y="1329695"/>
            <a:ext cx="5731510" cy="1739265"/>
          </a:xfrm>
          <a:prstGeom prst="rect">
            <a:avLst/>
          </a:prstGeom>
          <a:noFill/>
          <a:ln w="9525">
            <a:noFill/>
            <a:miter lim="800000"/>
          </a:ln>
          <a:effectLst/>
        </p:spPr>
      </p:pic>
      <p:pic>
        <p:nvPicPr>
          <p:cNvPr id="16" name="Picture"/>
          <p:cNvPicPr/>
          <p:nvPr/>
        </p:nvPicPr>
        <p:blipFill>
          <a:blip r:embed="rId11">
            <a:extLst>
              <a:ext uri="{28A0092B-C50C-407E-A947-70E740481C1C}">
                <a14:useLocalDpi xmlns:a14="http://schemas.microsoft.com/office/drawing/2010/main"/>
              </a:ext>
            </a:extLst>
          </a:blip>
          <a:stretch>
            <a:fillRect/>
          </a:stretch>
        </p:blipFill>
        <p:spPr>
          <a:xfrm>
            <a:off x="861030" y="3283302"/>
            <a:ext cx="4061778" cy="2667000"/>
          </a:xfrm>
          <a:prstGeom prst="rect">
            <a:avLst/>
          </a:prstGeom>
          <a:noFill/>
          <a:ln w="9525">
            <a:noFill/>
            <a:miter lim="800000"/>
          </a:ln>
          <a:effectLst/>
        </p:spPr>
      </p:pic>
      <p:sp>
        <p:nvSpPr>
          <p:cNvPr id="17" name="Title 1"/>
          <p:cNvSpPr txBox="1"/>
          <p:nvPr/>
        </p:nvSpPr>
        <p:spPr>
          <a:xfrm>
            <a:off x="941195" y="476672"/>
            <a:ext cx="7591245" cy="432048"/>
          </a:xfrm>
          <a:prstGeom prst="rect">
            <a:avLst/>
          </a:prstGeom>
          <a:effectLst/>
        </p:spPr>
        <p:txBody>
          <a:bodyPr>
            <a:normAutofit fontScale="92500" lnSpcReduction="20000"/>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algn="l" rtl="0"/>
            <a:r>
              <a:rPr lang="ro-RO" sz="2400" b="0" i="0" u="none" strike="noStrike" smtId="4294967295">
                <a:solidFill>
                  <a:srgbClr val="00ACAF"/>
                </a:solidFill>
                <a:effectLst/>
                <a:highlight>
                  <a:srgbClr val="000000">
                    <a:alpha val="0"/>
                  </a:srgbClr>
                </a:highlight>
                <a:latin typeface="Calibri"/>
                <a:ea typeface="+mn-ea"/>
                <a:cs typeface="+mn-cs"/>
              </a:rPr>
              <a:t>Diferite tipuri de dispuneri geometrice: bipolare, planare sau tubulare</a:t>
            </a:r>
          </a:p>
        </p:txBody>
      </p:sp>
      <p:sp>
        <p:nvSpPr>
          <p:cNvPr id="18" name="ZoneTexte 15"/>
          <p:cNvSpPr txBox="1"/>
          <p:nvPr/>
        </p:nvSpPr>
        <p:spPr>
          <a:xfrm>
            <a:off x="786776" y="1876161"/>
            <a:ext cx="1981816"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Arhitectura planară a unui ansamblu</a:t>
            </a:r>
          </a:p>
        </p:txBody>
      </p:sp>
      <p:sp>
        <p:nvSpPr>
          <p:cNvPr id="19" name="ZoneTexte 16"/>
          <p:cNvSpPr txBox="1"/>
          <p:nvPr/>
        </p:nvSpPr>
        <p:spPr>
          <a:xfrm>
            <a:off x="5544491" y="4438853"/>
            <a:ext cx="2342216" cy="640720"/>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Arhitectura tubulară a unui ansamblu</a:t>
            </a:r>
          </a:p>
        </p:txBody>
      </p:sp>
    </p:spTree>
    <p:extLst>
      <p:ext uri="{BB962C8B-B14F-4D97-AF65-F5344CB8AC3E}">
        <p14:creationId xmlns:p14="http://schemas.microsoft.com/office/powerpoint/2010/main" val="2618455921"/>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a:xfrm>
            <a:off x="1096963" y="885825"/>
            <a:ext cx="6819900" cy="4848225"/>
          </a:xfrm>
          <a:prstGeom prst="rect">
            <a:avLst/>
          </a:prstGeom>
          <a:noFill/>
          <a:ln w="9525">
            <a:noFill/>
            <a:miter lim="800000"/>
          </a:ln>
          <a:effectLst/>
        </p:spPr>
      </p:pic>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a:xfrm>
            <a:off x="7010400" y="528638"/>
            <a:ext cx="1865313" cy="1398587"/>
          </a:xfrm>
          <a:prstGeom prst="rect">
            <a:avLst/>
          </a:prstGeom>
          <a:noFill/>
          <a:ln w="9525">
            <a:noFill/>
            <a:miter lim="800000"/>
          </a:ln>
          <a:effectLst/>
        </p:spPr>
      </p:pic>
      <p:sp>
        <p:nvSpPr>
          <p:cNvPr id="17" name="TextBox 2"/>
          <p:cNvSpPr txBox="1">
            <a:spLocks noChangeArrowheads="1"/>
          </p:cNvSpPr>
          <p:nvPr/>
        </p:nvSpPr>
        <p:spPr>
          <a:xfrm>
            <a:off x="1188740" y="264968"/>
            <a:ext cx="2448486" cy="823783"/>
          </a:xfrm>
          <a:prstGeom prst="rect">
            <a:avLst/>
          </a:prstGeom>
          <a:solidFill>
            <a:schemeClr val="bg1"/>
          </a:solidFill>
          <a:ln w="9525">
            <a:noFill/>
            <a:miter lim="800000"/>
          </a:ln>
          <a:effectLst/>
        </p:spPr>
        <p:txBody>
          <a:bodyPr wrap="square">
            <a:spAutoFit/>
          </a:bodyPr>
          <a:lstStyle/>
          <a:p>
            <a:pPr rtl="0">
              <a:spcBef>
                <a:spcPct val="0"/>
              </a:spcBef>
            </a:pPr>
            <a:r>
              <a:rPr lang="ro-RO" sz="2400" b="0" i="0" u="none" strike="noStrike" smtId="4294967295">
                <a:solidFill>
                  <a:srgbClr val="00ACAF"/>
                </a:solidFill>
                <a:effectLst/>
                <a:highlight>
                  <a:srgbClr val="000000">
                    <a:alpha val="0"/>
                  </a:srgbClr>
                </a:highlight>
                <a:latin typeface="Calibri"/>
              </a:rPr>
              <a:t>Componente ansamblu de pile</a:t>
            </a:r>
          </a:p>
        </p:txBody>
      </p:sp>
      <p:sp>
        <p:nvSpPr>
          <p:cNvPr id="18" name="ZoneTexte 1"/>
          <p:cNvSpPr txBox="1"/>
          <p:nvPr/>
        </p:nvSpPr>
        <p:spPr>
          <a:xfrm>
            <a:off x="3491880" y="5373216"/>
            <a:ext cx="864960" cy="518678"/>
          </a:xfrm>
          <a:prstGeom prst="rect">
            <a:avLst/>
          </a:prstGeom>
          <a:solidFill>
            <a:schemeClr val="bg1"/>
          </a:solidFill>
          <a:effectLst/>
        </p:spPr>
        <p:txBody>
          <a:bodyPr wrap="square" rtlCol="0">
            <a:spAutoFit/>
          </a:bodyPr>
          <a:lstStyle/>
          <a:p>
            <a:pPr rtl="0"/>
            <a:r>
              <a:rPr lang="ro-RO" sz="1400" b="0" i="0" u="none" strike="noStrike" smtId="4294967295">
                <a:effectLst/>
                <a:highlight>
                  <a:srgbClr val="000000">
                    <a:alpha val="0"/>
                  </a:srgbClr>
                </a:highlight>
                <a:latin typeface="Calibri"/>
              </a:rPr>
              <a:t>Catalizator</a:t>
            </a:r>
          </a:p>
        </p:txBody>
      </p:sp>
      <p:sp>
        <p:nvSpPr>
          <p:cNvPr id="19" name="ZoneTexte 18"/>
          <p:cNvSpPr txBox="1"/>
          <p:nvPr/>
        </p:nvSpPr>
        <p:spPr>
          <a:xfrm>
            <a:off x="2339752" y="5373216"/>
            <a:ext cx="1153280" cy="732252"/>
          </a:xfrm>
          <a:prstGeom prst="rect">
            <a:avLst/>
          </a:prstGeom>
          <a:solidFill>
            <a:schemeClr val="bg1"/>
          </a:solidFill>
          <a:effectLst/>
        </p:spPr>
        <p:txBody>
          <a:bodyPr wrap="square" rtlCol="0">
            <a:spAutoFit/>
          </a:bodyPr>
          <a:lstStyle/>
          <a:p>
            <a:pPr rtl="0"/>
            <a:r>
              <a:rPr lang="ro-RO" sz="1400" b="0" i="0" u="none" strike="noStrike" smtId="4294967295">
                <a:effectLst/>
                <a:highlight>
                  <a:srgbClr val="000000">
                    <a:alpha val="0"/>
                  </a:srgbClr>
                </a:highlight>
                <a:latin typeface="Calibri"/>
              </a:rPr>
              <a:t>Straturi de difuzie a gazului</a:t>
            </a:r>
          </a:p>
        </p:txBody>
      </p:sp>
      <p:sp>
        <p:nvSpPr>
          <p:cNvPr id="20" name="ZoneTexte 19"/>
          <p:cNvSpPr txBox="1"/>
          <p:nvPr/>
        </p:nvSpPr>
        <p:spPr>
          <a:xfrm>
            <a:off x="4572000" y="5373216"/>
            <a:ext cx="1009120" cy="305105"/>
          </a:xfrm>
          <a:prstGeom prst="rect">
            <a:avLst/>
          </a:prstGeom>
          <a:solidFill>
            <a:schemeClr val="bg1"/>
          </a:solidFill>
          <a:effectLst/>
        </p:spPr>
        <p:txBody>
          <a:bodyPr wrap="square" rtlCol="0">
            <a:spAutoFit/>
          </a:bodyPr>
          <a:lstStyle/>
          <a:p>
            <a:pPr rtl="0"/>
            <a:r>
              <a:rPr lang="ro-RO" sz="1400" b="0" i="0" u="none" strike="noStrike" smtId="4294967295">
                <a:effectLst/>
                <a:highlight>
                  <a:srgbClr val="000000">
                    <a:alpha val="0"/>
                  </a:srgbClr>
                </a:highlight>
                <a:latin typeface="Calibri"/>
              </a:rPr>
              <a:t>Membrană</a:t>
            </a:r>
          </a:p>
        </p:txBody>
      </p:sp>
      <p:sp>
        <p:nvSpPr>
          <p:cNvPr id="21" name="ZoneTexte 20"/>
          <p:cNvSpPr txBox="1"/>
          <p:nvPr/>
        </p:nvSpPr>
        <p:spPr>
          <a:xfrm>
            <a:off x="6228185" y="5445224"/>
            <a:ext cx="1225360" cy="305105"/>
          </a:xfrm>
          <a:prstGeom prst="rect">
            <a:avLst/>
          </a:prstGeom>
          <a:solidFill>
            <a:schemeClr val="bg1"/>
          </a:solidFill>
          <a:effectLst/>
        </p:spPr>
        <p:txBody>
          <a:bodyPr wrap="square" rtlCol="0">
            <a:spAutoFit/>
          </a:bodyPr>
          <a:lstStyle/>
          <a:p>
            <a:pPr rtl="0"/>
            <a:r>
              <a:rPr lang="ro-RO" sz="1400" b="0" i="0" u="none" strike="noStrike" smtId="4294967295">
                <a:effectLst/>
                <a:highlight>
                  <a:srgbClr val="000000">
                    <a:alpha val="0"/>
                  </a:srgbClr>
                </a:highlight>
                <a:latin typeface="Calibri"/>
              </a:rPr>
              <a:t>Plăci bipolare</a:t>
            </a:r>
          </a:p>
        </p:txBody>
      </p:sp>
      <p:sp>
        <p:nvSpPr>
          <p:cNvPr id="22" name="ZoneTexte 21"/>
          <p:cNvSpPr txBox="1"/>
          <p:nvPr/>
        </p:nvSpPr>
        <p:spPr>
          <a:xfrm>
            <a:off x="1475656" y="5381216"/>
            <a:ext cx="937040" cy="305105"/>
          </a:xfrm>
          <a:prstGeom prst="rect">
            <a:avLst/>
          </a:prstGeom>
          <a:solidFill>
            <a:schemeClr val="bg1"/>
          </a:solidFill>
          <a:effectLst/>
        </p:spPr>
        <p:txBody>
          <a:bodyPr wrap="square" rtlCol="0">
            <a:spAutoFit/>
          </a:bodyPr>
          <a:lstStyle/>
          <a:p>
            <a:pPr rtl="0"/>
            <a:r>
              <a:rPr lang="ro-RO" sz="1400" b="0" i="0" u="none" strike="noStrike" smtId="4294967295">
                <a:effectLst/>
                <a:highlight>
                  <a:srgbClr val="000000">
                    <a:alpha val="0"/>
                  </a:srgbClr>
                </a:highlight>
                <a:latin typeface="Calibri"/>
              </a:rPr>
              <a:t>Electrod</a:t>
            </a:r>
          </a:p>
        </p:txBody>
      </p:sp>
      <p:sp>
        <p:nvSpPr>
          <p:cNvPr id="2" name="ZoneTexte 1"/>
          <p:cNvSpPr txBox="1"/>
          <p:nvPr/>
        </p:nvSpPr>
        <p:spPr>
          <a:xfrm>
            <a:off x="8624832" y="2386584"/>
            <a:ext cx="3155793" cy="915314"/>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Pilele sunt conectate electric în serie, însă sunt alimentare cu hidrogen și oxigen în paralel.</a:t>
            </a:r>
          </a:p>
        </p:txBody>
      </p:sp>
    </p:spTree>
    <p:extLst>
      <p:ext uri="{BB962C8B-B14F-4D97-AF65-F5344CB8AC3E}">
        <p14:creationId xmlns:p14="http://schemas.microsoft.com/office/powerpoint/2010/main" val="892382048"/>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a:effectLst/>
        </p:spPr>
      </p:pic>
      <p:sp>
        <p:nvSpPr>
          <p:cNvPr id="15" name="Title 1"/>
          <p:cNvSpPr txBox="1"/>
          <p:nvPr/>
        </p:nvSpPr>
        <p:spPr>
          <a:xfrm>
            <a:off x="1510267" y="332657"/>
            <a:ext cx="5832648" cy="432047"/>
          </a:xfrm>
          <a:prstGeom prst="rect">
            <a:avLst/>
          </a:prstGeom>
          <a:effectLst/>
        </p:spPr>
        <p:txBody>
          <a:bodyPr>
            <a:normAutofit fontScale="55000" lnSpcReduction="20000"/>
          </a:bodyPr>
          <a:lstStyle>
            <a:lvl1pPr algn="ctr" defTabSz="914400" rtl="0" eaLnBrk="1" latinLnBrk="0" hangingPunct="1">
              <a:spcBef>
                <a:spcPct val="0"/>
              </a:spcBef>
              <a:buNone/>
              <a:defRPr sz="4400" kern="1200">
                <a:solidFill>
                  <a:schemeClr val="tx1"/>
                </a:solidFill>
                <a:effectLst/>
                <a:latin typeface="+mj-lt"/>
                <a:ea typeface="+mj-ea"/>
                <a:cs typeface="+mj-cs"/>
              </a:defRPr>
            </a:lvl1pPr>
          </a:lstStyle>
          <a:p>
            <a:pPr rtl="0"/>
            <a:r>
              <a:rPr lang="ro-RO" sz="2400" b="0" i="0" u="none" strike="noStrike" smtId="4294967295">
                <a:solidFill>
                  <a:srgbClr val="00ACAF"/>
                </a:solidFill>
                <a:effectLst/>
                <a:highlight>
                  <a:srgbClr val="000000">
                    <a:alpha val="0"/>
                  </a:srgbClr>
                </a:highlight>
                <a:latin typeface="Calibri"/>
                <a:ea typeface="+mn-ea"/>
                <a:cs typeface="+mn-cs"/>
              </a:rPr>
              <a:t>Principiu de funcționare a unei pile de combustie singulare (cu electrolit din polimer)</a:t>
            </a:r>
          </a:p>
        </p:txBody>
      </p:sp>
      <p:pic>
        <p:nvPicPr>
          <p:cNvPr id="16" name="Picture 2" descr="cell"/>
          <p:cNvPicPr>
            <a:picLocks noChangeAspect="1" noChangeArrowheads="1" noCrop="1"/>
          </p:cNvPicPr>
          <p:nvPr/>
        </p:nvPicPr>
        <p:blipFill>
          <a:blip r:embed="rId10">
            <a:extLst>
              <a:ext uri="{28A0092B-C50C-407E-A947-70E740481C1C}">
                <a14:useLocalDpi xmlns:a14="http://schemas.microsoft.com/office/drawing/2010/main"/>
              </a:ext>
            </a:extLst>
          </a:blip>
          <a:stretch>
            <a:fillRect/>
          </a:stretch>
        </p:blipFill>
        <p:spPr>
          <a:xfrm>
            <a:off x="1021649" y="1196752"/>
            <a:ext cx="6717546" cy="327325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17" name="Tableau 15"/>
          <p:cNvGraphicFramePr>
            <a:graphicFrameLocks noGrp="1"/>
          </p:cNvGraphicFramePr>
          <p:nvPr>
            <p:extLst>
              <p:ext uri="{D42A27DB-BD31-4B8C-83A1-F6EECF244321}">
                <p14:modId xmlns:p14="http://schemas.microsoft.com/office/powerpoint/2010/main" val="2626205440"/>
              </p:ext>
            </p:extLst>
          </p:nvPr>
        </p:nvGraphicFramePr>
        <p:xfrm>
          <a:off x="2160879" y="4977740"/>
          <a:ext cx="4277236" cy="274320"/>
        </p:xfrm>
        <a:graphic>
          <a:graphicData uri="http://schemas.openxmlformats.org/drawingml/2006/table">
            <a:tbl>
              <a:tblPr firstRow="1" firstCol="1" bandRow="1">
                <a:effectLst/>
                <a:tableStyleId>{5C22544A-7EE6-4342-B048-85BDC9FD1C3A}</a:tableStyleId>
              </a:tblPr>
              <a:tblGrid>
                <a:gridCol w="892860">
                  <a:extLst>
                    <a:ext uri="{9D8B030D-6E8A-4147-A177-3AD203B41FA5}">
                      <a16:colId xmlns:a16="http://schemas.microsoft.com/office/drawing/2014/main" xmlns:p15="http://schemas.microsoft.com/office/powerpoint/2012/main" xmlns:p14="http://schemas.microsoft.com/office/powerpoint/2010/main" xmlns="" val="20000"/>
                    </a:ext>
                  </a:extLst>
                </a:gridCol>
                <a:gridCol w="2880320">
                  <a:extLst>
                    <a:ext uri="{9D8B030D-6E8A-4147-A177-3AD203B41FA5}">
                      <a16:colId xmlns:a16="http://schemas.microsoft.com/office/drawing/2014/main" xmlns:p15="http://schemas.microsoft.com/office/powerpoint/2012/main" xmlns:p14="http://schemas.microsoft.com/office/powerpoint/2010/main" xmlns="" val="20001"/>
                    </a:ext>
                  </a:extLst>
                </a:gridCol>
                <a:gridCol w="504056">
                  <a:extLst>
                    <a:ext uri="{9D8B030D-6E8A-4147-A177-3AD203B41FA5}">
                      <a16:colId xmlns:a16="http://schemas.microsoft.com/office/drawing/2014/main" xmlns:p15="http://schemas.microsoft.com/office/powerpoint/2012/main" xmlns:p14="http://schemas.microsoft.com/office/powerpoint/2010/main" xmlns="" val="20002"/>
                    </a:ext>
                  </a:extLst>
                </a:gridCol>
              </a:tblGrid>
              <a:tr h="251460">
                <a:tc>
                  <a:txBody>
                    <a:bodyPr/>
                    <a:lstStyle/>
                    <a:p>
                      <a:pPr algn="just" rtl="0">
                        <a:lnSpc>
                          <a:spcPct val="115000"/>
                        </a:lnSpc>
                        <a:spcAft>
                          <a:spcPts val="1200"/>
                        </a:spcAft>
                      </a:pPr>
                      <a:r>
                        <a:rPr lang="ro-RO" sz="1100" b="0" i="0" u="none" strike="noStrike" smtId="4294967295">
                          <a:effectLst/>
                          <a:highlight>
                            <a:srgbClr val="000000">
                              <a:alpha val="0"/>
                            </a:srgbClr>
                          </a:highlight>
                          <a:latin typeface="Arial"/>
                        </a:rPr>
                        <a:t>Anod:</a:t>
                      </a:r>
                    </a:p>
                  </a:txBody>
                  <a:tcPr marL="68580" marR="68580" marT="0" marB="0">
                    <a:lnL>
                      <a:noFill/>
                    </a:lnL>
                    <a:lnR>
                      <a:noFill/>
                    </a:lnR>
                    <a:lnT>
                      <a:noFill/>
                    </a:lnT>
                    <a:lnB>
                      <a:noFill/>
                    </a:lnB>
                    <a:lnTlToBr>
                      <a:noFill/>
                    </a:lnTlToBr>
                    <a:lnBlToTr>
                      <a:noFill/>
                    </a:lnBlToTr>
                  </a:tcPr>
                </a:tc>
                <a:tc>
                  <a:txBody>
                    <a:bodyPr/>
                    <a:lstStyle/>
                    <a:p>
                      <a:endParaRPr lang="en-US">
                        <a:effectLst/>
                      </a:endParaRPr>
                    </a:p>
                  </a:txBody>
                  <a:tcPr marL="68580" marR="68580" marT="0" marB="0">
                    <a:lnL>
                      <a:noFill/>
                    </a:lnL>
                    <a:lnR>
                      <a:noFill/>
                    </a:lnR>
                    <a:lnT>
                      <a:noFill/>
                    </a:lnT>
                    <a:lnB>
                      <a:noFill/>
                    </a:lnB>
                    <a:lnTlToBr>
                      <a:noFill/>
                    </a:lnTlToBr>
                    <a:lnBlToTr>
                      <a:noFill/>
                    </a:lnBlToTr>
                    <a:blipFill>
                      <a:blip r:embed="rId11"/>
                      <a:stretch>
                        <a:fillRect l="-31290" t="-11905" r="-18393" b="-9524"/>
                      </a:stretch>
                    </a:blipFill>
                  </a:tcPr>
                </a:tc>
                <a:tc>
                  <a:txBody>
                    <a:bodyPr/>
                    <a:lstStyle/>
                    <a:p>
                      <a:pPr algn="just" rtl="0">
                        <a:lnSpc>
                          <a:spcPct val="115000"/>
                        </a:lnSpc>
                        <a:spcAft>
                          <a:spcPts val="1200"/>
                        </a:spcAft>
                      </a:pPr>
                      <a:r>
                        <a:rPr lang="ro-RO" sz="1100" b="1" i="0" u="none" strike="noStrike" smtId="4294967295">
                          <a:effectLst/>
                          <a:highlight>
                            <a:srgbClr val="000000">
                              <a:alpha val="0"/>
                            </a:srgbClr>
                          </a:highlight>
                          <a:latin typeface="Calibri"/>
                        </a:rPr>
                        <a:t>Eq 1</a:t>
                      </a:r>
                    </a:p>
                  </a:txBody>
                  <a:tcPr marL="68580" marR="68580" marT="0" marB="0">
                    <a:lnL>
                      <a:noFill/>
                    </a:lnL>
                    <a:lnR>
                      <a:noFill/>
                    </a:lnR>
                    <a:lnT>
                      <a:noFill/>
                    </a:lnT>
                    <a:lnB>
                      <a:noFill/>
                    </a:lnB>
                    <a:lnTlToBr>
                      <a:noFill/>
                    </a:lnTlToBr>
                    <a:lnBlToTr>
                      <a:noFill/>
                    </a:lnBlToTr>
                  </a:tcPr>
                </a:tc>
                <a:extLst>
                  <a:ext uri="{0D108BD9-81ED-4DB2-BD59-A6C34878D82A}">
                    <a16:rowId xmlns:a16="http://schemas.microsoft.com/office/drawing/2014/main" xmlns:p15="http://schemas.microsoft.com/office/powerpoint/2012/main" xmlns:p14="http://schemas.microsoft.com/office/powerpoint/2010/main" xmlns="" val="10000"/>
                  </a:ext>
                </a:extLst>
              </a:tr>
            </a:tbl>
          </a:graphicData>
        </a:graphic>
      </p:graphicFrame>
      <p:graphicFrame>
        <p:nvGraphicFramePr>
          <p:cNvPr id="18" name="Tableau 16"/>
          <p:cNvGraphicFramePr>
            <a:graphicFrameLocks noGrp="1"/>
          </p:cNvGraphicFramePr>
          <p:nvPr>
            <p:extLst>
              <p:ext uri="{D42A27DB-BD31-4B8C-83A1-F6EECF244321}">
                <p14:modId xmlns:p14="http://schemas.microsoft.com/office/powerpoint/2010/main" val="1906815162"/>
              </p:ext>
            </p:extLst>
          </p:nvPr>
        </p:nvGraphicFramePr>
        <p:xfrm>
          <a:off x="2158339" y="5322540"/>
          <a:ext cx="4279776" cy="274320"/>
        </p:xfrm>
        <a:graphic>
          <a:graphicData uri="http://schemas.openxmlformats.org/drawingml/2006/table">
            <a:tbl>
              <a:tblPr firstRow="1" firstCol="1" bandRow="1">
                <a:effectLst/>
                <a:tableStyleId>{5C22544A-7EE6-4342-B048-85BDC9FD1C3A}</a:tableStyleId>
              </a:tblPr>
              <a:tblGrid>
                <a:gridCol w="895400">
                  <a:extLst>
                    <a:ext uri="{9D8B030D-6E8A-4147-A177-3AD203B41FA5}">
                      <a16:colId xmlns:a16="http://schemas.microsoft.com/office/drawing/2014/main" xmlns:p15="http://schemas.microsoft.com/office/powerpoint/2012/main" xmlns:p14="http://schemas.microsoft.com/office/powerpoint/2010/main" xmlns="" val="20000"/>
                    </a:ext>
                  </a:extLst>
                </a:gridCol>
                <a:gridCol w="2880320">
                  <a:extLst>
                    <a:ext uri="{9D8B030D-6E8A-4147-A177-3AD203B41FA5}">
                      <a16:colId xmlns:a16="http://schemas.microsoft.com/office/drawing/2014/main" xmlns:p15="http://schemas.microsoft.com/office/powerpoint/2012/main" xmlns:p14="http://schemas.microsoft.com/office/powerpoint/2010/main" xmlns="" val="20001"/>
                    </a:ext>
                  </a:extLst>
                </a:gridCol>
                <a:gridCol w="504056">
                  <a:extLst>
                    <a:ext uri="{9D8B030D-6E8A-4147-A177-3AD203B41FA5}">
                      <a16:colId xmlns:a16="http://schemas.microsoft.com/office/drawing/2014/main" xmlns:p15="http://schemas.microsoft.com/office/powerpoint/2012/main" xmlns:p14="http://schemas.microsoft.com/office/powerpoint/2010/main" xmlns="" val="20002"/>
                    </a:ext>
                  </a:extLst>
                </a:gridCol>
              </a:tblGrid>
              <a:tr h="266700">
                <a:tc>
                  <a:txBody>
                    <a:bodyPr/>
                    <a:lstStyle/>
                    <a:p>
                      <a:pPr algn="just" rtl="0">
                        <a:lnSpc>
                          <a:spcPct val="115000"/>
                        </a:lnSpc>
                        <a:spcAft>
                          <a:spcPts val="1200"/>
                        </a:spcAft>
                      </a:pPr>
                      <a:r>
                        <a:rPr lang="ro-RO" sz="1100" b="0" i="0" u="none" strike="noStrike" smtId="4294967295">
                          <a:effectLst/>
                          <a:highlight>
                            <a:srgbClr val="000000">
                              <a:alpha val="0"/>
                            </a:srgbClr>
                          </a:highlight>
                          <a:latin typeface="Arial"/>
                        </a:rPr>
                        <a:t>Catod:</a:t>
                      </a:r>
                    </a:p>
                  </a:txBody>
                  <a:tcPr marL="68580" marR="68580" marT="0" marB="0">
                    <a:lnL>
                      <a:noFill/>
                    </a:lnL>
                    <a:lnR>
                      <a:noFill/>
                    </a:lnR>
                    <a:lnT>
                      <a:noFill/>
                    </a:lnT>
                    <a:lnB>
                      <a:noFill/>
                    </a:lnB>
                    <a:lnTlToBr>
                      <a:noFill/>
                    </a:lnTlToBr>
                    <a:lnBlToTr>
                      <a:noFill/>
                    </a:lnBlToTr>
                  </a:tcPr>
                </a:tc>
                <a:tc>
                  <a:txBody>
                    <a:bodyPr/>
                    <a:lstStyle/>
                    <a:p>
                      <a:endParaRPr lang="en-US">
                        <a:effectLst/>
                      </a:endParaRPr>
                    </a:p>
                  </a:txBody>
                  <a:tcPr marL="68580" marR="68580" marT="0" marB="0">
                    <a:lnL>
                      <a:noFill/>
                    </a:lnL>
                    <a:lnR>
                      <a:noFill/>
                    </a:lnR>
                    <a:lnT>
                      <a:noFill/>
                    </a:lnT>
                    <a:lnB>
                      <a:noFill/>
                    </a:lnB>
                    <a:lnTlToBr>
                      <a:noFill/>
                    </a:lnTlToBr>
                    <a:lnBlToTr>
                      <a:noFill/>
                    </a:lnBlToTr>
                    <a:blipFill>
                      <a:blip r:embed="rId12"/>
                      <a:stretch>
                        <a:fillRect l="-31290" t="-11364" r="-18393" b="-11364"/>
                      </a:stretch>
                    </a:blipFill>
                  </a:tcPr>
                </a:tc>
                <a:tc>
                  <a:txBody>
                    <a:bodyPr/>
                    <a:lstStyle/>
                    <a:p>
                      <a:pPr algn="just" rtl="0">
                        <a:lnSpc>
                          <a:spcPct val="115000"/>
                        </a:lnSpc>
                        <a:spcAft>
                          <a:spcPts val="1200"/>
                        </a:spcAft>
                      </a:pPr>
                      <a:r>
                        <a:rPr lang="ro-RO" sz="1100" b="1" i="0" u="none" strike="noStrike" smtId="4294967295">
                          <a:effectLst/>
                          <a:highlight>
                            <a:srgbClr val="000000">
                              <a:alpha val="0"/>
                            </a:srgbClr>
                          </a:highlight>
                          <a:latin typeface="Calibri"/>
                        </a:rPr>
                        <a:t>Eq 2</a:t>
                      </a:r>
                    </a:p>
                  </a:txBody>
                  <a:tcPr marL="68580" marR="68580" marT="0" marB="0">
                    <a:lnL>
                      <a:noFill/>
                    </a:lnL>
                    <a:lnR>
                      <a:noFill/>
                    </a:lnR>
                    <a:lnT>
                      <a:noFill/>
                    </a:lnT>
                    <a:lnB>
                      <a:noFill/>
                    </a:lnB>
                    <a:lnTlToBr>
                      <a:noFill/>
                    </a:lnTlToBr>
                    <a:lnBlToTr>
                      <a:noFill/>
                    </a:lnBlToTr>
                  </a:tcPr>
                </a:tc>
                <a:extLst>
                  <a:ext uri="{0D108BD9-81ED-4DB2-BD59-A6C34878D82A}">
                    <a16:rowId xmlns:a16="http://schemas.microsoft.com/office/drawing/2014/main" xmlns:p15="http://schemas.microsoft.com/office/powerpoint/2012/main" xmlns:p14="http://schemas.microsoft.com/office/powerpoint/2010/main" xmlns="" val="10000"/>
                  </a:ext>
                </a:extLst>
              </a:tr>
            </a:tbl>
          </a:graphicData>
        </a:graphic>
      </p:graphicFrame>
      <p:graphicFrame>
        <p:nvGraphicFramePr>
          <p:cNvPr id="19" name="Tableau 17"/>
          <p:cNvGraphicFramePr>
            <a:graphicFrameLocks noGrp="1"/>
          </p:cNvGraphicFramePr>
          <p:nvPr>
            <p:extLst>
              <p:ext uri="{D42A27DB-BD31-4B8C-83A1-F6EECF244321}">
                <p14:modId xmlns:p14="http://schemas.microsoft.com/office/powerpoint/2010/main" val="1557784101"/>
              </p:ext>
            </p:extLst>
          </p:nvPr>
        </p:nvGraphicFramePr>
        <p:xfrm>
          <a:off x="2158339" y="5667340"/>
          <a:ext cx="4279776" cy="281940"/>
        </p:xfrm>
        <a:graphic>
          <a:graphicData uri="http://schemas.openxmlformats.org/drawingml/2006/table">
            <a:tbl>
              <a:tblPr firstRow="1" firstCol="1" bandRow="1">
                <a:effectLst/>
                <a:tableStyleId>{5C22544A-7EE6-4342-B048-85BDC9FD1C3A}</a:tableStyleId>
              </a:tblPr>
              <a:tblGrid>
                <a:gridCol w="895400">
                  <a:extLst>
                    <a:ext uri="{9D8B030D-6E8A-4147-A177-3AD203B41FA5}">
                      <a16:colId xmlns:a16="http://schemas.microsoft.com/office/drawing/2014/main" xmlns:p15="http://schemas.microsoft.com/office/powerpoint/2012/main" xmlns:p14="http://schemas.microsoft.com/office/powerpoint/2010/main" xmlns="" val="20000"/>
                    </a:ext>
                  </a:extLst>
                </a:gridCol>
                <a:gridCol w="2880320">
                  <a:extLst>
                    <a:ext uri="{9D8B030D-6E8A-4147-A177-3AD203B41FA5}">
                      <a16:colId xmlns:a16="http://schemas.microsoft.com/office/drawing/2014/main" xmlns:p15="http://schemas.microsoft.com/office/powerpoint/2012/main" xmlns:p14="http://schemas.microsoft.com/office/powerpoint/2010/main" xmlns="" val="20001"/>
                    </a:ext>
                  </a:extLst>
                </a:gridCol>
                <a:gridCol w="504056">
                  <a:extLst>
                    <a:ext uri="{9D8B030D-6E8A-4147-A177-3AD203B41FA5}">
                      <a16:colId xmlns:a16="http://schemas.microsoft.com/office/drawing/2014/main" xmlns:p15="http://schemas.microsoft.com/office/powerpoint/2012/main" xmlns:p14="http://schemas.microsoft.com/office/powerpoint/2010/main" xmlns="" val="20002"/>
                    </a:ext>
                  </a:extLst>
                </a:gridCol>
              </a:tblGrid>
              <a:tr h="281940">
                <a:tc>
                  <a:txBody>
                    <a:bodyPr/>
                    <a:lstStyle/>
                    <a:p>
                      <a:pPr algn="just" rtl="0">
                        <a:lnSpc>
                          <a:spcPct val="115000"/>
                        </a:lnSpc>
                        <a:spcAft>
                          <a:spcPts val="1200"/>
                        </a:spcAft>
                      </a:pPr>
                      <a:r>
                        <a:rPr lang="ro-RO" sz="1100" b="0" i="0" u="none" strike="noStrike" smtId="4294967295">
                          <a:effectLst/>
                          <a:highlight>
                            <a:srgbClr val="000000">
                              <a:alpha val="0"/>
                            </a:srgbClr>
                          </a:highlight>
                          <a:latin typeface="Arial"/>
                        </a:rPr>
                        <a:t>General:</a:t>
                      </a:r>
                    </a:p>
                  </a:txBody>
                  <a:tcPr marL="68580" marR="68580" marT="0" marB="0">
                    <a:lnL>
                      <a:noFill/>
                    </a:lnL>
                    <a:lnR>
                      <a:noFill/>
                    </a:lnR>
                    <a:lnT>
                      <a:noFill/>
                    </a:lnT>
                    <a:lnB>
                      <a:noFill/>
                    </a:lnB>
                    <a:lnTlToBr>
                      <a:noFill/>
                    </a:lnTlToBr>
                    <a:lnBlToTr>
                      <a:noFill/>
                    </a:lnBlToTr>
                  </a:tcPr>
                </a:tc>
                <a:tc>
                  <a:txBody>
                    <a:bodyPr/>
                    <a:lstStyle/>
                    <a:p>
                      <a:endParaRPr lang="en-US">
                        <a:effectLst/>
                      </a:endParaRPr>
                    </a:p>
                  </a:txBody>
                  <a:tcPr marL="68580" marR="68580" marT="0" marB="0">
                    <a:lnL>
                      <a:noFill/>
                    </a:lnL>
                    <a:lnR>
                      <a:noFill/>
                    </a:lnR>
                    <a:lnT>
                      <a:noFill/>
                    </a:lnT>
                    <a:lnB>
                      <a:noFill/>
                    </a:lnB>
                    <a:lnTlToBr>
                      <a:noFill/>
                    </a:lnTlToBr>
                    <a:lnBlToTr>
                      <a:noFill/>
                    </a:lnBlToTr>
                    <a:blipFill>
                      <a:blip r:embed="rId13"/>
                      <a:stretch>
                        <a:fillRect l="-31290" t="-10638" r="-18393" b="-10638"/>
                      </a:stretch>
                    </a:blipFill>
                  </a:tcPr>
                </a:tc>
                <a:tc>
                  <a:txBody>
                    <a:bodyPr/>
                    <a:lstStyle/>
                    <a:p>
                      <a:pPr algn="just" rtl="0">
                        <a:lnSpc>
                          <a:spcPct val="115000"/>
                        </a:lnSpc>
                        <a:spcAft>
                          <a:spcPts val="1200"/>
                        </a:spcAft>
                      </a:pPr>
                      <a:r>
                        <a:rPr lang="ro-RO" sz="1100" b="1" i="0" u="none" strike="noStrike" smtId="4294967295">
                          <a:effectLst/>
                          <a:highlight>
                            <a:srgbClr val="000000">
                              <a:alpha val="0"/>
                            </a:srgbClr>
                          </a:highlight>
                          <a:latin typeface="Calibri"/>
                        </a:rPr>
                        <a:t>Eq 3</a:t>
                      </a:r>
                    </a:p>
                  </a:txBody>
                  <a:tcPr marL="68580" marR="68580" marT="0" marB="0">
                    <a:lnL>
                      <a:noFill/>
                    </a:lnL>
                    <a:lnR>
                      <a:noFill/>
                    </a:lnR>
                    <a:lnT>
                      <a:noFill/>
                    </a:lnT>
                    <a:lnB>
                      <a:noFill/>
                    </a:lnB>
                    <a:lnTlToBr>
                      <a:noFill/>
                    </a:lnTlToBr>
                    <a:lnBlToTr>
                      <a:noFill/>
                    </a:lnBlToTr>
                  </a:tcPr>
                </a:tc>
                <a:extLst>
                  <a:ext uri="{0D108BD9-81ED-4DB2-BD59-A6C34878D82A}">
                    <a16:rowId xmlns:a16="http://schemas.microsoft.com/office/drawing/2014/main" xmlns:p15="http://schemas.microsoft.com/office/powerpoint/2012/main" xmlns:p14="http://schemas.microsoft.com/office/powerpoint/2010/main" xmlns="" val="10000"/>
                  </a:ext>
                </a:extLst>
              </a:tr>
            </a:tbl>
          </a:graphicData>
        </a:graphic>
      </p:graphicFrame>
      <p:sp>
        <p:nvSpPr>
          <p:cNvPr id="2" name="ZoneTexte 1"/>
          <p:cNvSpPr txBox="1"/>
          <p:nvPr/>
        </p:nvSpPr>
        <p:spPr>
          <a:xfrm>
            <a:off x="8266175" y="2029968"/>
            <a:ext cx="3176141" cy="1739098"/>
          </a:xfrm>
          <a:prstGeom prst="rect">
            <a:avLst/>
          </a:prstGeom>
          <a:noFill/>
          <a:effectLst/>
        </p:spPr>
        <p:txBody>
          <a:bodyPr wrap="square" rtlCol="0">
            <a:spAutoFit/>
          </a:bodyPr>
          <a:lstStyle/>
          <a:p>
            <a:pPr rtl="0"/>
            <a:r>
              <a:rPr lang="ro-RO" sz="1800" b="0" i="0" u="none" strike="noStrike" smtId="4294967295">
                <a:effectLst/>
                <a:highlight>
                  <a:srgbClr val="000000">
                    <a:alpha val="0"/>
                  </a:srgbClr>
                </a:highlight>
                <a:latin typeface="Calibri"/>
              </a:rPr>
              <a:t>Principiul de funcționare este simplu, fără piese în mișcare. Protonii traversează membrana, în timp ce electronii trebuie să meargă pe lângă circuitul electric extern. </a:t>
            </a:r>
          </a:p>
        </p:txBody>
      </p:sp>
    </p:spTree>
    <p:extLst>
      <p:ext uri="{BB962C8B-B14F-4D97-AF65-F5344CB8AC3E}">
        <p14:creationId xmlns:p14="http://schemas.microsoft.com/office/powerpoint/2010/main" val="15070090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 xmlns:thm15="http://schemas.microsoft.com/office/thememl/2012/main"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TotalTime>
  <Words>1771</Words>
  <Application>Microsoft Macintosh PowerPoint</Application>
  <PresentationFormat>Custom</PresentationFormat>
  <Paragraphs>154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Daniela Bazarea</cp:lastModifiedBy>
  <cp:revision>20</cp:revision>
  <dcterms:created xsi:type="dcterms:W3CDTF">2019-06-26T09:21:34Z</dcterms:created>
  <dcterms:modified xsi:type="dcterms:W3CDTF">2019-12-05T14:53:49Z</dcterms:modified>
</cp:coreProperties>
</file>