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4.0.0-->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Lst>
  <p:sldIdLst>
    <p:sldId id="257" r:id="rId2"/>
    <p:sldId id="256" r:id="rId3"/>
    <p:sldId id="276" r:id="rId4"/>
    <p:sldId id="275" r:id="rId5"/>
    <p:sldId id="274" r:id="rId6"/>
    <p:sldId id="273" r:id="rId7"/>
    <p:sldId id="272" r:id="rId8"/>
    <p:sldId id="271" r:id="rId9"/>
    <p:sldId id="269" r:id="rId10"/>
    <p:sldId id="268" r:id="rId11"/>
    <p:sldId id="267" r:id="rId12"/>
    <p:sldId id="266" r:id="rId13"/>
    <p:sldId id="265" r:id="rId14"/>
    <p:sldId id="264" r:id="rId15"/>
    <p:sldId id="263" r:id="rId16"/>
    <p:sldId id="262" r:id="rId17"/>
    <p:sldId id="261" r:id="rId18"/>
    <p:sldId id="279" r:id="rId19"/>
    <p:sldId id="277" r:id="rId20"/>
    <p:sldId id="260" r:id="rId21"/>
    <p:sldId id="259" r:id="rId22"/>
    <p:sldId id="258" r:id="rId23"/>
  </p:sldIdLst>
  <p:sldSz cx="12192000" cy="6858000"/>
  <p:notesSz cx="6858000" cy="9144000"/>
  <p:custDataLst>
    <p:tags r:id="rId24"/>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r="http://schemas.openxmlformats.org/officeDocument/2006/relationships" xmlns:a="http://schemas.openxmlformats.org/drawingml/2006/main" xmlns:p="http://schemas.openxmlformats.org/presentationml/2006/main" lastView="sldThumbnailView">
  <p:normalViewPr>
    <p:restoredLeft sz="14429"/>
    <p:restoredTop sz="94646"/>
  </p:normalViewPr>
  <p:slideViewPr>
    <p:cSldViewPr snapToGrid="0" snapToObjects="1">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a:effectLst/>
      </p:grpSpPr>
    </p:spTree>
    <p:extLst>
      <p:ext uri="{BB962C8B-B14F-4D97-AF65-F5344CB8AC3E}">
        <p14:creationId xmlns:p14="http://schemas.microsoft.com/office/powerpoint/2010/main" val="416051028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p:spTree>
      <p:nvGrpSpPr>
        <p:cNvPr id="1" name=""/>
        <p:cNvGrpSpPr/>
        <p:nvPr/>
      </p:nvGrpSpPr>
      <p:grpSpPr>
        <a:xfrm>
          <a:off x="0" y="0"/>
          <a:ext cx="0" cy="0"/>
        </a:xfrm>
        <a:effectLst/>
      </p:grpSpPr>
    </p:spTree>
    <p:extLst>
      <p:ext uri="{BB962C8B-B14F-4D97-AF65-F5344CB8AC3E}">
        <p14:creationId xmlns:p14="http://schemas.microsoft.com/office/powerpoint/2010/main" val="203555522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image" Target="../media/image1.jpeg"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a:effectLst/>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3"/>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0.png" /><Relationship Id="rId2" Type="http://schemas.openxmlformats.org/officeDocument/2006/relationships/image" Target="../media/image2.jpeg" /><Relationship Id="rId3" Type="http://schemas.openxmlformats.org/officeDocument/2006/relationships/image" Target="../media/image3.png" /><Relationship Id="rId4" Type="http://schemas.openxmlformats.org/officeDocument/2006/relationships/image" Target="../media/image4.jpeg" /><Relationship Id="rId5" Type="http://schemas.openxmlformats.org/officeDocument/2006/relationships/image" Target="../media/image5.jpe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7.png" /><Relationship Id="rId11" Type="http://schemas.openxmlformats.org/officeDocument/2006/relationships/image" Target="../media/image28.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9.jpeg" /><Relationship Id="rId11" Type="http://schemas.openxmlformats.org/officeDocument/2006/relationships/hyperlink" Target="https://www.google.be/url?sa=i&amp;rct=j&amp;q=&amp;esrc=s&amp;source=images&amp;cd=&amp;cad=rja&amp;uact=8&amp;ved=2ahUKEwiY3raSnIngAhVJJlAKHdBRAu4QjRx6BAgBEAU&amp;url=http://www.e-vozila.com/forum/viewtopic.php?t%3D431&amp;psig=AOvVaw0Azmv-ZwLW_R915Zx55lWg&amp;ust=1548515504217595" TargetMode="External" /><Relationship Id="rId12" Type="http://schemas.openxmlformats.org/officeDocument/2006/relationships/image" Target="../media/image30.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1.jpeg" /><Relationship Id="rId11" Type="http://schemas.openxmlformats.org/officeDocument/2006/relationships/image" Target="../media/image32.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3.jpeg" /><Relationship Id="rId11" Type="http://schemas.openxmlformats.org/officeDocument/2006/relationships/hyperlink" Target="https://www.google.be/url?sa=i&amp;rct=j&amp;q=&amp;esrc=s&amp;source=images&amp;cd=&amp;cad=rja&amp;uact=8&amp;ved=2ahUKEwj6_KWRi-vgAhUGyqQKHQZTDr0QjRx6BAgBEAU&amp;url=https://www.weh.com/weh-fuelling-nozzle-tk17-h2-70-mpa-enr-with-atex-data-interface-for-fast-filling-of-cars-selfservice.html&amp;psig=AOvVaw28amboPcvy0BI_QTzRA1Qv&amp;ust=1551878244201976" TargetMode="Externa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2.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5.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9.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1.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4.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4.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9.jpeg" /><Relationship Id="rId11" Type="http://schemas.openxmlformats.org/officeDocument/2006/relationships/hyperlink" Target="https://www.google.be/url?sa=i&amp;rct=j&amp;q=&amp;esrc=s&amp;source=images&amp;cd=&amp;cad=rja&amp;uact=8&amp;ved=2ahUKEwiY3raSnIngAhVJJlAKHdBRAu4QjRx6BAgBEAU&amp;url=http://www.e-vozila.com/forum/viewtopic.php?t%3D431&amp;psig=AOvVaw0Azmv-ZwLW_R915Zx55lWg&amp;ust=1548515504217595" TargetMode="Externa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5.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1.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2.jpeg" /><Relationship Id="rId11" Type="http://schemas.openxmlformats.org/officeDocument/2006/relationships/image" Target="../media/image13.png" /><Relationship Id="rId12" Type="http://schemas.openxmlformats.org/officeDocument/2006/relationships/image" Target="../media/image14.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5.jpeg" /><Relationship Id="rId11" Type="http://schemas.openxmlformats.org/officeDocument/2006/relationships/image" Target="../media/image16.png" /><Relationship Id="rId12" Type="http://schemas.openxmlformats.org/officeDocument/2006/relationships/image" Target="../media/image17.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8.png" /><Relationship Id="rId11" Type="http://schemas.openxmlformats.org/officeDocument/2006/relationships/image" Target="../media/image19.jpeg" /><Relationship Id="rId12" Type="http://schemas.openxmlformats.org/officeDocument/2006/relationships/image" Target="../media/image20.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1.png" /><Relationship Id="rId11" Type="http://schemas.openxmlformats.org/officeDocument/2006/relationships/image" Target="../media/image22.png" /><Relationship Id="rId12" Type="http://schemas.openxmlformats.org/officeDocument/2006/relationships/image" Target="../media/image23.pn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4.png" /><Relationship Id="rId11" Type="http://schemas.openxmlformats.org/officeDocument/2006/relationships/image" Target="../media/image25.jpeg" /><Relationship Id="rId12" Type="http://schemas.openxmlformats.org/officeDocument/2006/relationships/image" Target="../media/image26.jpeg" /><Relationship Id="rId2" Type="http://schemas.openxmlformats.org/officeDocument/2006/relationships/image" Target="../media/image6.pn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7.png" /><Relationship Id="rId6" Type="http://schemas.openxmlformats.org/officeDocument/2006/relationships/image" Target="../media/image3.png" /><Relationship Id="rId7" Type="http://schemas.openxmlformats.org/officeDocument/2006/relationships/image" Target="../media/image8.png" /><Relationship Id="rId8" Type="http://schemas.openxmlformats.org/officeDocument/2006/relationships/image" Target="../media/image9.jpeg" /><Relationship Id="rId9"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sp>
        <p:nvSpPr>
          <p:cNvPr id="4" name="Footer Placeholder 4">
            <a:extLst>
              <a:ext uri="{FF2B5EF4-FFF2-40B4-BE49-F238E27FC236}">
                <a16:creationId xmlns:a16="http://schemas.microsoft.com/office/drawing/2014/main"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Tehnologii</a:t>
            </a:r>
          </a:p>
        </p:txBody>
      </p:sp>
      <p:sp>
        <p:nvSpPr>
          <p:cNvPr id="8" name="Content Placeholder 2">
            <a:extLst>
              <a:ext uri="{FF2B5EF4-FFF2-40B4-BE49-F238E27FC236}">
                <a16:creationId xmlns:a16="http://schemas.microsoft.com/office/drawing/2014/main" id="{B553EABC-DF2E-8044-9EB9-8629F76FF197}"/>
              </a:ext>
            </a:extLst>
          </p:cNvPr>
          <p:cNvSpPr txBox="1"/>
          <p:nvPr/>
        </p:nvSpPr>
        <p:spPr>
          <a:xfrm>
            <a:off x="838199" y="2879027"/>
            <a:ext cx="7576039"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 nr. 2</a:t>
            </a:r>
          </a:p>
          <a:p>
            <a:pPr marL="0" indent="0" rtl="0">
              <a:buNone/>
            </a:pPr>
            <a:r>
              <a:rPr lang="ro-RO" sz="1800" b="0" i="0" u="none" strike="noStrike" smtId="4294967295">
                <a:effectLst/>
                <a:highlight>
                  <a:srgbClr val="000000">
                    <a:alpha val="0"/>
                  </a:srgbClr>
                </a:highlight>
                <a:latin typeface="Arial"/>
              </a:rPr>
              <a:t>Interacțiuni între componentele unui sistem de propulsie ale unui vehicul cu pilă de combustie</a:t>
            </a: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2647744" y="-18642"/>
            <a:ext cx="4360841"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8. Invertor de tracțiune (componentă electronică)</a:t>
            </a:r>
          </a:p>
        </p:txBody>
      </p:sp>
      <p:sp>
        <p:nvSpPr>
          <p:cNvPr id="16" name="ZoneTexte 3"/>
          <p:cNvSpPr txBox="1"/>
          <p:nvPr/>
        </p:nvSpPr>
        <p:spPr>
          <a:xfrm>
            <a:off x="771176" y="5054841"/>
            <a:ext cx="8728877" cy="1189909"/>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Invertorul de tracțiune este o componentă electronică de tensiune înaltă.  Este utilizat pentru a transforma curentul continuu de la baterie și pilă de combustie în curent alternativ pentru a acționa motorul electric.  Prin controlul frecvenției și al tensiunii unui curent alternativ, se controlează, de asemenea, și viteza motorului. </a:t>
            </a:r>
          </a:p>
        </p:txBody>
      </p:sp>
      <p:pic>
        <p:nvPicPr>
          <p:cNvPr id="17"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0456" y="1384309"/>
            <a:ext cx="3024336" cy="2457167"/>
          </a:xfrm>
          <a:prstGeom prst="rect">
            <a:avLst/>
          </a:prstGeom>
          <a:effectLst/>
        </p:spPr>
      </p:pic>
      <p:pic>
        <p:nvPicPr>
          <p:cNvPr id="18" name="Imag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4436" y="2075994"/>
            <a:ext cx="2015673" cy="1142372"/>
          </a:xfrm>
          <a:prstGeom prst="rect">
            <a:avLst/>
          </a:prstGeom>
          <a:effectLst/>
        </p:spPr>
      </p:pic>
      <p:sp>
        <p:nvSpPr>
          <p:cNvPr id="19" name="Rectangle 18"/>
          <p:cNvSpPr/>
          <p:nvPr/>
        </p:nvSpPr>
        <p:spPr>
          <a:xfrm>
            <a:off x="559512" y="378929"/>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20" name="Connecteur droit 7"/>
          <p:cNvCxnSpPr/>
          <p:nvPr/>
        </p:nvCxnSpPr>
        <p:spPr>
          <a:xfrm>
            <a:off x="3079792" y="378929"/>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68298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2852378" y="8421"/>
            <a:ext cx="4360841"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9. Motoare electrice tri-fazice (e-motor)</a:t>
            </a:r>
          </a:p>
        </p:txBody>
      </p:sp>
      <p:sp>
        <p:nvSpPr>
          <p:cNvPr id="16" name="ZoneTexte 3"/>
          <p:cNvSpPr txBox="1"/>
          <p:nvPr/>
        </p:nvSpPr>
        <p:spPr>
          <a:xfrm>
            <a:off x="607980" y="5063841"/>
            <a:ext cx="8839596" cy="915314"/>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Motorul electric este utilizat pentru a transforma energia electrică în energie mecanică. Este o mașină tri-fazică reversibilă alimentată cu tensiune de curent alternativ.  Viteza de rotație depinde de tensiune și de frecvență. </a:t>
            </a:r>
          </a:p>
        </p:txBody>
      </p:sp>
      <p:pic>
        <p:nvPicPr>
          <p:cNvPr id="17" name="Picture 2" descr="Image associée">
            <a:hlinkClick r:id="rId11"/>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340670" y="1645940"/>
            <a:ext cx="2592289" cy="21602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40111" y="498420"/>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7"/>
          <p:cNvCxnSpPr/>
          <p:nvPr/>
        </p:nvCxnSpPr>
        <p:spPr>
          <a:xfrm>
            <a:off x="2960391" y="498420"/>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4595571" y="1180859"/>
            <a:ext cx="2060102" cy="317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23323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3023828" y="47396"/>
            <a:ext cx="3784201"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 e-Motor + transmisie + roți</a:t>
            </a:r>
          </a:p>
        </p:txBody>
      </p:sp>
      <p:sp>
        <p:nvSpPr>
          <p:cNvPr id="16" name="ZoneTexte 3"/>
          <p:cNvSpPr txBox="1"/>
          <p:nvPr/>
        </p:nvSpPr>
        <p:spPr>
          <a:xfrm>
            <a:off x="751652" y="5376944"/>
            <a:ext cx="7856720" cy="640720"/>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E-motorul este conectat la o cutie de viteze simplificată care include o viteză și diferențial.  Articulațiile cardanice sunt apoi prinse de roți.</a:t>
            </a:r>
          </a:p>
        </p:txBody>
      </p:sp>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3275856" y="1848552"/>
            <a:ext cx="5112568" cy="22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Afficher l’image source"/>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645651" y="2208592"/>
            <a:ext cx="2272730" cy="120909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539552" y="629024"/>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20" name="Connecteur droit 8"/>
          <p:cNvCxnSpPr/>
          <p:nvPr/>
        </p:nvCxnSpPr>
        <p:spPr>
          <a:xfrm>
            <a:off x="3059832" y="629024"/>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877073"/>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re 1"/>
          <p:cNvSpPr txBox="1"/>
          <p:nvPr/>
        </p:nvSpPr>
        <p:spPr>
          <a:xfrm>
            <a:off x="1283677" y="2504878"/>
            <a:ext cx="7772400" cy="1398017"/>
          </a:xfrm>
          <a:prstGeom prst="rect">
            <a:avLst/>
          </a:prstGeom>
          <a:ln w="28575">
            <a:solidFill>
              <a:srgbClr val="00ACAF"/>
            </a:solidFill>
          </a:ln>
          <a:effectLst/>
        </p:spPr>
        <p:txBody>
          <a:bodyPr>
            <a:norm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algn="ctr" rtl="0"/>
            <a:r>
              <a:rPr lang="ro-RO" sz="6600" b="0" i="0" u="none" strike="noStrike" smtId="4294967295">
                <a:effectLst/>
                <a:highlight>
                  <a:srgbClr val="000000">
                    <a:alpha val="0"/>
                  </a:srgbClr>
                </a:highlight>
                <a:latin typeface="Calibri Light"/>
              </a:rPr>
              <a:t>SECȚIUNE DE TIPĂRIT</a:t>
            </a:r>
          </a:p>
        </p:txBody>
      </p:sp>
      <p:sp>
        <p:nvSpPr>
          <p:cNvPr id="16" name="Sous-titre 2"/>
          <p:cNvSpPr txBox="1"/>
          <p:nvPr/>
        </p:nvSpPr>
        <p:spPr>
          <a:xfrm>
            <a:off x="1969477" y="4550967"/>
            <a:ext cx="6400800" cy="766936"/>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algn="ctr" rtl="0"/>
            <a:r>
              <a:rPr lang="ro-RO" sz="2800" b="0" i="0" u="none" strike="noStrike" smtId="4294967295">
                <a:effectLst/>
                <a:highlight>
                  <a:srgbClr val="000000">
                    <a:alpha val="0"/>
                  </a:srgbClr>
                </a:highlight>
                <a:latin typeface="Calibri"/>
              </a:rPr>
              <a:t>Exemplu bazat pe Toyota Mirai</a:t>
            </a:r>
          </a:p>
        </p:txBody>
      </p:sp>
      <p:sp>
        <p:nvSpPr>
          <p:cNvPr id="17" name="ZoneTexte 3"/>
          <p:cNvSpPr txBox="1"/>
          <p:nvPr/>
        </p:nvSpPr>
        <p:spPr>
          <a:xfrm>
            <a:off x="1493688" y="573684"/>
            <a:ext cx="7568402" cy="1800119"/>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Exercițiu practic:</a:t>
            </a:r>
          </a:p>
          <a:p>
            <a:pPr algn="ctr" rtl="0"/>
            <a:r>
              <a:rPr lang="ro-RO" sz="2800" b="0" i="0" u="none" strike="noStrike" smtId="4294967295">
                <a:effectLst/>
                <a:highlight>
                  <a:srgbClr val="000000">
                    <a:alpha val="0"/>
                  </a:srgbClr>
                </a:highlight>
                <a:latin typeface="Calibri"/>
              </a:rPr>
              <a:t>localizarea și conectarea componentelor</a:t>
            </a:r>
          </a:p>
          <a:p>
            <a:pPr algn="ctr" rtl="0"/>
            <a:r>
              <a:rPr lang="ro-RO" sz="2800" b="0" i="0" u="none" strike="noStrike" smtId="4294967295">
                <a:effectLst/>
                <a:highlight>
                  <a:srgbClr val="000000">
                    <a:alpha val="0"/>
                  </a:srgbClr>
                </a:highlight>
                <a:latin typeface="Calibri"/>
              </a:rPr>
              <a:t>unui sistem de propulsie al unui vehicul cu pilă de combustie</a:t>
            </a:r>
          </a:p>
        </p:txBody>
      </p:sp>
    </p:spTree>
    <p:extLst>
      <p:ext uri="{BB962C8B-B14F-4D97-AF65-F5344CB8AC3E}">
        <p14:creationId xmlns:p14="http://schemas.microsoft.com/office/powerpoint/2010/main" val="196727648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descr="Résultat de recherche d'images pour &quot;hydrogen pistol grip&quot;">
            <a:hlinkClick r:id="rId11"/>
          </p:cNvPr>
          <p:cNvPicPr>
            <a:picLocks noChangeAspect="1" noChangeArrowheads="1"/>
          </p:cNvPicPr>
          <p:nvPr/>
        </p:nvPicPr>
        <p:blipFill>
          <a:blip r:embed="rId10">
            <a:extLst>
              <a:ext uri="{28A0092B-C50C-407E-A947-70E740481C1C}">
                <a14:useLocalDpi xmlns:a14="http://schemas.microsoft.com/office/drawing/2010/main" val="0"/>
              </a:ext>
            </a:extLst>
          </a:blip>
          <a:srcRect l="-18478" t="-16945" r="-12405" b="-22730"/>
          <a:stretch>
            <a:fillRect/>
          </a:stretch>
        </p:blipFill>
        <p:spPr>
          <a:xfrm>
            <a:off x="2123728" y="1325880"/>
            <a:ext cx="4764024" cy="3813047"/>
          </a:xfrm>
          <a:prstGeom prst="rect">
            <a:avLst/>
          </a:prstGeom>
          <a:noFill/>
          <a:ln w="19050">
            <a:solidFill>
              <a:schemeClr val="accent1"/>
            </a:solidFill>
            <a:prstDash val="sysDot"/>
          </a:ln>
          <a:effectLst/>
          <a:extLst>
            <a:ext uri="{909E8E84-426E-40DD-AFC4-6F175D3DCCD1}">
              <a14:hiddenFill xmlns:a14="http://schemas.microsoft.com/office/drawing/2010/main">
                <a:solidFill>
                  <a:srgbClr val="FFFFFF"/>
                </a:solidFill>
              </a14:hiddenFill>
            </a:ext>
          </a:extLst>
        </p:spPr>
      </p:pic>
      <p:sp>
        <p:nvSpPr>
          <p:cNvPr id="16" name="ZoneTexte 8"/>
          <p:cNvSpPr txBox="1"/>
          <p:nvPr/>
        </p:nvSpPr>
        <p:spPr>
          <a:xfrm>
            <a:off x="5968188" y="3501008"/>
            <a:ext cx="4685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17" name="ZoneTexte 9"/>
          <p:cNvSpPr txBox="1"/>
          <p:nvPr/>
        </p:nvSpPr>
        <p:spPr>
          <a:xfrm>
            <a:off x="2772992" y="2952100"/>
            <a:ext cx="7208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3205519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9"/>
          <p:cNvPicPr>
            <a:picLocks noChangeAspect="1"/>
          </p:cNvPicPr>
          <p:nvPr/>
        </p:nvPicPr>
        <p:blipFill>
          <a:blip r:embed="rId10">
            <a:extLst>
              <a:ext uri="{28A0092B-C50C-407E-A947-70E740481C1C}">
                <a14:useLocalDpi xmlns:a14="http://schemas.microsoft.com/office/drawing/2010/main" val="0"/>
              </a:ext>
            </a:extLst>
          </a:blip>
          <a:srcRect l="-3706" t="-8536" r="-9272" b="-8571"/>
          <a:stretch>
            <a:fillRect/>
          </a:stretch>
        </p:blipFill>
        <p:spPr>
          <a:xfrm>
            <a:off x="2194560" y="1280160"/>
            <a:ext cx="4425696" cy="3794760"/>
          </a:xfrm>
          <a:prstGeom prst="rect">
            <a:avLst/>
          </a:prstGeom>
          <a:ln w="19050">
            <a:solidFill>
              <a:schemeClr val="accent1"/>
            </a:solidFill>
            <a:prstDash val="sysDot"/>
          </a:ln>
          <a:effectLst/>
        </p:spPr>
      </p:pic>
      <p:sp>
        <p:nvSpPr>
          <p:cNvPr id="16" name="ZoneTexte 8"/>
          <p:cNvSpPr txBox="1"/>
          <p:nvPr/>
        </p:nvSpPr>
        <p:spPr>
          <a:xfrm>
            <a:off x="2267744" y="4149080"/>
            <a:ext cx="4685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17" name="ZoneTexte 9"/>
          <p:cNvSpPr txBox="1"/>
          <p:nvPr/>
        </p:nvSpPr>
        <p:spPr>
          <a:xfrm>
            <a:off x="5796136" y="1669450"/>
            <a:ext cx="7208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178105409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6"/>
          <p:cNvPicPr>
            <a:picLocks noChangeAspect="1"/>
          </p:cNvPicPr>
          <p:nvPr/>
        </p:nvPicPr>
        <p:blipFill>
          <a:blip r:embed="rId10">
            <a:extLst>
              <a:ext uri="{28A0092B-C50C-407E-A947-70E740481C1C}">
                <a14:useLocalDpi xmlns:a14="http://schemas.microsoft.com/office/drawing/2010/main" val="0"/>
              </a:ext>
            </a:extLst>
          </a:blip>
          <a:srcRect l="3935" r="447"/>
          <a:stretch>
            <a:fillRect/>
          </a:stretch>
        </p:blipFill>
        <p:spPr>
          <a:xfrm>
            <a:off x="1632700" y="1196752"/>
            <a:ext cx="5963636" cy="4248472"/>
          </a:xfrm>
          <a:prstGeom prst="rect">
            <a:avLst/>
          </a:prstGeom>
          <a:ln w="19050">
            <a:solidFill>
              <a:schemeClr val="accent1"/>
            </a:solidFill>
            <a:prstDash val="sysDot"/>
          </a:ln>
          <a:effectLst/>
        </p:spPr>
      </p:pic>
      <p:sp>
        <p:nvSpPr>
          <p:cNvPr id="16" name="ZoneTexte 7"/>
          <p:cNvSpPr txBox="1"/>
          <p:nvPr/>
        </p:nvSpPr>
        <p:spPr>
          <a:xfrm>
            <a:off x="1979712" y="1475492"/>
            <a:ext cx="7928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H2 IN</a:t>
            </a:r>
          </a:p>
        </p:txBody>
      </p:sp>
      <p:sp>
        <p:nvSpPr>
          <p:cNvPr id="17" name="ZoneTexte 18"/>
          <p:cNvSpPr txBox="1"/>
          <p:nvPr/>
        </p:nvSpPr>
        <p:spPr>
          <a:xfrm>
            <a:off x="6372198" y="4797152"/>
            <a:ext cx="10091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H2 OUT</a:t>
            </a:r>
          </a:p>
        </p:txBody>
      </p:sp>
    </p:spTree>
    <p:extLst>
      <p:ext uri="{BB962C8B-B14F-4D97-AF65-F5344CB8AC3E}">
        <p14:creationId xmlns:p14="http://schemas.microsoft.com/office/powerpoint/2010/main" val="2088422890"/>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5736" y="1196752"/>
            <a:ext cx="4680520" cy="4327878"/>
          </a:xfrm>
          <a:prstGeom prst="rect">
            <a:avLst/>
          </a:prstGeom>
          <a:ln w="19050">
            <a:solidFill>
              <a:schemeClr val="accent1"/>
            </a:solidFill>
            <a:prstDash val="sysDot"/>
          </a:ln>
          <a:effectLst/>
        </p:spPr>
      </p:pic>
    </p:spTree>
    <p:extLst>
      <p:ext uri="{BB962C8B-B14F-4D97-AF65-F5344CB8AC3E}">
        <p14:creationId xmlns:p14="http://schemas.microsoft.com/office/powerpoint/2010/main" val="310157943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3"/>
          <p:cNvPicPr>
            <a:picLocks noChangeAspect="1"/>
          </p:cNvPicPr>
          <p:nvPr/>
        </p:nvPicPr>
        <p:blipFill>
          <a:blip r:embed="rId10">
            <a:extLst>
              <a:ext uri="{28A0092B-C50C-407E-A947-70E740481C1C}">
                <a14:useLocalDpi xmlns:a14="http://schemas.microsoft.com/office/drawing/2010/main" val="0"/>
              </a:ext>
            </a:extLst>
          </a:blip>
          <a:srcRect t="-27403" b="-37347"/>
          <a:stretch>
            <a:fillRect/>
          </a:stretch>
        </p:blipFill>
        <p:spPr>
          <a:xfrm>
            <a:off x="1763688" y="950976"/>
            <a:ext cx="5377074" cy="4507992"/>
          </a:xfrm>
          <a:prstGeom prst="rect">
            <a:avLst/>
          </a:prstGeom>
          <a:ln w="19050">
            <a:solidFill>
              <a:schemeClr val="accent1"/>
            </a:solidFill>
            <a:prstDash val="sysDot"/>
          </a:ln>
          <a:effectLst/>
        </p:spPr>
      </p:pic>
      <p:sp>
        <p:nvSpPr>
          <p:cNvPr id="16" name="ZoneTexte 4"/>
          <p:cNvSpPr txBox="1"/>
          <p:nvPr/>
        </p:nvSpPr>
        <p:spPr>
          <a:xfrm>
            <a:off x="5909264" y="1530969"/>
            <a:ext cx="7928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H2 IN</a:t>
            </a:r>
          </a:p>
        </p:txBody>
      </p:sp>
      <p:sp>
        <p:nvSpPr>
          <p:cNvPr id="17" name="ZoneTexte 5"/>
          <p:cNvSpPr txBox="1"/>
          <p:nvPr/>
        </p:nvSpPr>
        <p:spPr>
          <a:xfrm>
            <a:off x="1799120" y="1259616"/>
            <a:ext cx="6487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
        <p:nvSpPr>
          <p:cNvPr id="18" name="ZoneTexte 6"/>
          <p:cNvSpPr txBox="1"/>
          <p:nvPr/>
        </p:nvSpPr>
        <p:spPr>
          <a:xfrm rot="5400000">
            <a:off x="1508041" y="2094385"/>
            <a:ext cx="11532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          -</a:t>
            </a:r>
          </a:p>
        </p:txBody>
      </p:sp>
    </p:spTree>
    <p:extLst>
      <p:ext uri="{BB962C8B-B14F-4D97-AF65-F5344CB8AC3E}">
        <p14:creationId xmlns:p14="http://schemas.microsoft.com/office/powerpoint/2010/main" val="1673308889"/>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7"/>
          <p:cNvPicPr>
            <a:picLocks noChangeAspect="1"/>
          </p:cNvPicPr>
          <p:nvPr/>
        </p:nvPicPr>
        <p:blipFill>
          <a:blip r:embed="rId10">
            <a:extLst>
              <a:ext uri="{28A0092B-C50C-407E-A947-70E740481C1C}">
                <a14:useLocalDpi xmlns:a14="http://schemas.microsoft.com/office/drawing/2010/main" val="0"/>
              </a:ext>
            </a:extLst>
          </a:blip>
          <a:srcRect l="-1869" t="-6499" r="-2735" b="-7791"/>
          <a:stretch>
            <a:fillRect/>
          </a:stretch>
        </p:blipFill>
        <p:spPr>
          <a:xfrm>
            <a:off x="1799120" y="987552"/>
            <a:ext cx="5552656" cy="4361688"/>
          </a:xfrm>
          <a:prstGeom prst="rect">
            <a:avLst/>
          </a:prstGeom>
          <a:ln w="19050">
            <a:solidFill>
              <a:schemeClr val="accent1"/>
            </a:solidFill>
            <a:prstDash val="sysDot"/>
          </a:ln>
          <a:effectLst/>
        </p:spPr>
      </p:pic>
      <p:sp>
        <p:nvSpPr>
          <p:cNvPr id="16" name="ZoneTexte 5"/>
          <p:cNvSpPr txBox="1"/>
          <p:nvPr/>
        </p:nvSpPr>
        <p:spPr>
          <a:xfrm>
            <a:off x="1799120" y="1259616"/>
            <a:ext cx="6487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
        <p:nvSpPr>
          <p:cNvPr id="17" name="ZoneTexte 6"/>
          <p:cNvSpPr txBox="1"/>
          <p:nvPr/>
        </p:nvSpPr>
        <p:spPr>
          <a:xfrm rot="5400000">
            <a:off x="1508441" y="2017842"/>
            <a:ext cx="1153280" cy="457657"/>
          </a:xfrm>
          <a:prstGeom prst="rect">
            <a:avLst/>
          </a:prstGeom>
          <a:noFill/>
          <a:effectLst/>
        </p:spPr>
        <p:txBody>
          <a:bodyPr wrap="square" rtlCol="0">
            <a:spAutoFit/>
          </a:bodyPr>
          <a:lstStyle/>
          <a:p>
            <a:pPr rtl="0"/>
            <a:r>
              <a:rPr lang="ro-RO" sz="2400" b="0" i="0" u="none" strike="noStrike" smtId="4294967295">
                <a:effectLst/>
                <a:highlight>
                  <a:srgbClr val="000000">
                    <a:alpha val="0"/>
                  </a:srgbClr>
                </a:highlight>
                <a:latin typeface="Calibri"/>
              </a:rPr>
              <a:t>+        -</a:t>
            </a:r>
          </a:p>
        </p:txBody>
      </p:sp>
    </p:spTree>
    <p:extLst>
      <p:ext uri="{BB962C8B-B14F-4D97-AF65-F5344CB8AC3E}">
        <p14:creationId xmlns:p14="http://schemas.microsoft.com/office/powerpoint/2010/main" val="420801506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re 1"/>
          <p:cNvSpPr txBox="1"/>
          <p:nvPr/>
        </p:nvSpPr>
        <p:spPr>
          <a:xfrm>
            <a:off x="1459523" y="2343278"/>
            <a:ext cx="7772400" cy="1470025"/>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algn="ctr" rtl="0"/>
            <a:r>
              <a:rPr lang="ro-RO" sz="4400" b="0" i="0" u="none" strike="noStrike" smtId="4294967295">
                <a:effectLst/>
                <a:highlight>
                  <a:srgbClr val="000000">
                    <a:alpha val="0"/>
                  </a:srgbClr>
                </a:highlight>
                <a:latin typeface="Calibri Light"/>
              </a:rPr>
              <a:t>Componentele unui sistem de propulsie al unui sistem de propulsie ale unui vehicul cu pilă de combustie</a:t>
            </a:r>
          </a:p>
        </p:txBody>
      </p:sp>
      <p:sp>
        <p:nvSpPr>
          <p:cNvPr id="16" name="Sous-titre 2"/>
          <p:cNvSpPr txBox="1"/>
          <p:nvPr/>
        </p:nvSpPr>
        <p:spPr>
          <a:xfrm>
            <a:off x="2145323" y="4533383"/>
            <a:ext cx="6400800" cy="766936"/>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algn="ctr" rtl="0"/>
            <a:r>
              <a:rPr lang="ro-RO" sz="2800" b="0" i="0" u="none" strike="noStrike" smtId="4294967295">
                <a:effectLst/>
                <a:highlight>
                  <a:srgbClr val="000000">
                    <a:alpha val="0"/>
                  </a:srgbClr>
                </a:highlight>
                <a:latin typeface="Calibri"/>
              </a:rPr>
              <a:t>Exemplu bazat pe Toyota Mirai</a:t>
            </a:r>
          </a:p>
        </p:txBody>
      </p:sp>
      <p:sp>
        <p:nvSpPr>
          <p:cNvPr id="17" name="ZoneTexte 3"/>
          <p:cNvSpPr txBox="1"/>
          <p:nvPr/>
        </p:nvSpPr>
        <p:spPr>
          <a:xfrm>
            <a:off x="1669534" y="556100"/>
            <a:ext cx="7568402" cy="1800119"/>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Exercițiu practic:</a:t>
            </a:r>
          </a:p>
          <a:p>
            <a:pPr algn="ctr" rtl="0"/>
            <a:r>
              <a:rPr lang="ro-RO" sz="2800" b="0" i="0" u="none" strike="noStrike" smtId="4294967295">
                <a:effectLst/>
                <a:highlight>
                  <a:srgbClr val="000000">
                    <a:alpha val="0"/>
                  </a:srgbClr>
                </a:highlight>
                <a:latin typeface="Calibri"/>
              </a:rPr>
              <a:t>localizarea și conectarea componentelor</a:t>
            </a:r>
          </a:p>
          <a:p>
            <a:pPr algn="ctr" rtl="0"/>
            <a:r>
              <a:rPr lang="ro-RO" sz="2800" b="0" i="0" u="none" strike="noStrike" smtId="4294967295">
                <a:effectLst/>
                <a:highlight>
                  <a:srgbClr val="000000">
                    <a:alpha val="0"/>
                  </a:srgbClr>
                </a:highlight>
                <a:latin typeface="Calibri"/>
              </a:rPr>
              <a:t>unui sistem de propulsie al unui vehicul cu pilă de combustie</a:t>
            </a:r>
          </a:p>
        </p:txBody>
      </p:sp>
    </p:spTree>
    <p:extLst>
      <p:ext uri="{BB962C8B-B14F-4D97-AF65-F5344CB8AC3E}">
        <p14:creationId xmlns:p14="http://schemas.microsoft.com/office/powerpoint/2010/main" val="2906593766"/>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35696" y="1151348"/>
            <a:ext cx="5253896" cy="4272949"/>
          </a:xfrm>
          <a:prstGeom prst="rect">
            <a:avLst/>
          </a:prstGeom>
          <a:ln w="19050">
            <a:solidFill>
              <a:schemeClr val="tx2"/>
            </a:solidFill>
            <a:prstDash val="sysDot"/>
          </a:ln>
          <a:effectLst/>
        </p:spPr>
      </p:pic>
      <p:sp>
        <p:nvSpPr>
          <p:cNvPr id="16" name="ZoneTexte 29"/>
          <p:cNvSpPr txBox="1"/>
          <p:nvPr/>
        </p:nvSpPr>
        <p:spPr>
          <a:xfrm>
            <a:off x="6631655" y="2010326"/>
            <a:ext cx="389004"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IN</a:t>
            </a:r>
          </a:p>
        </p:txBody>
      </p:sp>
      <p:sp>
        <p:nvSpPr>
          <p:cNvPr id="17" name="Ellipse 1"/>
          <p:cNvSpPr/>
          <p:nvPr/>
        </p:nvSpPr>
        <p:spPr>
          <a:xfrm>
            <a:off x="4355976" y="2217428"/>
            <a:ext cx="441192" cy="318206"/>
          </a:xfrm>
          <a:prstGeom prst="ellipse">
            <a:avLst/>
          </a:prstGeom>
          <a:solidFill>
            <a:schemeClr val="bg1">
              <a:lumMod val="8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sp>
        <p:nvSpPr>
          <p:cNvPr id="18" name="ZoneTexte 30"/>
          <p:cNvSpPr txBox="1"/>
          <p:nvPr/>
        </p:nvSpPr>
        <p:spPr>
          <a:xfrm>
            <a:off x="6809427" y="1556792"/>
            <a:ext cx="499375" cy="396636"/>
          </a:xfrm>
          <a:prstGeom prst="rect">
            <a:avLst/>
          </a:prstGeom>
          <a:noFill/>
          <a:effectLst/>
        </p:spPr>
        <p:txBody>
          <a:bodyPr wrap="square" rtlCol="0">
            <a:spAutoFit/>
          </a:bodyPr>
          <a:lstStyle/>
          <a:p>
            <a:pPr rtl="0"/>
            <a:r>
              <a:rPr lang="ro-RO" sz="2000" b="0" i="0" u="none" strike="noStrike" smtId="4294967295">
                <a:effectLst/>
                <a:highlight>
                  <a:srgbClr val="000000">
                    <a:alpha val="0"/>
                  </a:srgbClr>
                </a:highlight>
                <a:latin typeface="Calibri"/>
              </a:rPr>
              <a:t>+</a:t>
            </a:r>
          </a:p>
        </p:txBody>
      </p:sp>
      <p:sp>
        <p:nvSpPr>
          <p:cNvPr id="19" name="ZoneTexte 31"/>
          <p:cNvSpPr txBox="1"/>
          <p:nvPr/>
        </p:nvSpPr>
        <p:spPr>
          <a:xfrm>
            <a:off x="6804247" y="2277336"/>
            <a:ext cx="360400" cy="579699"/>
          </a:xfrm>
          <a:prstGeom prst="rect">
            <a:avLst/>
          </a:prstGeom>
          <a:noFill/>
          <a:effectLst/>
        </p:spPr>
        <p:txBody>
          <a:bodyPr wrap="square" rtlCol="0">
            <a:spAutoFit/>
          </a:bodyPr>
          <a:lstStyle/>
          <a:p>
            <a:pPr rtl="0"/>
            <a:r>
              <a:rPr lang="ro-RO" sz="3200" b="0" i="0" u="none" strike="noStrike" smtId="4294967295">
                <a:effectLst/>
                <a:highlight>
                  <a:srgbClr val="000000">
                    <a:alpha val="0"/>
                  </a:srgbClr>
                </a:highlight>
                <a:latin typeface="Calibri"/>
              </a:rPr>
              <a:t>-</a:t>
            </a:r>
          </a:p>
        </p:txBody>
      </p:sp>
      <p:sp>
        <p:nvSpPr>
          <p:cNvPr id="20" name="ZoneTexte 32"/>
          <p:cNvSpPr txBox="1"/>
          <p:nvPr/>
        </p:nvSpPr>
        <p:spPr>
          <a:xfrm>
            <a:off x="6804247" y="3140968"/>
            <a:ext cx="499375" cy="396636"/>
          </a:xfrm>
          <a:prstGeom prst="rect">
            <a:avLst/>
          </a:prstGeom>
          <a:noFill/>
          <a:effectLst/>
        </p:spPr>
        <p:txBody>
          <a:bodyPr wrap="square" rtlCol="0">
            <a:spAutoFit/>
          </a:bodyPr>
          <a:lstStyle/>
          <a:p>
            <a:pPr rtl="0"/>
            <a:r>
              <a:rPr lang="ro-RO" sz="2000" b="0" i="0" u="none" strike="noStrike" smtId="4294967295">
                <a:effectLst/>
                <a:highlight>
                  <a:srgbClr val="000000">
                    <a:alpha val="0"/>
                  </a:srgbClr>
                </a:highlight>
                <a:latin typeface="Calibri"/>
              </a:rPr>
              <a:t>+</a:t>
            </a:r>
          </a:p>
        </p:txBody>
      </p:sp>
      <p:sp>
        <p:nvSpPr>
          <p:cNvPr id="21" name="ZoneTexte 33"/>
          <p:cNvSpPr txBox="1"/>
          <p:nvPr/>
        </p:nvSpPr>
        <p:spPr>
          <a:xfrm>
            <a:off x="6804247" y="3861512"/>
            <a:ext cx="360400" cy="579699"/>
          </a:xfrm>
          <a:prstGeom prst="rect">
            <a:avLst/>
          </a:prstGeom>
          <a:noFill/>
          <a:effectLst/>
        </p:spPr>
        <p:txBody>
          <a:bodyPr wrap="square" rtlCol="0">
            <a:spAutoFit/>
          </a:bodyPr>
          <a:lstStyle/>
          <a:p>
            <a:pPr rtl="0"/>
            <a:r>
              <a:rPr lang="ro-RO" sz="3200" b="0" i="0" u="none" strike="noStrike" smtId="4294967295">
                <a:effectLst/>
                <a:highlight>
                  <a:srgbClr val="000000">
                    <a:alpha val="0"/>
                  </a:srgbClr>
                </a:highlight>
                <a:latin typeface="Calibri"/>
              </a:rPr>
              <a:t>-</a:t>
            </a:r>
          </a:p>
        </p:txBody>
      </p:sp>
      <p:sp>
        <p:nvSpPr>
          <p:cNvPr id="22" name="ZoneTexte 3"/>
          <p:cNvSpPr txBox="1"/>
          <p:nvPr/>
        </p:nvSpPr>
        <p:spPr>
          <a:xfrm rot="16200000">
            <a:off x="1279984" y="3155232"/>
            <a:ext cx="162156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U      V     W</a:t>
            </a:r>
          </a:p>
        </p:txBody>
      </p:sp>
      <p:sp>
        <p:nvSpPr>
          <p:cNvPr id="23" name="ZoneTexte 36"/>
          <p:cNvSpPr txBox="1"/>
          <p:nvPr/>
        </p:nvSpPr>
        <p:spPr>
          <a:xfrm>
            <a:off x="6631655" y="3594502"/>
            <a:ext cx="389004"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IN</a:t>
            </a:r>
          </a:p>
        </p:txBody>
      </p:sp>
      <p:sp>
        <p:nvSpPr>
          <p:cNvPr id="24" name="ZoneTexte 2"/>
          <p:cNvSpPr txBox="1"/>
          <p:nvPr/>
        </p:nvSpPr>
        <p:spPr>
          <a:xfrm>
            <a:off x="1907704" y="4283804"/>
            <a:ext cx="720800"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184592415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descr="Image associée">
            <a:hlinkClick r:id="rId11"/>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2001241" y="967094"/>
            <a:ext cx="5270988" cy="4392488"/>
          </a:xfrm>
          <a:prstGeom prst="rect">
            <a:avLst/>
          </a:prstGeom>
          <a:noFill/>
          <a:ln w="19050">
            <a:solidFill>
              <a:schemeClr val="accent1"/>
            </a:solidFill>
            <a:prstDash val="sysDot"/>
          </a:ln>
          <a:effectLst/>
          <a:extLst>
            <a:ext uri="{909E8E84-426E-40DD-AFC4-6F175D3DCCD1}">
              <a14:hiddenFill xmlns:a14="http://schemas.microsoft.com/office/drawing/2010/main">
                <a:solidFill>
                  <a:srgbClr val="FFFFFF"/>
                </a:solidFill>
              </a14:hiddenFill>
            </a:ext>
          </a:extLst>
        </p:spPr>
      </p:pic>
      <p:sp>
        <p:nvSpPr>
          <p:cNvPr id="16" name="ZoneTexte 35"/>
          <p:cNvSpPr txBox="1"/>
          <p:nvPr/>
        </p:nvSpPr>
        <p:spPr>
          <a:xfrm rot="16200000">
            <a:off x="5978191" y="1876777"/>
            <a:ext cx="201824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        W       V      U</a:t>
            </a:r>
          </a:p>
        </p:txBody>
      </p:sp>
      <p:sp>
        <p:nvSpPr>
          <p:cNvPr id="17" name="ZoneTexte 1"/>
          <p:cNvSpPr txBox="1"/>
          <p:nvPr/>
        </p:nvSpPr>
        <p:spPr>
          <a:xfrm>
            <a:off x="2123728" y="3154038"/>
            <a:ext cx="6487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1752471911"/>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611560" y="1772816"/>
            <a:ext cx="7919085" cy="3484032"/>
          </a:xfrm>
          <a:prstGeom prst="rect">
            <a:avLst/>
          </a:prstGeom>
          <a:noFill/>
          <a:ln w="19050">
            <a:solidFill>
              <a:schemeClr val="accent1"/>
            </a:solidFill>
            <a:prstDash val="sysDot"/>
            <a:miter lim="800000"/>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804985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re 1"/>
          <p:cNvSpPr txBox="1"/>
          <p:nvPr/>
        </p:nvSpPr>
        <p:spPr>
          <a:xfrm>
            <a:off x="1661746" y="2566425"/>
            <a:ext cx="7772400" cy="1398017"/>
          </a:xfrm>
          <a:prstGeom prst="rect">
            <a:avLst/>
          </a:prstGeom>
          <a:ln w="28575">
            <a:solidFill>
              <a:srgbClr val="00ACAF"/>
            </a:solidFill>
          </a:ln>
          <a:effectLst/>
        </p:spPr>
        <p:txBody>
          <a:bodyPr>
            <a:normAutofit/>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algn="ctr" rtl="0"/>
            <a:r>
              <a:rPr lang="ro-RO" sz="1600" b="0" i="0" u="none" strike="noStrike" smtId="4294967295">
                <a:effectLst/>
                <a:highlight>
                  <a:srgbClr val="000000">
                    <a:alpha val="0"/>
                  </a:srgbClr>
                </a:highlight>
                <a:latin typeface="Calibri Light"/>
              </a:rPr>
              <a:t>Exercițiu:  Tipăriți paginile din "SECȚIUNEA TIPĂRIRE" a acestui document și decupați componentele urmărind liniile punctate.  Localizați componentele urmărind fluxul de energie de la ștuțul de alimentare la pompa de combustibil până la roțile vehiculului.  Comentați rolul fiecărei componente și conectați-le unele de altele în ideea de a construi un sistem de propulsie funcțional. </a:t>
            </a:r>
          </a:p>
        </p:txBody>
      </p:sp>
      <p:sp>
        <p:nvSpPr>
          <p:cNvPr id="16" name="Sous-titre 2"/>
          <p:cNvSpPr txBox="1"/>
          <p:nvPr/>
        </p:nvSpPr>
        <p:spPr>
          <a:xfrm>
            <a:off x="2347546" y="4612514"/>
            <a:ext cx="6400800" cy="766936"/>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algn="ctr" rtl="0"/>
            <a:r>
              <a:rPr lang="ro-RO" sz="2800" b="0" i="0" u="none" strike="noStrike" smtId="4294967295">
                <a:effectLst/>
                <a:highlight>
                  <a:srgbClr val="000000">
                    <a:alpha val="0"/>
                  </a:srgbClr>
                </a:highlight>
                <a:latin typeface="Calibri"/>
              </a:rPr>
              <a:t>Exemplu bazat pe Toyota Mirai</a:t>
            </a:r>
          </a:p>
        </p:txBody>
      </p:sp>
      <p:sp>
        <p:nvSpPr>
          <p:cNvPr id="17" name="ZoneTexte 3"/>
          <p:cNvSpPr txBox="1"/>
          <p:nvPr/>
        </p:nvSpPr>
        <p:spPr>
          <a:xfrm>
            <a:off x="1871757" y="635231"/>
            <a:ext cx="7568402" cy="1800119"/>
          </a:xfrm>
          <a:prstGeom prst="rect">
            <a:avLst/>
          </a:prstGeom>
          <a:noFill/>
          <a:effectLst/>
        </p:spPr>
        <p:txBody>
          <a:bodyPr wrap="square" rtlCol="0">
            <a:spAutoFit/>
          </a:bodyPr>
          <a:lstStyle/>
          <a:p>
            <a:pPr algn="ctr" rtl="0"/>
            <a:r>
              <a:rPr lang="ro-RO" sz="2800" b="0" i="0" u="none" strike="noStrike" smtId="4294967295">
                <a:effectLst/>
                <a:highlight>
                  <a:srgbClr val="000000">
                    <a:alpha val="0"/>
                  </a:srgbClr>
                </a:highlight>
                <a:latin typeface="Calibri"/>
              </a:rPr>
              <a:t>Exercițiu practic:</a:t>
            </a:r>
          </a:p>
          <a:p>
            <a:pPr algn="ctr" rtl="0"/>
            <a:r>
              <a:rPr lang="ro-RO" sz="2800" b="0" i="0" u="none" strike="noStrike" smtId="4294967295">
                <a:effectLst/>
                <a:highlight>
                  <a:srgbClr val="000000">
                    <a:alpha val="0"/>
                  </a:srgbClr>
                </a:highlight>
                <a:latin typeface="Calibri"/>
              </a:rPr>
              <a:t>localizarea și conectarea componentelor</a:t>
            </a:r>
          </a:p>
          <a:p>
            <a:pPr algn="ctr" rtl="0"/>
            <a:r>
              <a:rPr lang="ro-RO" sz="2800" b="0" i="0" u="none" strike="noStrike" smtId="4294967295">
                <a:effectLst/>
                <a:highlight>
                  <a:srgbClr val="000000">
                    <a:alpha val="0"/>
                  </a:srgbClr>
                </a:highlight>
                <a:latin typeface="Calibri"/>
              </a:rPr>
              <a:t>unui sistem de propulsie al unui vehicul cu pilă de combustie</a:t>
            </a:r>
          </a:p>
        </p:txBody>
      </p:sp>
    </p:spTree>
    <p:extLst>
      <p:ext uri="{BB962C8B-B14F-4D97-AF65-F5344CB8AC3E}">
        <p14:creationId xmlns:p14="http://schemas.microsoft.com/office/powerpoint/2010/main" val="53387639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5"/>
          <p:cNvSpPr txBox="1"/>
          <p:nvPr/>
        </p:nvSpPr>
        <p:spPr>
          <a:xfrm>
            <a:off x="1007604" y="652046"/>
            <a:ext cx="4541041" cy="5693258"/>
          </a:xfrm>
          <a:prstGeom prst="rect">
            <a:avLst/>
          </a:prstGeom>
          <a:noFill/>
          <a:effectLst/>
        </p:spPr>
        <p:txBody>
          <a:bodyPr wrap="square" rtlCol="0">
            <a:spAutoFit/>
          </a:bodyPr>
          <a:lstStyle/>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Cadru șasiu</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Priză de alimentare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Rezervor de hidrogen</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Regulator de presiune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Pilă de combustie </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Piese auxiliare ale pilei de combustie (sub-exercițiu)</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Radiator și circuit de răcire</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Pompa de hidrogen și invertor </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Filtru de aer</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Compresor de aer și intercooler</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Umidificator</a:t>
            </a:r>
          </a:p>
          <a:p>
            <a:pPr marL="800100" lvl="1" indent="-342900" rtl="0">
              <a:lnSpc>
                <a:spcPct val="120000"/>
              </a:lnSpc>
              <a:buFont typeface="+mj-lt"/>
              <a:buAutoNum type="alphaLcParenR"/>
            </a:pPr>
            <a:r>
              <a:rPr lang="ro-RO" sz="1800" b="0" i="0" u="none" strike="noStrike" smtId="4294967295">
                <a:effectLst/>
                <a:highlight>
                  <a:srgbClr val="000000">
                    <a:alpha val="0"/>
                  </a:srgbClr>
                </a:highlight>
                <a:latin typeface="Calibri"/>
              </a:rPr>
              <a:t>Eșapament</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Baterie de înaltă tensiune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Invertor de tracțiune</a:t>
            </a:r>
          </a:p>
          <a:p>
            <a:pPr marL="342900" lvl="0" indent="-342900" rtl="0">
              <a:lnSpc>
                <a:spcPct val="120000"/>
              </a:lnSpc>
              <a:buFont typeface="+mj-lt"/>
              <a:buAutoNum type="arabicPeriod"/>
            </a:pPr>
            <a:r>
              <a:rPr lang="ro-RO" sz="1800" b="0" i="0" u="none" strike="noStrike" smtId="4294967295">
                <a:effectLst/>
                <a:highlight>
                  <a:srgbClr val="000000">
                    <a:alpha val="0"/>
                  </a:srgbClr>
                </a:highlight>
                <a:latin typeface="Calibri"/>
              </a:rPr>
              <a:t>Motor electric</a:t>
            </a:r>
          </a:p>
          <a:p>
            <a:pPr marL="342900" indent="-342900" rtl="0">
              <a:lnSpc>
                <a:spcPct val="120000"/>
              </a:lnSpc>
              <a:buFont typeface="+mj-lt"/>
              <a:buAutoNum type="arabicPeriod"/>
            </a:pPr>
            <a:r>
              <a:rPr lang="ro-RO" sz="1800" b="0" i="0" u="none" strike="noStrike" smtId="4294967295">
                <a:effectLst/>
                <a:highlight>
                  <a:srgbClr val="000000">
                    <a:alpha val="0"/>
                  </a:srgbClr>
                </a:highlight>
                <a:latin typeface="Calibri"/>
              </a:rPr>
              <a:t>Transmisie și roți</a:t>
            </a:r>
          </a:p>
        </p:txBody>
      </p:sp>
      <p:sp>
        <p:nvSpPr>
          <p:cNvPr id="16" name="ZoneTexte 6"/>
          <p:cNvSpPr txBox="1"/>
          <p:nvPr/>
        </p:nvSpPr>
        <p:spPr>
          <a:xfrm>
            <a:off x="3563888" y="147990"/>
            <a:ext cx="28111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Listă de componente</a:t>
            </a:r>
          </a:p>
        </p:txBody>
      </p:sp>
      <p:pic>
        <p:nvPicPr>
          <p:cNvPr id="17" name="Imag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0132" y="580038"/>
            <a:ext cx="2825497" cy="5596128"/>
          </a:xfrm>
          <a:prstGeom prst="rect">
            <a:avLst/>
          </a:prstGeom>
          <a:effectLst/>
        </p:spPr>
      </p:pic>
      <p:sp>
        <p:nvSpPr>
          <p:cNvPr id="18" name="ZoneTexte 1"/>
          <p:cNvSpPr txBox="1"/>
          <p:nvPr/>
        </p:nvSpPr>
        <p:spPr>
          <a:xfrm>
            <a:off x="6012160" y="897468"/>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a:t>
            </a:r>
          </a:p>
        </p:txBody>
      </p:sp>
      <p:sp>
        <p:nvSpPr>
          <p:cNvPr id="19" name="ZoneTexte 8"/>
          <p:cNvSpPr txBox="1"/>
          <p:nvPr/>
        </p:nvSpPr>
        <p:spPr>
          <a:xfrm>
            <a:off x="6168180" y="476221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a:t>
            </a:r>
          </a:p>
        </p:txBody>
      </p:sp>
      <p:sp>
        <p:nvSpPr>
          <p:cNvPr id="20" name="ZoneTexte 9"/>
          <p:cNvSpPr txBox="1"/>
          <p:nvPr/>
        </p:nvSpPr>
        <p:spPr>
          <a:xfrm>
            <a:off x="7083709" y="3730103"/>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a:t>
            </a:r>
          </a:p>
        </p:txBody>
      </p:sp>
      <p:sp>
        <p:nvSpPr>
          <p:cNvPr id="21" name="ZoneTexte 10"/>
          <p:cNvSpPr txBox="1"/>
          <p:nvPr/>
        </p:nvSpPr>
        <p:spPr>
          <a:xfrm>
            <a:off x="6984267" y="4098570"/>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4</a:t>
            </a:r>
          </a:p>
        </p:txBody>
      </p:sp>
      <p:sp>
        <p:nvSpPr>
          <p:cNvPr id="22" name="ZoneTexte 11"/>
          <p:cNvSpPr txBox="1"/>
          <p:nvPr/>
        </p:nvSpPr>
        <p:spPr>
          <a:xfrm>
            <a:off x="6714525" y="295149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5</a:t>
            </a:r>
          </a:p>
        </p:txBody>
      </p:sp>
      <p:sp>
        <p:nvSpPr>
          <p:cNvPr id="23" name="ZoneTexte 12"/>
          <p:cNvSpPr txBox="1"/>
          <p:nvPr/>
        </p:nvSpPr>
        <p:spPr>
          <a:xfrm>
            <a:off x="7128284" y="448705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7</a:t>
            </a:r>
          </a:p>
        </p:txBody>
      </p:sp>
      <p:sp>
        <p:nvSpPr>
          <p:cNvPr id="24" name="ZoneTexte 13"/>
          <p:cNvSpPr txBox="1"/>
          <p:nvPr/>
        </p:nvSpPr>
        <p:spPr>
          <a:xfrm>
            <a:off x="6948836" y="138885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8</a:t>
            </a:r>
          </a:p>
        </p:txBody>
      </p:sp>
      <p:sp>
        <p:nvSpPr>
          <p:cNvPr id="25" name="ZoneTexte 14"/>
          <p:cNvSpPr txBox="1"/>
          <p:nvPr/>
        </p:nvSpPr>
        <p:spPr>
          <a:xfrm>
            <a:off x="7479181" y="1475554"/>
            <a:ext cx="36040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9</a:t>
            </a:r>
          </a:p>
        </p:txBody>
      </p:sp>
      <p:sp>
        <p:nvSpPr>
          <p:cNvPr id="26" name="ZoneTexte 15"/>
          <p:cNvSpPr txBox="1"/>
          <p:nvPr/>
        </p:nvSpPr>
        <p:spPr>
          <a:xfrm>
            <a:off x="7776356" y="1470274"/>
            <a:ext cx="50456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a:t>
            </a:r>
          </a:p>
        </p:txBody>
      </p:sp>
      <p:sp>
        <p:nvSpPr>
          <p:cNvPr id="27" name="ZoneTexte 16"/>
          <p:cNvSpPr txBox="1"/>
          <p:nvPr/>
        </p:nvSpPr>
        <p:spPr>
          <a:xfrm>
            <a:off x="6048164" y="1471566"/>
            <a:ext cx="50456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10</a:t>
            </a:r>
          </a:p>
        </p:txBody>
      </p:sp>
      <p:sp>
        <p:nvSpPr>
          <p:cNvPr id="28" name="ZoneTexte 17"/>
          <p:cNvSpPr txBox="1"/>
          <p:nvPr/>
        </p:nvSpPr>
        <p:spPr>
          <a:xfrm>
            <a:off x="6768243" y="894210"/>
            <a:ext cx="82892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6a,c,d</a:t>
            </a:r>
          </a:p>
        </p:txBody>
      </p:sp>
      <p:sp>
        <p:nvSpPr>
          <p:cNvPr id="29" name="ZoneTexte 18"/>
          <p:cNvSpPr txBox="1"/>
          <p:nvPr/>
        </p:nvSpPr>
        <p:spPr>
          <a:xfrm>
            <a:off x="7092279" y="2947010"/>
            <a:ext cx="68476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6b,e</a:t>
            </a:r>
          </a:p>
        </p:txBody>
      </p:sp>
      <p:sp>
        <p:nvSpPr>
          <p:cNvPr id="30" name="ZoneTexte 19"/>
          <p:cNvSpPr txBox="1"/>
          <p:nvPr/>
        </p:nvSpPr>
        <p:spPr>
          <a:xfrm>
            <a:off x="6480212" y="5683314"/>
            <a:ext cx="414747"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6f</a:t>
            </a:r>
          </a:p>
        </p:txBody>
      </p:sp>
    </p:spTree>
    <p:extLst>
      <p:ext uri="{BB962C8B-B14F-4D97-AF65-F5344CB8AC3E}">
        <p14:creationId xmlns:p14="http://schemas.microsoft.com/office/powerpoint/2010/main" val="145684320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4223139" y="-20094"/>
            <a:ext cx="165784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 Priză de alimentare</a:t>
            </a:r>
          </a:p>
        </p:txBody>
      </p:sp>
      <p:sp>
        <p:nvSpPr>
          <p:cNvPr id="16" name="ZoneTexte 3"/>
          <p:cNvSpPr txBox="1"/>
          <p:nvPr/>
        </p:nvSpPr>
        <p:spPr>
          <a:xfrm>
            <a:off x="1122871" y="5140833"/>
            <a:ext cx="7856721" cy="1189909"/>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Priza este localizată pe caroserie, în apropiere de portbagaj, la distanță mică de rezervoare. Este conectată la rezervoarele sub presiune și va fi conectată la pistolul de alimentare de la pompa de alimentare, de fiecare dată când șoferul are nevoie să reumple rezervorul. </a:t>
            </a:r>
          </a:p>
        </p:txBody>
      </p:sp>
      <p:pic>
        <p:nvPicPr>
          <p:cNvPr id="17"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1231" y="1756457"/>
            <a:ext cx="1915134" cy="1584176"/>
          </a:xfrm>
          <a:prstGeom prst="rect">
            <a:avLst/>
          </a:prstGeom>
          <a:effectLst/>
        </p:spPr>
      </p:pic>
      <p:sp>
        <p:nvSpPr>
          <p:cNvPr id="18" name="Rectangle 17"/>
          <p:cNvSpPr/>
          <p:nvPr/>
        </p:nvSpPr>
        <p:spPr>
          <a:xfrm>
            <a:off x="910771" y="392913"/>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8"/>
          <p:cNvCxnSpPr/>
          <p:nvPr/>
        </p:nvCxnSpPr>
        <p:spPr>
          <a:xfrm>
            <a:off x="3431051" y="392913"/>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1125722" y="500925"/>
            <a:ext cx="20904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9"/>
          <p:cNvSpPr txBox="1"/>
          <p:nvPr/>
        </p:nvSpPr>
        <p:spPr>
          <a:xfrm>
            <a:off x="8083634" y="4909553"/>
            <a:ext cx="1038231"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WEH</a:t>
            </a:r>
          </a:p>
        </p:txBody>
      </p:sp>
      <p:pic>
        <p:nvPicPr>
          <p:cNvPr id="22" name="Imag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5720" y="2764569"/>
            <a:ext cx="2090451" cy="2039096"/>
          </a:xfrm>
          <a:prstGeom prst="rect">
            <a:avLst/>
          </a:prstGeom>
          <a:effectLst/>
        </p:spPr>
      </p:pic>
    </p:spTree>
    <p:extLst>
      <p:ext uri="{BB962C8B-B14F-4D97-AF65-F5344CB8AC3E}">
        <p14:creationId xmlns:p14="http://schemas.microsoft.com/office/powerpoint/2010/main" val="161655362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3302142" y="-40841"/>
            <a:ext cx="2955281"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 Rezervoare de hidrogen sub presiune</a:t>
            </a:r>
          </a:p>
        </p:txBody>
      </p:sp>
      <p:sp>
        <p:nvSpPr>
          <p:cNvPr id="16" name="ZoneTexte 3"/>
          <p:cNvSpPr txBox="1"/>
          <p:nvPr/>
        </p:nvSpPr>
        <p:spPr>
          <a:xfrm>
            <a:off x="849945" y="5088079"/>
            <a:ext cx="7856720" cy="915314"/>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Aceste rezervoare sunt utilizate să stocheze 5kg de hidrogen gazos, la o presiune de 700 bar. Sunt fabricate cu 3 straturi, din plastic (căptușeala), fibră de carbon (intermediar) și fibră de sticlă (exterior)</a:t>
            </a:r>
          </a:p>
        </p:txBody>
      </p:sp>
      <p:sp>
        <p:nvSpPr>
          <p:cNvPr id="17" name="Rectangle 16"/>
          <p:cNvSpPr/>
          <p:nvPr/>
        </p:nvSpPr>
        <p:spPr>
          <a:xfrm>
            <a:off x="637846" y="340159"/>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8" name="Connecteur droit 6"/>
          <p:cNvCxnSpPr/>
          <p:nvPr/>
        </p:nvCxnSpPr>
        <p:spPr>
          <a:xfrm>
            <a:off x="3158126" y="340159"/>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140" y="616727"/>
            <a:ext cx="2325619" cy="1584176"/>
          </a:xfrm>
          <a:prstGeom prst="rect">
            <a:avLst/>
          </a:prstGeom>
          <a:effectLst/>
        </p:spPr>
      </p:pic>
      <p:grpSp>
        <p:nvGrpSpPr>
          <p:cNvPr id="20" name="Groupe 4"/>
          <p:cNvGrpSpPr/>
          <p:nvPr/>
        </p:nvGrpSpPr>
        <p:grpSpPr>
          <a:xfrm>
            <a:off x="3374150" y="839607"/>
            <a:ext cx="5100567" cy="3600400"/>
            <a:chOff x="3275856" y="1340768"/>
            <a:chExt cx="5100567" cy="3600400"/>
          </a:xfrm>
          <a:effectLst/>
        </p:grpSpPr>
        <p:pic>
          <p:nvPicPr>
            <p:cNvPr id="21"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3275856" y="1340768"/>
              <a:ext cx="510056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076056" y="1916832"/>
              <a:ext cx="1296144" cy="24482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grpSp>
      <p:pic>
        <p:nvPicPr>
          <p:cNvPr id="23" name="Picture 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700497" y="2495791"/>
            <a:ext cx="2382637" cy="201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59315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5703747" y="830814"/>
            <a:ext cx="140700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2"/>
          <p:cNvSpPr txBox="1"/>
          <p:nvPr/>
        </p:nvSpPr>
        <p:spPr>
          <a:xfrm>
            <a:off x="3968754" y="-45716"/>
            <a:ext cx="2234481"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4. Regulator de presiune</a:t>
            </a:r>
          </a:p>
        </p:txBody>
      </p:sp>
      <p:sp>
        <p:nvSpPr>
          <p:cNvPr id="17" name="ZoneTexte 3"/>
          <p:cNvSpPr txBox="1"/>
          <p:nvPr/>
        </p:nvSpPr>
        <p:spPr>
          <a:xfrm>
            <a:off x="1490206" y="5079286"/>
            <a:ext cx="7856720" cy="1189909"/>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Acest dispozitiv mecanic este utilizat pentru a reduce presiunea din rezervorul sub presiune la o presiune intermediară, ăn general 10 - 15 bar. Injectoarele pilei de combustie reduc și mai mult presiunea până la aproximativ 1 bar, corespunzând presiunii de admisie ale pilei de combustie cu hidrogen.</a:t>
            </a:r>
          </a:p>
        </p:txBody>
      </p:sp>
      <p:pic>
        <p:nvPicPr>
          <p:cNvPr id="18"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0466" y="2815690"/>
            <a:ext cx="2098016" cy="1939946"/>
          </a:xfrm>
          <a:prstGeom prst="rect">
            <a:avLst/>
          </a:prstGeom>
          <a:effec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1710154" y="470774"/>
            <a:ext cx="1546864" cy="205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droit avec flèche 5"/>
          <p:cNvCxnSpPr/>
          <p:nvPr/>
        </p:nvCxnSpPr>
        <p:spPr>
          <a:xfrm flipV="1">
            <a:off x="2673690" y="2270974"/>
            <a:ext cx="0" cy="432048"/>
          </a:xfrm>
          <a:prstGeom prst="straightConnector1">
            <a:avLst/>
          </a:prstGeom>
          <a:ln w="28575">
            <a:tailEnd type="arrow"/>
          </a:ln>
          <a:effectLst/>
        </p:spPr>
        <p:style>
          <a:lnRef idx="1">
            <a:schemeClr val="accent1"/>
          </a:lnRef>
          <a:fillRef idx="0">
            <a:schemeClr val="accent1"/>
          </a:fillRef>
          <a:effectRef idx="0">
            <a:schemeClr val="accent1"/>
          </a:effectRef>
          <a:fontRef idx="minor">
            <a:schemeClr val="tx1"/>
          </a:fontRef>
        </p:style>
      </p:cxnSp>
      <p:cxnSp>
        <p:nvCxnSpPr>
          <p:cNvPr id="21" name="Connecteur droit avec flèche 7"/>
          <p:cNvCxnSpPr/>
          <p:nvPr/>
        </p:nvCxnSpPr>
        <p:spPr>
          <a:xfrm flipH="1">
            <a:off x="1480466" y="1426913"/>
            <a:ext cx="792088" cy="147543"/>
          </a:xfrm>
          <a:prstGeom prst="straightConnector1">
            <a:avLst/>
          </a:prstGeom>
          <a:ln w="28575">
            <a:tailEnd type="arrow"/>
          </a:ln>
          <a:effec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78106" y="331366"/>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23" name="Connecteur droit 9"/>
          <p:cNvCxnSpPr/>
          <p:nvPr/>
        </p:nvCxnSpPr>
        <p:spPr>
          <a:xfrm>
            <a:off x="3798386" y="331366"/>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sp>
        <p:nvSpPr>
          <p:cNvPr id="24" name="ZoneTexte 6"/>
          <p:cNvSpPr txBox="1"/>
          <p:nvPr/>
        </p:nvSpPr>
        <p:spPr>
          <a:xfrm>
            <a:off x="2646674" y="2430368"/>
            <a:ext cx="4324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25" name="ZoneTexte 13"/>
          <p:cNvSpPr txBox="1"/>
          <p:nvPr/>
        </p:nvSpPr>
        <p:spPr>
          <a:xfrm>
            <a:off x="1278106" y="1540606"/>
            <a:ext cx="64032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
        <p:nvSpPr>
          <p:cNvPr id="26" name="ZoneTexte 14"/>
          <p:cNvSpPr txBox="1"/>
          <p:nvPr/>
        </p:nvSpPr>
        <p:spPr>
          <a:xfrm>
            <a:off x="5310554" y="3053770"/>
            <a:ext cx="4324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27" name="ZoneTexte 15"/>
          <p:cNvSpPr txBox="1"/>
          <p:nvPr/>
        </p:nvSpPr>
        <p:spPr>
          <a:xfrm>
            <a:off x="7182763" y="2837746"/>
            <a:ext cx="4324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in</a:t>
            </a:r>
          </a:p>
        </p:txBody>
      </p:sp>
      <p:sp>
        <p:nvSpPr>
          <p:cNvPr id="28" name="ZoneTexte 16"/>
          <p:cNvSpPr txBox="1"/>
          <p:nvPr/>
        </p:nvSpPr>
        <p:spPr>
          <a:xfrm>
            <a:off x="5166538" y="3557826"/>
            <a:ext cx="640327"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out</a:t>
            </a:r>
          </a:p>
        </p:txBody>
      </p:sp>
    </p:spTree>
    <p:extLst>
      <p:ext uri="{BB962C8B-B14F-4D97-AF65-F5344CB8AC3E}">
        <p14:creationId xmlns:p14="http://schemas.microsoft.com/office/powerpoint/2010/main" val="120188878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3968754" y="-55121"/>
            <a:ext cx="2234481"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5. Ansamblul pilei de combustie </a:t>
            </a:r>
          </a:p>
        </p:txBody>
      </p:sp>
      <p:sp>
        <p:nvSpPr>
          <p:cNvPr id="16" name="ZoneTexte 3"/>
          <p:cNvSpPr txBox="1"/>
          <p:nvPr/>
        </p:nvSpPr>
        <p:spPr>
          <a:xfrm>
            <a:off x="1092983" y="5105664"/>
            <a:ext cx="7856720" cy="1189909"/>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Această pilă de combustie este utilizată pentru a produce electricitate, care va acționa vehiculul.  O putere în jur de 100W este o putere medie. Pila de combustie este câteodată asociată cu un circuit booster pentru o creștere a tensiunii. </a:t>
            </a:r>
          </a:p>
        </p:txBody>
      </p:sp>
      <p:pic>
        <p:nvPicPr>
          <p:cNvPr id="17"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779" y="857191"/>
            <a:ext cx="2364667" cy="1203340"/>
          </a:xfrm>
          <a:prstGeom prst="rect">
            <a:avLst/>
          </a:prstGeom>
          <a:effectLst/>
        </p:spPr>
      </p:pic>
      <p:sp>
        <p:nvSpPr>
          <p:cNvPr id="18" name="Rectangle 17"/>
          <p:cNvSpPr/>
          <p:nvPr/>
        </p:nvSpPr>
        <p:spPr>
          <a:xfrm>
            <a:off x="880883" y="357743"/>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6"/>
          <p:cNvCxnSpPr/>
          <p:nvPr/>
        </p:nvCxnSpPr>
        <p:spPr>
          <a:xfrm>
            <a:off x="3401163" y="357743"/>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4067435" y="713174"/>
            <a:ext cx="43434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6683" y="2513375"/>
            <a:ext cx="2278704" cy="1995686"/>
          </a:xfrm>
          <a:prstGeom prst="rect">
            <a:avLst/>
          </a:prstGeom>
          <a:effectLst/>
        </p:spPr>
      </p:pic>
    </p:spTree>
    <p:extLst>
      <p:ext uri="{BB962C8B-B14F-4D97-AF65-F5344CB8AC3E}">
        <p14:creationId xmlns:p14="http://schemas.microsoft.com/office/powerpoint/2010/main" val="363654732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3467055" y="-73834"/>
            <a:ext cx="29552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7. Baterie de înaltă tensiune</a:t>
            </a:r>
          </a:p>
        </p:txBody>
      </p:sp>
      <p:sp>
        <p:nvSpPr>
          <p:cNvPr id="16" name="ZoneTexte 3"/>
          <p:cNvSpPr txBox="1"/>
          <p:nvPr/>
        </p:nvSpPr>
        <p:spPr>
          <a:xfrm>
            <a:off x="967675" y="5105664"/>
            <a:ext cx="7856720" cy="915314"/>
          </a:xfrm>
          <a:prstGeom prst="rect">
            <a:avLst/>
          </a:prstGeom>
          <a:noFill/>
          <a:effectLst/>
        </p:spPr>
        <p:txBody>
          <a:bodyPr wrap="square" rtlCol="0">
            <a:spAutoFit/>
          </a:bodyPr>
          <a:lstStyle/>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Această baterie este utilizată ca un sistem de energie de vârf. Energia poate fi utilizată imediat în timpul accelerării pilei de combustie.  Este, de asemenea, utilizată pentru a stoca energia recuperată în timpul frânării. </a:t>
            </a:r>
          </a:p>
        </p:txBody>
      </p:sp>
      <p:pic>
        <p:nvPicPr>
          <p:cNvPr id="17"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3928" y="1113827"/>
            <a:ext cx="4206670" cy="3024336"/>
          </a:xfrm>
          <a:prstGeom prst="rect">
            <a:avLst/>
          </a:prstGeom>
          <a:effectLst/>
        </p:spPr>
      </p:pic>
      <p:sp>
        <p:nvSpPr>
          <p:cNvPr id="18" name="Rectangle 17"/>
          <p:cNvSpPr/>
          <p:nvPr/>
        </p:nvSpPr>
        <p:spPr>
          <a:xfrm>
            <a:off x="755576" y="357743"/>
            <a:ext cx="8064896" cy="4536504"/>
          </a:xfrm>
          <a:prstGeom prst="rect">
            <a:avLst/>
          </a:prstGeom>
          <a:noFill/>
          <a:ln w="38100">
            <a:solidFill>
              <a:srgbClr val="00AC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cxnSp>
        <p:nvCxnSpPr>
          <p:cNvPr id="19" name="Connecteur droit 6"/>
          <p:cNvCxnSpPr/>
          <p:nvPr/>
        </p:nvCxnSpPr>
        <p:spPr>
          <a:xfrm>
            <a:off x="3275856" y="357743"/>
            <a:ext cx="0" cy="4536504"/>
          </a:xfrm>
          <a:prstGeom prst="line">
            <a:avLst/>
          </a:prstGeom>
          <a:ln w="38100">
            <a:solidFill>
              <a:srgbClr val="00ACAF"/>
            </a:solidFill>
          </a:ln>
          <a:effectLst/>
        </p:spPr>
        <p:style>
          <a:lnRef idx="1">
            <a:schemeClr val="accent1"/>
          </a:lnRef>
          <a:fillRef idx="0">
            <a:schemeClr val="accent1"/>
          </a:fillRef>
          <a:effectRef idx="0">
            <a:schemeClr val="accent1"/>
          </a:effectRef>
          <a:fontRef idx="minor">
            <a:schemeClr val="tx1"/>
          </a:fontRef>
        </p:style>
      </p:cxnSp>
      <p:pic>
        <p:nvPicPr>
          <p:cNvPr id="20" name="Picture 39" descr="lithium-ion battery discharge mechanism"/>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894807" y="569159"/>
            <a:ext cx="2207345" cy="1880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lithium-ion battery charge mechanism"/>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855016" y="2798472"/>
            <a:ext cx="2296009" cy="1947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636685"/>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Template/>
  <Manager/>
  <Company/>
  <PresentationFormat>Widescreen</PresentationFormat>
  <TotalTime>90</TotalTime>
  <SharedDoc>0</SharedDoc>
  <Application>Microsoft Office PowerPoint</Application>
  <AppVersion>14.0000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Microsoft Office User</dc:creator>
  <cp:lastModifiedBy>Laura Currid</cp:lastModifiedBy>
  <cp:revision>9</cp:revision>
  <dcterms:created xsi:type="dcterms:W3CDTF">2019-06-26T09:21:34Z</dcterms:created>
  <dcterms:modified xsi:type="dcterms:W3CDTF">2019-07-01T13:03:42Z</dcterms:modified>
</cp:coreProperties>
</file>