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</p:sldIdLst>
  <p:sldSz cx="12192000" cy="6858000"/>
  <p:notesSz cx="6858000" cy="9144000"/>
  <p:custDataLst>
    <p:tags r:id="rId21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79" d="100"/>
          <a:sy n="79" d="100"/>
        </p:scale>
        <p:origin x="-69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AC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28.jpeg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7.jpe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BAC356-1C44-F44B-B830-43C409DA0D87}"/>
              </a:ext>
            </a:extLst>
          </p:cNvPr>
          <p:cNvSpPr txBox="1"/>
          <p:nvPr/>
        </p:nvSpPr>
        <p:spPr>
          <a:xfrm>
            <a:off x="2600634" y="6260486"/>
            <a:ext cx="4114800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>
                <a:effectLst/>
              </a:defRPr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&lt;Logo partener&gt;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4E6FDB-7A33-184B-BFA9-D72881DB13F0}"/>
              </a:ext>
            </a:extLst>
          </p:cNvPr>
          <p:cNvSpPr txBox="1"/>
          <p:nvPr/>
        </p:nvSpPr>
        <p:spPr>
          <a:xfrm>
            <a:off x="779208" y="1980148"/>
            <a:ext cx="6064044" cy="75575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rtl="0"/>
            <a:r>
              <a:rPr lang="ro-RO" sz="36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Tehnologii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53EABC-DF2E-8044-9EB9-8629F76FF197}"/>
              </a:ext>
            </a:extLst>
          </p:cNvPr>
          <p:cNvSpPr txBox="1"/>
          <p:nvPr/>
        </p:nvSpPr>
        <p:spPr>
          <a:xfrm>
            <a:off x="838199" y="2879027"/>
            <a:ext cx="7927732" cy="1828775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>
              <a:buNone/>
            </a:pPr>
            <a:endParaRPr lang="en-US" sz="2400">
              <a:effectLst/>
            </a:endParaRPr>
          </a:p>
          <a:p>
            <a:pPr marL="0" indent="0" rtl="0">
              <a:buNone/>
            </a:pPr>
            <a:r>
              <a:rPr lang="ro-RO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Powerpoint pentru elevi nr. 3</a:t>
            </a:r>
          </a:p>
          <a:p>
            <a:pPr marL="0" indent="0" rtl="0">
              <a:buNone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Locația și conectarea componentelor unui sistem de propulsie al unui vehicul cu pilă de combustie (FCV)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2125" cy="3356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solidFill>
                  <a:srgbClr val="00ACA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Conținut creat 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ZoneTexte 2"/>
          <p:cNvSpPr txBox="1"/>
          <p:nvPr/>
        </p:nvSpPr>
        <p:spPr>
          <a:xfrm>
            <a:off x="2693675" y="91402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3" name="ZoneTexte 15"/>
          <p:cNvSpPr txBox="1"/>
          <p:nvPr/>
        </p:nvSpPr>
        <p:spPr>
          <a:xfrm>
            <a:off x="673526" y="5404574"/>
            <a:ext cx="7856721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Sistemul de eșapament al unei pile de combustie este utilizat pentru a elimina apa produsă în partea de aer a pilei de combustie.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427" y="656654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81707" y="656654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7" y="2037713"/>
            <a:ext cx="2327642" cy="148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818347" y="2366557"/>
            <a:ext cx="4203920" cy="1220074"/>
            <a:chOff x="3320408" y="2504321"/>
            <a:chExt cx="5091688" cy="1586116"/>
          </a:xfrm>
          <a:effectLst/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408" y="2504321"/>
              <a:ext cx="5091688" cy="1442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1"/>
            <p:cNvSpPr/>
            <p:nvPr/>
          </p:nvSpPr>
          <p:spPr>
            <a:xfrm>
              <a:off x="5905840" y="3164968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effectLst/>
              </a:endParaRPr>
            </a:p>
          </p:txBody>
        </p:sp>
        <p:sp>
          <p:nvSpPr>
            <p:cNvPr id="10" name="Ellipse 5"/>
            <p:cNvSpPr/>
            <p:nvPr/>
          </p:nvSpPr>
          <p:spPr>
            <a:xfrm>
              <a:off x="5433716" y="3358353"/>
              <a:ext cx="717816" cy="7320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33541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re 1"/>
          <p:cNvSpPr txBox="1"/>
          <p:nvPr/>
        </p:nvSpPr>
        <p:spPr>
          <a:xfrm>
            <a:off x="1371600" y="2443332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o-RO" sz="6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SECȚIUNE DE TIPĂRIT</a:t>
            </a:r>
          </a:p>
        </p:txBody>
      </p:sp>
      <p:sp>
        <p:nvSpPr>
          <p:cNvPr id="16" name="Sous-titre 2"/>
          <p:cNvSpPr txBox="1"/>
          <p:nvPr/>
        </p:nvSpPr>
        <p:spPr>
          <a:xfrm>
            <a:off x="2057400" y="4489421"/>
            <a:ext cx="6400800" cy="766936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Exemplu bazat pe Toyota Mirai</a:t>
            </a:r>
          </a:p>
        </p:txBody>
      </p:sp>
      <p:sp>
        <p:nvSpPr>
          <p:cNvPr id="17" name="ZoneTexte 3"/>
          <p:cNvSpPr txBox="1"/>
          <p:nvPr/>
        </p:nvSpPr>
        <p:spPr>
          <a:xfrm>
            <a:off x="1581611" y="512138"/>
            <a:ext cx="7568401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Exercițiu practic: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localizarea și conectarea componentelor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unui sistem de propulsie al unui vehicul cu pilă de combustie</a:t>
            </a:r>
          </a:p>
        </p:txBody>
      </p:sp>
    </p:spTree>
    <p:extLst>
      <p:ext uri="{BB962C8B-B14F-4D97-AF65-F5344CB8AC3E}">
        <p14:creationId xmlns:p14="http://schemas.microsoft.com/office/powerpoint/2010/main" val="549144322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172498" cy="3959542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  <a:effectLst/>
        </p:spPr>
      </p:pic>
      <p:sp>
        <p:nvSpPr>
          <p:cNvPr id="16" name="ZoneTexte 2"/>
          <p:cNvSpPr txBox="1"/>
          <p:nvPr/>
        </p:nvSpPr>
        <p:spPr>
          <a:xfrm>
            <a:off x="5940152" y="1484784"/>
            <a:ext cx="937040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ADMISIE</a:t>
            </a:r>
          </a:p>
        </p:txBody>
      </p:sp>
      <p:sp>
        <p:nvSpPr>
          <p:cNvPr id="17" name="ZoneTexte 14"/>
          <p:cNvSpPr txBox="1"/>
          <p:nvPr/>
        </p:nvSpPr>
        <p:spPr>
          <a:xfrm>
            <a:off x="7164288" y="2420888"/>
            <a:ext cx="720800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733099376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79376"/>
            <a:ext cx="4922520" cy="37338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2186592" y="2946430"/>
            <a:ext cx="369553" cy="3356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</a:p>
        </p:txBody>
      </p:sp>
      <p:sp>
        <p:nvSpPr>
          <p:cNvPr id="17" name="ZoneTexte 39"/>
          <p:cNvSpPr txBox="1"/>
          <p:nvPr/>
        </p:nvSpPr>
        <p:spPr>
          <a:xfrm>
            <a:off x="6516215" y="2933654"/>
            <a:ext cx="611795" cy="3356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72701085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b="15977"/>
          <a:stretch>
            <a:fillRect/>
          </a:stretch>
        </p:blipFill>
        <p:spPr>
          <a:xfrm>
            <a:off x="1331640" y="1442050"/>
            <a:ext cx="6496395" cy="3854196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  <a:effectLst/>
        </p:spPr>
      </p:pic>
      <p:sp>
        <p:nvSpPr>
          <p:cNvPr id="16" name="ZoneTexte 38"/>
          <p:cNvSpPr txBox="1"/>
          <p:nvPr/>
        </p:nvSpPr>
        <p:spPr>
          <a:xfrm>
            <a:off x="7236296" y="1772816"/>
            <a:ext cx="720800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OUT</a:t>
            </a:r>
          </a:p>
        </p:txBody>
      </p:sp>
      <p:sp>
        <p:nvSpPr>
          <p:cNvPr id="17" name="ZoneTexte 41"/>
          <p:cNvSpPr txBox="1"/>
          <p:nvPr/>
        </p:nvSpPr>
        <p:spPr>
          <a:xfrm>
            <a:off x="1349904" y="4806421"/>
            <a:ext cx="468520" cy="36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96578511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5952"/>
            <a:ext cx="4794047" cy="4389272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ZoneTexte 1"/>
          <p:cNvSpPr txBox="1"/>
          <p:nvPr/>
        </p:nvSpPr>
        <p:spPr>
          <a:xfrm>
            <a:off x="5796136" y="4325034"/>
            <a:ext cx="1362338" cy="3966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2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FCC out</a:t>
            </a:r>
          </a:p>
        </p:txBody>
      </p:sp>
    </p:spTree>
    <p:extLst>
      <p:ext uri="{BB962C8B-B14F-4D97-AF65-F5344CB8AC3E}">
        <p14:creationId xmlns:p14="http://schemas.microsoft.com/office/powerpoint/2010/main" val="3139062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927763" cy="3782290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43352"/>
            <a:ext cx="2548128" cy="2346960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ZoneTexte 2"/>
          <p:cNvSpPr txBox="1"/>
          <p:nvPr/>
        </p:nvSpPr>
        <p:spPr>
          <a:xfrm>
            <a:off x="4560471" y="1916832"/>
            <a:ext cx="360400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</a:p>
        </p:txBody>
      </p:sp>
      <p:sp>
        <p:nvSpPr>
          <p:cNvPr id="18" name="ZoneTexte 15"/>
          <p:cNvSpPr txBox="1"/>
          <p:nvPr/>
        </p:nvSpPr>
        <p:spPr>
          <a:xfrm>
            <a:off x="4437128" y="4437112"/>
            <a:ext cx="576640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40399439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91943"/>
            <a:ext cx="7130220" cy="1629145"/>
          </a:xfrm>
          <a:prstGeom prst="rect">
            <a:avLst/>
          </a:prstGeom>
          <a:noFill/>
          <a:ln w="19050">
            <a:solidFill>
              <a:schemeClr val="tx2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ZoneTexte 16"/>
          <p:cNvSpPr txBox="1"/>
          <p:nvPr/>
        </p:nvSpPr>
        <p:spPr>
          <a:xfrm>
            <a:off x="971600" y="2807967"/>
            <a:ext cx="360400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IN</a:t>
            </a:r>
          </a:p>
        </p:txBody>
      </p:sp>
      <p:sp>
        <p:nvSpPr>
          <p:cNvPr id="17" name="ZoneTexte 17"/>
          <p:cNvSpPr txBox="1"/>
          <p:nvPr/>
        </p:nvSpPr>
        <p:spPr>
          <a:xfrm>
            <a:off x="7596336" y="3600055"/>
            <a:ext cx="576640" cy="305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14579476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972918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re 1"/>
          <p:cNvSpPr txBox="1"/>
          <p:nvPr/>
        </p:nvSpPr>
        <p:spPr>
          <a:xfrm>
            <a:off x="1521069" y="2308109"/>
            <a:ext cx="7772400" cy="1470025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o-RO" sz="4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Componentele unui sistem de propulsie al unui sistem de propulsie ale unui vehicul cu pilă de combustie</a:t>
            </a:r>
          </a:p>
        </p:txBody>
      </p:sp>
      <p:sp>
        <p:nvSpPr>
          <p:cNvPr id="16" name="Sous-titre 2"/>
          <p:cNvSpPr txBox="1"/>
          <p:nvPr/>
        </p:nvSpPr>
        <p:spPr>
          <a:xfrm>
            <a:off x="2206869" y="4881682"/>
            <a:ext cx="6400800" cy="766936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Exemplu bazat pe Toyota Mirai</a:t>
            </a:r>
          </a:p>
        </p:txBody>
      </p:sp>
      <p:sp>
        <p:nvSpPr>
          <p:cNvPr id="17" name="ZoneTexte 3"/>
          <p:cNvSpPr txBox="1"/>
          <p:nvPr/>
        </p:nvSpPr>
        <p:spPr>
          <a:xfrm>
            <a:off x="1731080" y="520931"/>
            <a:ext cx="7568401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Exercițiu practic: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localizarea și conectarea componentelor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unui sistem de propulsie al unui vehicul cu pilă de combustie</a:t>
            </a: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Titre 1"/>
          <p:cNvSpPr txBox="1"/>
          <p:nvPr/>
        </p:nvSpPr>
        <p:spPr>
          <a:xfrm>
            <a:off x="1547446" y="23905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  <a:effectLst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600" smtClean="0">
              <a:effectLst/>
            </a:endParaRPr>
          </a:p>
          <a:p>
            <a:pPr algn="ctr" rtl="0"/>
            <a:r>
              <a:rPr lang="ro-RO" sz="1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 Light"/>
              </a:rPr>
              <a:t>Exercițiu:  Tipăriți imaginile dispozitivelor auxiliare și localizați-le înainte și după pila de combustie pentru obține o funcționare corectă.  Începeți de la admisia de aer până la capătul sistemului, lângă sistemul de eșapament.  Explicați pe scurt ordinea de poziționare a diferitelor elemente. </a:t>
            </a:r>
          </a:p>
        </p:txBody>
      </p:sp>
      <p:sp>
        <p:nvSpPr>
          <p:cNvPr id="16" name="Sous-titre 2"/>
          <p:cNvSpPr txBox="1"/>
          <p:nvPr/>
        </p:nvSpPr>
        <p:spPr>
          <a:xfrm>
            <a:off x="2233246" y="4436667"/>
            <a:ext cx="6400800" cy="766936"/>
          </a:xfrm>
          <a:prstGeom prst="rect">
            <a:avLst/>
          </a:prstGeom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Exemplu bazat pe Toyota Mirai</a:t>
            </a:r>
          </a:p>
        </p:txBody>
      </p:sp>
      <p:sp>
        <p:nvSpPr>
          <p:cNvPr id="17" name="ZoneTexte 3"/>
          <p:cNvSpPr txBox="1"/>
          <p:nvPr/>
        </p:nvSpPr>
        <p:spPr>
          <a:xfrm>
            <a:off x="1757457" y="459384"/>
            <a:ext cx="7568402" cy="18001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 practic: 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conectarea dispozitivelor auxiliare</a:t>
            </a:r>
          </a:p>
          <a:p>
            <a:pPr algn="ctr" rtl="0"/>
            <a:r>
              <a:rPr lang="ro-RO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ale unui sistem cu pilă de combustie aferent unui vehicul</a:t>
            </a:r>
          </a:p>
        </p:txBody>
      </p:sp>
    </p:spTree>
    <p:extLst>
      <p:ext uri="{BB962C8B-B14F-4D97-AF65-F5344CB8AC3E}">
        <p14:creationId xmlns:p14="http://schemas.microsoft.com/office/powerpoint/2010/main" val="137376206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956438" y="41924"/>
            <a:ext cx="3697855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35265" y="4651711"/>
            <a:ext cx="7784641" cy="915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Pentru a funcționa corect, pila de combustie are nevoie de dispozitive auxiliare.  Trebuie alimentat cu hidrogen și aer umed, filtrat, trebuie răcit, iar apa produsă trebuie eliminată prin sistemul de eșapament. </a:t>
            </a:r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04" y="525239"/>
            <a:ext cx="5997427" cy="38496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2319440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951248" y="55687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69967" y="5040369"/>
            <a:ext cx="7856720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Răcirea pilei de combustie în timpul exploatării se realizează cu ajutorul radiatorului și a circuitului de răcire.  Un fluid captează căldura produsă de pila de combustie și circulă prin țevi până când se realizează schimbul de căldură cu aerul ambiental din radiator.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000" y="46606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18" name="Connecteur droit 5"/>
          <p:cNvCxnSpPr/>
          <p:nvPr/>
        </p:nvCxnSpPr>
        <p:spPr>
          <a:xfrm>
            <a:off x="3239280" y="46606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4" y="2078807"/>
            <a:ext cx="2299741" cy="13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"/>
          <p:cNvSpPr txBox="1"/>
          <p:nvPr/>
        </p:nvSpPr>
        <p:spPr>
          <a:xfrm>
            <a:off x="845044" y="1624443"/>
            <a:ext cx="2108310" cy="2745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Radiator și sub-radiator</a:t>
            </a:r>
          </a:p>
        </p:txBody>
      </p:sp>
      <p:cxnSp>
        <p:nvCxnSpPr>
          <p:cNvPr id="21" name="Connecteur droit 7"/>
          <p:cNvCxnSpPr/>
          <p:nvPr/>
        </p:nvCxnSpPr>
        <p:spPr>
          <a:xfrm flipV="1">
            <a:off x="898448" y="1910586"/>
            <a:ext cx="0" cy="44308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4" y="1236603"/>
            <a:ext cx="36099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0342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771800" y="34116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1652" y="5094275"/>
            <a:ext cx="7856720" cy="915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Pompa de hidrogen este adesea integrată în carcasa pilei de combustie. Este utilizată pentru a asigura un debit suficient de hidrogen în toate pilele.  Este necesară deoarece presiunea de admisie este mică, în jur de 1 bar.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6066" y="471898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18" name="Connecteur droit 4"/>
          <p:cNvCxnSpPr/>
          <p:nvPr/>
        </p:nvCxnSpPr>
        <p:spPr>
          <a:xfrm>
            <a:off x="3332394" y="471898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" y="742334"/>
            <a:ext cx="2183417" cy="18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52" y="1086445"/>
            <a:ext cx="39719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7" y="2950267"/>
            <a:ext cx="1803472" cy="16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87761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987824" y="21091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39356" y="5132915"/>
            <a:ext cx="7856722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Filtrul de aer este utilizat pentru a împiedica intrarea particulelor de praf în pila de combustie și contaminarea suprafețelor.  Folosim o reacție chimică care are nevoie de suprafețe active.  Orice fel de contaminare va reduce eficiența pilei de combustie. </a:t>
            </a:r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00450"/>
            <a:ext cx="4571898" cy="1954001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755576" y="58634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19" name="Connecteur droit 5"/>
          <p:cNvCxnSpPr/>
          <p:nvPr/>
        </p:nvCxnSpPr>
        <p:spPr>
          <a:xfrm>
            <a:off x="3275856" y="58634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1" y="1990406"/>
            <a:ext cx="2273194" cy="17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19264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951648" y="80148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01648" y="5084109"/>
            <a:ext cx="8789643" cy="9153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Compresorul de aer este utilizat pentru a asigura debitul de aer care corespunde curentului necesar.  Cu cât avem nevoie de mai mult curent, cu atât trebuie să pompăm mai mult aer și hidrogen în pila de combustie.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039" y="545860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18" name="Connecteur droit 4"/>
          <p:cNvCxnSpPr/>
          <p:nvPr/>
        </p:nvCxnSpPr>
        <p:spPr>
          <a:xfrm>
            <a:off x="3239680" y="545860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75" y="1293472"/>
            <a:ext cx="3907405" cy="3240360"/>
          </a:xfrm>
          <a:prstGeom prst="rect">
            <a:avLst/>
          </a:prstGeom>
          <a:effectLst/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2" y="1521226"/>
            <a:ext cx="1890499" cy="27848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58368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  <a:effectLst/>
        </p:spPr>
      </p:pic>
      <p:sp>
        <p:nvSpPr>
          <p:cNvPr id="15" name="ZoneTexte 2"/>
          <p:cNvSpPr txBox="1"/>
          <p:nvPr/>
        </p:nvSpPr>
        <p:spPr>
          <a:xfrm>
            <a:off x="2671750" y="0"/>
            <a:ext cx="369785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Sub-exercițiu: dispozitivele auxiliare ale pilei de combustie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7565" y="5132127"/>
            <a:ext cx="7856721" cy="11899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ro-RO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Umidificatorul de aer este necesar pentru că membrana pilei de combustie nu funcționează corect atunci când este uscată.  Nivelul de umiditate trebuie, însă, menținut sub o anumită limită (50% pentru a preveni inundarea pilei de combustie.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9502" y="565252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effectLst/>
            </a:endParaRPr>
          </a:p>
        </p:txBody>
      </p:sp>
      <p:cxnSp>
        <p:nvCxnSpPr>
          <p:cNvPr id="18" name="Connecteur droit 4"/>
          <p:cNvCxnSpPr/>
          <p:nvPr/>
        </p:nvCxnSpPr>
        <p:spPr>
          <a:xfrm>
            <a:off x="2959782" y="565252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26" y="1352732"/>
            <a:ext cx="2795368" cy="2684718"/>
          </a:xfrm>
          <a:prstGeom prst="rect">
            <a:avLst/>
          </a:prstGeom>
          <a:effectLst/>
        </p:spPr>
      </p:pic>
      <p:pic>
        <p:nvPicPr>
          <p:cNvPr id="20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8" y="721804"/>
            <a:ext cx="1997752" cy="2184592"/>
          </a:xfrm>
          <a:prstGeom prst="rect">
            <a:avLst/>
          </a:prstGeom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6" y="2979548"/>
            <a:ext cx="1747838" cy="21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6"/>
          <p:cNvSpPr txBox="1"/>
          <p:nvPr/>
        </p:nvSpPr>
        <p:spPr>
          <a:xfrm>
            <a:off x="7496287" y="6236502"/>
            <a:ext cx="1477640" cy="2745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ro-RO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Calibri"/>
              </a:rPr>
              <a:t>Sursă: Perma Pure </a:t>
            </a:r>
          </a:p>
        </p:txBody>
      </p:sp>
    </p:spTree>
    <p:extLst>
      <p:ext uri="{BB962C8B-B14F-4D97-AF65-F5344CB8AC3E}">
        <p14:creationId xmlns:p14="http://schemas.microsoft.com/office/powerpoint/2010/main" val="2476327783"/>
      </p:ext>
    </p:extLst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530</Words>
  <Application>Microsoft Macintosh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Daniela Bazarea</cp:lastModifiedBy>
  <cp:revision>10</cp:revision>
  <dcterms:created xsi:type="dcterms:W3CDTF">2019-06-26T09:21:34Z</dcterms:created>
  <dcterms:modified xsi:type="dcterms:W3CDTF">2019-12-05T14:54:26Z</dcterms:modified>
</cp:coreProperties>
</file>